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38404800"/>
  <p:notesSz cx="6797675" cy="9874250"/>
  <p:embeddedFontLst>
    <p:embeddedFont>
      <p:font typeface="FlandersArtSans-Regular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landersArtSans-Light" panose="020B0604020202020204" charset="0"/>
      <p:regular r:id="rId9"/>
    </p:embeddedFont>
  </p:embeddedFontLst>
  <p:defaultTextStyle>
    <a:defPPr>
      <a:defRPr lang="nl-BE"/>
    </a:defPPr>
    <a:lvl1pPr marL="0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98502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97005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95507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94009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92511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91014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89516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88018" algn="l" defTabSz="419700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CBE1"/>
    <a:srgbClr val="7E629F"/>
    <a:srgbClr val="99B958"/>
    <a:srgbClr val="4AA9C3"/>
    <a:srgbClr val="BD4E4C"/>
    <a:srgbClr val="F39344"/>
    <a:srgbClr val="EBF1DE"/>
    <a:srgbClr val="F2DCDB"/>
    <a:srgbClr val="F4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05" autoAdjust="0"/>
  </p:normalViewPr>
  <p:slideViewPr>
    <p:cSldViewPr>
      <p:cViewPr varScale="1">
        <p:scale>
          <a:sx n="13" d="100"/>
          <a:sy n="13" d="100"/>
        </p:scale>
        <p:origin x="2124" y="132"/>
      </p:cViewPr>
      <p:guideLst>
        <p:guide orient="horz" pos="12096"/>
        <p:guide pos="10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E5673-2095-4779-9B56-3AAADB6DEB65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971675" y="1233488"/>
            <a:ext cx="28543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A547-216F-4238-A8DE-B3C20D88D53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84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971675" y="1233488"/>
            <a:ext cx="2854325" cy="33321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A547-216F-4238-A8DE-B3C20D88D53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52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8881" y="11930382"/>
            <a:ext cx="27980640" cy="8232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7761" y="21762720"/>
            <a:ext cx="230428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6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3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6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9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5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2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91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5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3865842" y="1537975"/>
            <a:ext cx="7406640" cy="3276854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45920" y="1537975"/>
            <a:ext cx="21671280" cy="3276854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85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27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0327" y="24678643"/>
            <a:ext cx="27980640" cy="7627620"/>
          </a:xfrm>
        </p:spPr>
        <p:txBody>
          <a:bodyPr anchor="t"/>
          <a:lstStyle>
            <a:lvl1pPr algn="l">
              <a:defRPr sz="16355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00327" y="16277597"/>
            <a:ext cx="27980640" cy="8401047"/>
          </a:xfrm>
        </p:spPr>
        <p:txBody>
          <a:bodyPr anchor="b"/>
          <a:lstStyle>
            <a:lvl1pPr marL="0" indent="0">
              <a:buNone/>
              <a:defRPr sz="8177">
                <a:solidFill>
                  <a:schemeClr val="tx1">
                    <a:tint val="75000"/>
                  </a:schemeClr>
                </a:solidFill>
              </a:defRPr>
            </a:lvl1pPr>
            <a:lvl2pPr marL="1865197" indent="0">
              <a:buNone/>
              <a:defRPr sz="7378">
                <a:solidFill>
                  <a:schemeClr val="tx1">
                    <a:tint val="75000"/>
                  </a:schemeClr>
                </a:solidFill>
              </a:defRPr>
            </a:lvl2pPr>
            <a:lvl3pPr marL="3730393" indent="0">
              <a:buNone/>
              <a:defRPr sz="6488">
                <a:solidFill>
                  <a:schemeClr val="tx1">
                    <a:tint val="75000"/>
                  </a:schemeClr>
                </a:solidFill>
              </a:defRPr>
            </a:lvl3pPr>
            <a:lvl4pPr marL="559559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4pPr>
            <a:lvl5pPr marL="7460786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5pPr>
            <a:lvl6pPr marL="9325982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6pPr>
            <a:lvl7pPr marL="1119118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7pPr>
            <a:lvl8pPr marL="13056376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8pPr>
            <a:lvl9pPr marL="14921572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29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5922" y="8961124"/>
            <a:ext cx="14538959" cy="25345393"/>
          </a:xfrm>
        </p:spPr>
        <p:txBody>
          <a:bodyPr/>
          <a:lstStyle>
            <a:lvl1pPr>
              <a:defRPr sz="11466"/>
            </a:lvl1pPr>
            <a:lvl2pPr>
              <a:defRPr sz="9777"/>
            </a:lvl2pPr>
            <a:lvl3pPr>
              <a:defRPr sz="8177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733523" y="8961124"/>
            <a:ext cx="14538959" cy="25345393"/>
          </a:xfrm>
        </p:spPr>
        <p:txBody>
          <a:bodyPr/>
          <a:lstStyle>
            <a:lvl1pPr>
              <a:defRPr sz="11466"/>
            </a:lvl1pPr>
            <a:lvl2pPr>
              <a:defRPr sz="9777"/>
            </a:lvl2pPr>
            <a:lvl3pPr>
              <a:defRPr sz="8177"/>
            </a:lvl3pPr>
            <a:lvl4pPr>
              <a:defRPr sz="7378"/>
            </a:lvl4pPr>
            <a:lvl5pPr>
              <a:defRPr sz="7378"/>
            </a:lvl5pPr>
            <a:lvl6pPr>
              <a:defRPr sz="7378"/>
            </a:lvl6pPr>
            <a:lvl7pPr>
              <a:defRPr sz="7378"/>
            </a:lvl7pPr>
            <a:lvl8pPr>
              <a:defRPr sz="7378"/>
            </a:lvl8pPr>
            <a:lvl9pPr>
              <a:defRPr sz="737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83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5921" y="8596633"/>
            <a:ext cx="14544677" cy="3582668"/>
          </a:xfrm>
        </p:spPr>
        <p:txBody>
          <a:bodyPr anchor="b"/>
          <a:lstStyle>
            <a:lvl1pPr marL="0" indent="0">
              <a:buNone/>
              <a:defRPr sz="9777" b="1"/>
            </a:lvl1pPr>
            <a:lvl2pPr marL="1865197" indent="0">
              <a:buNone/>
              <a:defRPr sz="8177" b="1"/>
            </a:lvl2pPr>
            <a:lvl3pPr marL="3730393" indent="0">
              <a:buNone/>
              <a:defRPr sz="7378" b="1"/>
            </a:lvl3pPr>
            <a:lvl4pPr marL="5595590" indent="0">
              <a:buNone/>
              <a:defRPr sz="6488" b="1"/>
            </a:lvl4pPr>
            <a:lvl5pPr marL="7460786" indent="0">
              <a:buNone/>
              <a:defRPr sz="6488" b="1"/>
            </a:lvl5pPr>
            <a:lvl6pPr marL="9325982" indent="0">
              <a:buNone/>
              <a:defRPr sz="6488" b="1"/>
            </a:lvl6pPr>
            <a:lvl7pPr marL="11191180" indent="0">
              <a:buNone/>
              <a:defRPr sz="6488" b="1"/>
            </a:lvl7pPr>
            <a:lvl8pPr marL="13056376" indent="0">
              <a:buNone/>
              <a:defRPr sz="6488" b="1"/>
            </a:lvl8pPr>
            <a:lvl9pPr marL="14921572" indent="0">
              <a:buNone/>
              <a:defRPr sz="6488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45921" y="12179301"/>
            <a:ext cx="14544677" cy="22127212"/>
          </a:xfrm>
        </p:spPr>
        <p:txBody>
          <a:bodyPr/>
          <a:lstStyle>
            <a:lvl1pPr>
              <a:defRPr sz="9777"/>
            </a:lvl1pPr>
            <a:lvl2pPr>
              <a:defRPr sz="8177"/>
            </a:lvl2pPr>
            <a:lvl3pPr>
              <a:defRPr sz="7378"/>
            </a:lvl3pPr>
            <a:lvl4pPr>
              <a:defRPr sz="6488"/>
            </a:lvl4pPr>
            <a:lvl5pPr>
              <a:defRPr sz="6488"/>
            </a:lvl5pPr>
            <a:lvl6pPr>
              <a:defRPr sz="6488"/>
            </a:lvl6pPr>
            <a:lvl7pPr>
              <a:defRPr sz="6488"/>
            </a:lvl7pPr>
            <a:lvl8pPr>
              <a:defRPr sz="6488"/>
            </a:lvl8pPr>
            <a:lvl9pPr>
              <a:defRPr sz="648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6722094" y="8596633"/>
            <a:ext cx="14550390" cy="3582668"/>
          </a:xfrm>
        </p:spPr>
        <p:txBody>
          <a:bodyPr anchor="b"/>
          <a:lstStyle>
            <a:lvl1pPr marL="0" indent="0">
              <a:buNone/>
              <a:defRPr sz="9777" b="1"/>
            </a:lvl1pPr>
            <a:lvl2pPr marL="1865197" indent="0">
              <a:buNone/>
              <a:defRPr sz="8177" b="1"/>
            </a:lvl2pPr>
            <a:lvl3pPr marL="3730393" indent="0">
              <a:buNone/>
              <a:defRPr sz="7378" b="1"/>
            </a:lvl3pPr>
            <a:lvl4pPr marL="5595590" indent="0">
              <a:buNone/>
              <a:defRPr sz="6488" b="1"/>
            </a:lvl4pPr>
            <a:lvl5pPr marL="7460786" indent="0">
              <a:buNone/>
              <a:defRPr sz="6488" b="1"/>
            </a:lvl5pPr>
            <a:lvl6pPr marL="9325982" indent="0">
              <a:buNone/>
              <a:defRPr sz="6488" b="1"/>
            </a:lvl6pPr>
            <a:lvl7pPr marL="11191180" indent="0">
              <a:buNone/>
              <a:defRPr sz="6488" b="1"/>
            </a:lvl7pPr>
            <a:lvl8pPr marL="13056376" indent="0">
              <a:buNone/>
              <a:defRPr sz="6488" b="1"/>
            </a:lvl8pPr>
            <a:lvl9pPr marL="14921572" indent="0">
              <a:buNone/>
              <a:defRPr sz="6488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6722094" y="12179301"/>
            <a:ext cx="14550390" cy="22127212"/>
          </a:xfrm>
        </p:spPr>
        <p:txBody>
          <a:bodyPr/>
          <a:lstStyle>
            <a:lvl1pPr>
              <a:defRPr sz="9777"/>
            </a:lvl1pPr>
            <a:lvl2pPr>
              <a:defRPr sz="8177"/>
            </a:lvl2pPr>
            <a:lvl3pPr>
              <a:defRPr sz="7378"/>
            </a:lvl3pPr>
            <a:lvl4pPr>
              <a:defRPr sz="6488"/>
            </a:lvl4pPr>
            <a:lvl5pPr>
              <a:defRPr sz="6488"/>
            </a:lvl5pPr>
            <a:lvl6pPr>
              <a:defRPr sz="6488"/>
            </a:lvl6pPr>
            <a:lvl7pPr>
              <a:defRPr sz="6488"/>
            </a:lvl7pPr>
            <a:lvl8pPr>
              <a:defRPr sz="6488"/>
            </a:lvl8pPr>
            <a:lvl9pPr>
              <a:defRPr sz="648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4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7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27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4" y="1529080"/>
            <a:ext cx="10829927" cy="6507480"/>
          </a:xfrm>
        </p:spPr>
        <p:txBody>
          <a:bodyPr anchor="b"/>
          <a:lstStyle>
            <a:lvl1pPr algn="l">
              <a:defRPr sz="8177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70180" y="1529084"/>
            <a:ext cx="18402300" cy="32777433"/>
          </a:xfrm>
        </p:spPr>
        <p:txBody>
          <a:bodyPr/>
          <a:lstStyle>
            <a:lvl1pPr>
              <a:defRPr sz="13065"/>
            </a:lvl1pPr>
            <a:lvl2pPr>
              <a:defRPr sz="11466"/>
            </a:lvl2pPr>
            <a:lvl3pPr>
              <a:defRPr sz="9777"/>
            </a:lvl3pPr>
            <a:lvl4pPr>
              <a:defRPr sz="8177"/>
            </a:lvl4pPr>
            <a:lvl5pPr>
              <a:defRPr sz="8177"/>
            </a:lvl5pPr>
            <a:lvl6pPr>
              <a:defRPr sz="8177"/>
            </a:lvl6pPr>
            <a:lvl7pPr>
              <a:defRPr sz="8177"/>
            </a:lvl7pPr>
            <a:lvl8pPr>
              <a:defRPr sz="8177"/>
            </a:lvl8pPr>
            <a:lvl9pPr>
              <a:defRPr sz="8177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4" y="8036564"/>
            <a:ext cx="10829927" cy="26269953"/>
          </a:xfrm>
        </p:spPr>
        <p:txBody>
          <a:bodyPr/>
          <a:lstStyle>
            <a:lvl1pPr marL="0" indent="0">
              <a:buNone/>
              <a:defRPr sz="5689"/>
            </a:lvl1pPr>
            <a:lvl2pPr marL="1865197" indent="0">
              <a:buNone/>
              <a:defRPr sz="4888"/>
            </a:lvl2pPr>
            <a:lvl3pPr marL="3730393" indent="0">
              <a:buNone/>
              <a:defRPr sz="4089"/>
            </a:lvl3pPr>
            <a:lvl4pPr marL="5595590" indent="0">
              <a:buNone/>
              <a:defRPr sz="3644"/>
            </a:lvl4pPr>
            <a:lvl5pPr marL="7460786" indent="0">
              <a:buNone/>
              <a:defRPr sz="3644"/>
            </a:lvl5pPr>
            <a:lvl6pPr marL="9325982" indent="0">
              <a:buNone/>
              <a:defRPr sz="3644"/>
            </a:lvl6pPr>
            <a:lvl7pPr marL="11191180" indent="0">
              <a:buNone/>
              <a:defRPr sz="3644"/>
            </a:lvl7pPr>
            <a:lvl8pPr marL="13056376" indent="0">
              <a:buNone/>
              <a:defRPr sz="3644"/>
            </a:lvl8pPr>
            <a:lvl9pPr marL="14921572" indent="0">
              <a:buNone/>
              <a:defRPr sz="3644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96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2236" y="26883362"/>
            <a:ext cx="19751040" cy="3173732"/>
          </a:xfrm>
        </p:spPr>
        <p:txBody>
          <a:bodyPr anchor="b"/>
          <a:lstStyle>
            <a:lvl1pPr algn="l">
              <a:defRPr sz="8177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452236" y="3431540"/>
            <a:ext cx="19751040" cy="23042880"/>
          </a:xfrm>
        </p:spPr>
        <p:txBody>
          <a:bodyPr/>
          <a:lstStyle>
            <a:lvl1pPr marL="0" indent="0">
              <a:buNone/>
              <a:defRPr sz="13065"/>
            </a:lvl1pPr>
            <a:lvl2pPr marL="1865197" indent="0">
              <a:buNone/>
              <a:defRPr sz="11466"/>
            </a:lvl2pPr>
            <a:lvl3pPr marL="3730393" indent="0">
              <a:buNone/>
              <a:defRPr sz="9777"/>
            </a:lvl3pPr>
            <a:lvl4pPr marL="5595590" indent="0">
              <a:buNone/>
              <a:defRPr sz="8177"/>
            </a:lvl4pPr>
            <a:lvl5pPr marL="7460786" indent="0">
              <a:buNone/>
              <a:defRPr sz="8177"/>
            </a:lvl5pPr>
            <a:lvl6pPr marL="9325982" indent="0">
              <a:buNone/>
              <a:defRPr sz="8177"/>
            </a:lvl6pPr>
            <a:lvl7pPr marL="11191180" indent="0">
              <a:buNone/>
              <a:defRPr sz="8177"/>
            </a:lvl7pPr>
            <a:lvl8pPr marL="13056376" indent="0">
              <a:buNone/>
              <a:defRPr sz="8177"/>
            </a:lvl8pPr>
            <a:lvl9pPr marL="14921572" indent="0">
              <a:buNone/>
              <a:defRPr sz="8177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52236" y="30057093"/>
            <a:ext cx="19751040" cy="4507228"/>
          </a:xfrm>
        </p:spPr>
        <p:txBody>
          <a:bodyPr/>
          <a:lstStyle>
            <a:lvl1pPr marL="0" indent="0">
              <a:buNone/>
              <a:defRPr sz="5689"/>
            </a:lvl1pPr>
            <a:lvl2pPr marL="1865197" indent="0">
              <a:buNone/>
              <a:defRPr sz="4888"/>
            </a:lvl2pPr>
            <a:lvl3pPr marL="3730393" indent="0">
              <a:buNone/>
              <a:defRPr sz="4089"/>
            </a:lvl3pPr>
            <a:lvl4pPr marL="5595590" indent="0">
              <a:buNone/>
              <a:defRPr sz="3644"/>
            </a:lvl4pPr>
            <a:lvl5pPr marL="7460786" indent="0">
              <a:buNone/>
              <a:defRPr sz="3644"/>
            </a:lvl5pPr>
            <a:lvl6pPr marL="9325982" indent="0">
              <a:buNone/>
              <a:defRPr sz="3644"/>
            </a:lvl6pPr>
            <a:lvl7pPr marL="11191180" indent="0">
              <a:buNone/>
              <a:defRPr sz="3644"/>
            </a:lvl7pPr>
            <a:lvl8pPr marL="13056376" indent="0">
              <a:buNone/>
              <a:defRPr sz="3644"/>
            </a:lvl8pPr>
            <a:lvl9pPr marL="14921572" indent="0">
              <a:buNone/>
              <a:defRPr sz="3644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83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5922" y="1537972"/>
            <a:ext cx="29626560" cy="6400800"/>
          </a:xfrm>
          <a:prstGeom prst="rect">
            <a:avLst/>
          </a:prstGeom>
        </p:spPr>
        <p:txBody>
          <a:bodyPr vert="horz" lIns="419700" tIns="209850" rIns="419700" bIns="20985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5922" y="8961124"/>
            <a:ext cx="29626560" cy="25345393"/>
          </a:xfrm>
          <a:prstGeom prst="rect">
            <a:avLst/>
          </a:prstGeom>
        </p:spPr>
        <p:txBody>
          <a:bodyPr vert="horz" lIns="419700" tIns="209850" rIns="419700" bIns="20985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45920" y="35595563"/>
            <a:ext cx="7680960" cy="2044700"/>
          </a:xfrm>
          <a:prstGeom prst="rect">
            <a:avLst/>
          </a:prstGeom>
        </p:spPr>
        <p:txBody>
          <a:bodyPr vert="horz" lIns="419700" tIns="209850" rIns="419700" bIns="209850" rtlCol="0" anchor="ctr"/>
          <a:lstStyle>
            <a:lvl1pPr algn="l">
              <a:defRPr sz="4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094B-9703-4DE4-B302-A62DDD918AA0}" type="datetimeFigureOut">
              <a:rPr lang="nl-BE" smtClean="0"/>
              <a:t>20/04/2025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247122" y="35595563"/>
            <a:ext cx="10424160" cy="2044700"/>
          </a:xfrm>
          <a:prstGeom prst="rect">
            <a:avLst/>
          </a:prstGeom>
        </p:spPr>
        <p:txBody>
          <a:bodyPr vert="horz" lIns="419700" tIns="209850" rIns="419700" bIns="209850" rtlCol="0" anchor="ctr"/>
          <a:lstStyle>
            <a:lvl1pPr algn="ctr">
              <a:defRPr sz="4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3591520" y="35595563"/>
            <a:ext cx="7680960" cy="2044700"/>
          </a:xfrm>
          <a:prstGeom prst="rect">
            <a:avLst/>
          </a:prstGeom>
        </p:spPr>
        <p:txBody>
          <a:bodyPr vert="horz" lIns="419700" tIns="209850" rIns="419700" bIns="209850" rtlCol="0" anchor="ctr"/>
          <a:lstStyle>
            <a:lvl1pPr algn="r">
              <a:defRPr sz="4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B970-6066-488F-9E3E-0421717673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6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30393" rtl="0" eaLnBrk="1" latinLnBrk="0" hangingPunct="1">
        <a:spcBef>
          <a:spcPct val="0"/>
        </a:spcBef>
        <a:buNone/>
        <a:defRPr sz="179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8897" indent="-1398897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65" kern="1200">
          <a:solidFill>
            <a:schemeClr val="tx1"/>
          </a:solidFill>
          <a:latin typeface="+mn-lt"/>
          <a:ea typeface="+mn-ea"/>
          <a:cs typeface="+mn-cs"/>
        </a:defRPr>
      </a:lvl1pPr>
      <a:lvl2pPr marL="3030945" indent="-1165748" algn="l" defTabSz="373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4662992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9777" kern="1200">
          <a:solidFill>
            <a:schemeClr val="tx1"/>
          </a:solidFill>
          <a:latin typeface="+mn-lt"/>
          <a:ea typeface="+mn-ea"/>
          <a:cs typeface="+mn-cs"/>
        </a:defRPr>
      </a:lvl3pPr>
      <a:lvl4pPr marL="6528188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8177" kern="1200">
          <a:solidFill>
            <a:schemeClr val="tx1"/>
          </a:solidFill>
          <a:latin typeface="+mn-lt"/>
          <a:ea typeface="+mn-ea"/>
          <a:cs typeface="+mn-cs"/>
        </a:defRPr>
      </a:lvl4pPr>
      <a:lvl5pPr marL="8393384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8177" kern="1200">
          <a:solidFill>
            <a:schemeClr val="tx1"/>
          </a:solidFill>
          <a:latin typeface="+mn-lt"/>
          <a:ea typeface="+mn-ea"/>
          <a:cs typeface="+mn-cs"/>
        </a:defRPr>
      </a:lvl5pPr>
      <a:lvl6pPr marL="10258582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177" kern="1200">
          <a:solidFill>
            <a:schemeClr val="tx1"/>
          </a:solidFill>
          <a:latin typeface="+mn-lt"/>
          <a:ea typeface="+mn-ea"/>
          <a:cs typeface="+mn-cs"/>
        </a:defRPr>
      </a:lvl6pPr>
      <a:lvl7pPr marL="12123777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177" kern="1200">
          <a:solidFill>
            <a:schemeClr val="tx1"/>
          </a:solidFill>
          <a:latin typeface="+mn-lt"/>
          <a:ea typeface="+mn-ea"/>
          <a:cs typeface="+mn-cs"/>
        </a:defRPr>
      </a:lvl7pPr>
      <a:lvl8pPr marL="13988974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177" kern="1200">
          <a:solidFill>
            <a:schemeClr val="tx1"/>
          </a:solidFill>
          <a:latin typeface="+mn-lt"/>
          <a:ea typeface="+mn-ea"/>
          <a:cs typeface="+mn-cs"/>
        </a:defRPr>
      </a:lvl8pPr>
      <a:lvl9pPr marL="15854171" indent="-932598" algn="l" defTabSz="373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1pPr>
      <a:lvl2pPr marL="1865197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2pPr>
      <a:lvl3pPr marL="3730393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3pPr>
      <a:lvl4pPr marL="5595590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4pPr>
      <a:lvl5pPr marL="7460786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5pPr>
      <a:lvl6pPr marL="9325982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6pPr>
      <a:lvl7pPr marL="11191180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7pPr>
      <a:lvl8pPr marL="13056376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8pPr>
      <a:lvl9pPr marL="14921572" algn="l" defTabSz="3730393" rtl="0" eaLnBrk="1" latinLnBrk="0" hangingPunct="1">
        <a:defRPr sz="7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4ECE8"/>
            </a:gs>
            <a:gs pos="84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fgeronde rechthoek 27"/>
          <p:cNvSpPr/>
          <p:nvPr/>
        </p:nvSpPr>
        <p:spPr>
          <a:xfrm>
            <a:off x="1553546" y="12481463"/>
            <a:ext cx="14907242" cy="14102576"/>
          </a:xfrm>
          <a:prstGeom prst="roundRect">
            <a:avLst>
              <a:gd name="adj" fmla="val 1151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4" name="Rechthoek 3"/>
          <p:cNvSpPr/>
          <p:nvPr/>
        </p:nvSpPr>
        <p:spPr>
          <a:xfrm>
            <a:off x="41376" y="0"/>
            <a:ext cx="1058389" cy="38404800"/>
          </a:xfrm>
          <a:prstGeom prst="rect">
            <a:avLst/>
          </a:prstGeom>
          <a:solidFill>
            <a:srgbClr val="8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067" tIns="186533" rIns="373067" bIns="186533" rtlCol="0" anchor="ctr"/>
          <a:lstStyle/>
          <a:p>
            <a:pPr algn="ctr"/>
            <a:endParaRPr lang="nl-BE" sz="7378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198" y="205181"/>
            <a:ext cx="30891431" cy="2868825"/>
          </a:xfrm>
        </p:spPr>
        <p:txBody>
          <a:bodyPr>
            <a:noAutofit/>
          </a:bodyPr>
          <a:lstStyle/>
          <a:p>
            <a:pPr algn="l"/>
            <a:r>
              <a:rPr lang="en-US" sz="8000" b="1" dirty="0"/>
              <a:t>O</a:t>
            </a:r>
            <a:r>
              <a:rPr lang="en-US" sz="8000" b="1" dirty="0" smtClean="0"/>
              <a:t>ccurrence and partial genetic characterization of cucumber green mottle mosaic virus (CGMMV) infecting cucurbits in Jordan</a:t>
            </a:r>
            <a:endParaRPr lang="nl-BE" sz="8000" b="1" dirty="0">
              <a:latin typeface="+mn-lt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099765" y="4881206"/>
            <a:ext cx="15361023" cy="154267"/>
          </a:xfrm>
          <a:prstGeom prst="rect">
            <a:avLst/>
          </a:prstGeom>
          <a:gradFill flip="none" rotWithShape="1">
            <a:gsLst>
              <a:gs pos="92095">
                <a:srgbClr val="8BAE00"/>
              </a:gs>
              <a:gs pos="0">
                <a:srgbClr val="FFFF00"/>
              </a:gs>
              <a:gs pos="74000">
                <a:srgbClr val="8BAE00"/>
              </a:gs>
              <a:gs pos="83000">
                <a:srgbClr val="8BAE00"/>
              </a:gs>
              <a:gs pos="100000">
                <a:srgbClr val="8BAE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 dirty="0"/>
          </a:p>
        </p:txBody>
      </p:sp>
      <p:sp>
        <p:nvSpPr>
          <p:cNvPr id="22" name="Afgeronde rechthoek 21"/>
          <p:cNvSpPr/>
          <p:nvPr/>
        </p:nvSpPr>
        <p:spPr>
          <a:xfrm>
            <a:off x="1553544" y="5596684"/>
            <a:ext cx="30891431" cy="6217392"/>
          </a:xfrm>
          <a:prstGeom prst="roundRect">
            <a:avLst>
              <a:gd name="adj" fmla="val 1513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21" name="Tekstvak 20"/>
          <p:cNvSpPr txBox="1"/>
          <p:nvPr/>
        </p:nvSpPr>
        <p:spPr>
          <a:xfrm>
            <a:off x="1716333" y="5896492"/>
            <a:ext cx="19927444" cy="600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9800" indent="-589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Cucumber green mottle mosaic virus (CGMMV): </a:t>
            </a:r>
            <a:r>
              <a:rPr lang="en-US" sz="3199" dirty="0">
                <a:latin typeface="FlandersArtSans-Light" panose="00000400000000000000" pitchFamily="2" charset="0"/>
              </a:rPr>
              <a:t>is </a:t>
            </a:r>
            <a:r>
              <a:rPr lang="en-US" sz="3199" dirty="0" smtClean="0">
                <a:latin typeface="FlandersArtSans-Light" panose="00000400000000000000" pitchFamily="2" charset="0"/>
              </a:rPr>
              <a:t>an </a:t>
            </a:r>
            <a:r>
              <a:rPr lang="en-US" sz="3199" dirty="0">
                <a:latin typeface="FlandersArtSans-Light" panose="00000400000000000000" pitchFamily="2" charset="0"/>
              </a:rPr>
              <a:t>important virus </a:t>
            </a:r>
            <a:r>
              <a:rPr lang="en-US" sz="3199" dirty="0" smtClean="0">
                <a:latin typeface="FlandersArtSans-Light" panose="00000400000000000000" pitchFamily="2" charset="0"/>
              </a:rPr>
              <a:t>species, a </a:t>
            </a:r>
            <a:r>
              <a:rPr lang="en-US" sz="3199" dirty="0">
                <a:latin typeface="FlandersArtSans-Light" panose="00000400000000000000" pitchFamily="2" charset="0"/>
              </a:rPr>
              <a:t>member of </a:t>
            </a:r>
            <a:r>
              <a:rPr lang="en-US" sz="3199" i="1" dirty="0" err="1">
                <a:latin typeface="FlandersArtSans-Light" panose="00000400000000000000" pitchFamily="2" charset="0"/>
              </a:rPr>
              <a:t>Tobamovirus</a:t>
            </a:r>
            <a:r>
              <a:rPr lang="en-US" sz="3199" dirty="0">
                <a:latin typeface="FlandersArtSans-Light" panose="00000400000000000000" pitchFamily="2" charset="0"/>
              </a:rPr>
              <a:t> genus, that causes damaging disease in cucurbits reducing yield quality and quantity </a:t>
            </a:r>
            <a:r>
              <a:rPr lang="en-US" sz="3199" dirty="0" smtClean="0">
                <a:latin typeface="FlandersArtSans-Light" panose="00000400000000000000" pitchFamily="2" charset="0"/>
              </a:rPr>
              <a:t>worldwide</a:t>
            </a:r>
            <a:r>
              <a:rPr lang="en-US" sz="3199" dirty="0">
                <a:latin typeface="FlandersArtSans-Light" panose="00000400000000000000" pitchFamily="2" charset="0"/>
              </a:rPr>
              <a:t>. Viruses belonging to </a:t>
            </a:r>
            <a:r>
              <a:rPr lang="en-US" sz="3199" dirty="0" err="1">
                <a:latin typeface="FlandersArtSans-Light" panose="00000400000000000000" pitchFamily="2" charset="0"/>
              </a:rPr>
              <a:t>tobamoviruses</a:t>
            </a:r>
            <a:r>
              <a:rPr lang="en-US" sz="3199" dirty="0">
                <a:latin typeface="FlandersArtSans-Light" panose="00000400000000000000" pitchFamily="2" charset="0"/>
              </a:rPr>
              <a:t> are known to be highly infectious and they can result in severe symptoms and economic </a:t>
            </a:r>
            <a:r>
              <a:rPr lang="en-US" sz="3199" dirty="0" smtClean="0">
                <a:latin typeface="FlandersArtSans-Light" panose="00000400000000000000" pitchFamily="2" charset="0"/>
              </a:rPr>
              <a:t>losses.</a:t>
            </a:r>
            <a:endParaRPr lang="en-GB" sz="3199" dirty="0" smtClean="0">
              <a:latin typeface="FlandersArtSans-Light" panose="000004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199" b="1" dirty="0" smtClean="0">
                <a:latin typeface="FlandersArtSans-Light" panose="00000400000000000000" pitchFamily="2" charset="0"/>
              </a:rPr>
              <a:t>Transmission</a:t>
            </a:r>
            <a:r>
              <a:rPr lang="en-GB" sz="3199" b="1" dirty="0">
                <a:latin typeface="FlandersArtSans-Light" panose="00000400000000000000" pitchFamily="2" charset="0"/>
              </a:rPr>
              <a:t>:</a:t>
            </a:r>
            <a:r>
              <a:rPr lang="en-GB" sz="3199" dirty="0" smtClean="0">
                <a:latin typeface="FlandersArtSans-Light" panose="00000400000000000000" pitchFamily="2" charset="0"/>
              </a:rPr>
              <a:t> </a:t>
            </a:r>
            <a:r>
              <a:rPr lang="en-US" sz="3199" dirty="0">
                <a:latin typeface="FlandersArtSans-Light" panose="00000400000000000000" pitchFamily="2" charset="0"/>
              </a:rPr>
              <a:t>Due to the stability of CGMMV, it has the ability to be transmitted mechanically, by seeds, water and </a:t>
            </a:r>
            <a:r>
              <a:rPr lang="en-US" sz="3199" dirty="0" smtClean="0">
                <a:latin typeface="FlandersArtSans-Light" panose="00000400000000000000" pitchFamily="2" charset="0"/>
              </a:rPr>
              <a:t>soil. However</a:t>
            </a:r>
            <a:r>
              <a:rPr lang="en-US" sz="3199" dirty="0">
                <a:latin typeface="FlandersArtSans-Light" panose="00000400000000000000" pitchFamily="2" charset="0"/>
              </a:rPr>
              <a:t>, no specific vector has been reported to transmit CGMMV so </a:t>
            </a:r>
            <a:r>
              <a:rPr lang="en-US" sz="3199" dirty="0" smtClean="0">
                <a:latin typeface="FlandersArtSans-Light" panose="00000400000000000000" pitchFamily="2" charset="0"/>
              </a:rPr>
              <a:t>far.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3199" b="1" dirty="0" smtClean="0">
                <a:latin typeface="FlandersArtSans-Light" panose="00000400000000000000" pitchFamily="2" charset="0"/>
              </a:rPr>
              <a:t>Importance</a:t>
            </a:r>
            <a:r>
              <a:rPr lang="nl-BE" sz="3199" b="1" dirty="0">
                <a:latin typeface="FlandersArtSans-Light" panose="00000400000000000000" pitchFamily="2" charset="0"/>
              </a:rPr>
              <a:t>: </a:t>
            </a:r>
            <a:r>
              <a:rPr lang="en-US" sz="3199" dirty="0">
                <a:latin typeface="FlandersArtSans-Light" panose="00000400000000000000" pitchFamily="2" charset="0"/>
              </a:rPr>
              <a:t>CGMMV is considered a major threat to cucurbit production globally since it is a seed-borne virus and it expands worldwide in a large-scale via the international seed trade. </a:t>
            </a:r>
            <a:r>
              <a:rPr lang="en-US" sz="3199" dirty="0" smtClean="0">
                <a:latin typeface="FlandersArtSans-Light" panose="00000400000000000000" pitchFamily="2" charset="0"/>
              </a:rPr>
              <a:t>Cucurbits </a:t>
            </a:r>
            <a:r>
              <a:rPr lang="en-US" sz="3199" dirty="0">
                <a:latin typeface="FlandersArtSans-Light" panose="00000400000000000000" pitchFamily="2" charset="0"/>
              </a:rPr>
              <a:t>and other wild plants can act as alternative </a:t>
            </a:r>
            <a:r>
              <a:rPr lang="en-US" sz="3199" dirty="0" smtClean="0">
                <a:latin typeface="FlandersArtSans-Light" panose="00000400000000000000" pitchFamily="2" charset="0"/>
              </a:rPr>
              <a:t>hosts.</a:t>
            </a:r>
            <a:endParaRPr lang="nl-BE" sz="3199" dirty="0">
              <a:latin typeface="FlandersArtSans-Light" panose="00000400000000000000" pitchFamily="2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086574" y="12035185"/>
            <a:ext cx="5155602" cy="74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4266" b="1" dirty="0" smtClean="0">
                <a:solidFill>
                  <a:srgbClr val="C00000"/>
                </a:solidFill>
              </a:rPr>
              <a:t>Materials </a:t>
            </a:r>
            <a:r>
              <a:rPr lang="nl-BE" sz="4266" b="1" dirty="0">
                <a:solidFill>
                  <a:srgbClr val="C00000"/>
                </a:solidFill>
              </a:rPr>
              <a:t>&amp; Methods</a:t>
            </a:r>
          </a:p>
        </p:txBody>
      </p:sp>
      <p:sp>
        <p:nvSpPr>
          <p:cNvPr id="83" name="Rechthoek 82"/>
          <p:cNvSpPr/>
          <p:nvPr/>
        </p:nvSpPr>
        <p:spPr>
          <a:xfrm>
            <a:off x="1489521" y="37276408"/>
            <a:ext cx="1165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landersArtSans-Light" panose="00000400000000000000" pitchFamily="2" charset="0"/>
              </a:rPr>
              <a:t>References</a:t>
            </a:r>
            <a:r>
              <a:rPr lang="en-US" sz="2400" b="1" dirty="0" smtClean="0">
                <a:solidFill>
                  <a:srgbClr val="C00000"/>
                </a:solidFill>
                <a:latin typeface="FlandersArtSans-Light" panose="00000400000000000000" pitchFamily="2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FlandersArtSans-Light" panose="00000400000000000000" pitchFamily="2" charset="0"/>
            </a:endParaRPr>
          </a:p>
          <a:p>
            <a:r>
              <a:rPr lang="en-US" sz="2400" dirty="0">
                <a:latin typeface="FlandersArtSans-Light" panose="00000400000000000000" pitchFamily="2" charset="0"/>
              </a:rPr>
              <a:t>Clark and Adams, 1997. Journal of General </a:t>
            </a:r>
            <a:r>
              <a:rPr lang="en-US" sz="2400" dirty="0" smtClean="0">
                <a:latin typeface="FlandersArtSans-Light" panose="00000400000000000000" pitchFamily="2" charset="0"/>
              </a:rPr>
              <a:t>Virology, 34: </a:t>
            </a:r>
            <a:r>
              <a:rPr lang="en-US" sz="2400" dirty="0">
                <a:latin typeface="FlandersArtSans-Light" panose="00000400000000000000" pitchFamily="2" charset="0"/>
              </a:rPr>
              <a:t>475-483.</a:t>
            </a:r>
          </a:p>
          <a:p>
            <a:r>
              <a:rPr lang="en-US" sz="2400" dirty="0" smtClean="0">
                <a:latin typeface="FlandersArtSans-Light" panose="00000400000000000000" pitchFamily="2" charset="0"/>
              </a:rPr>
              <a:t>Kumar</a:t>
            </a:r>
            <a:r>
              <a:rPr lang="fr-FR" sz="2400" dirty="0" smtClean="0">
                <a:latin typeface="FlandersArtSans-Light" panose="00000400000000000000" pitchFamily="2" charset="0"/>
              </a:rPr>
              <a:t> </a:t>
            </a:r>
            <a:r>
              <a:rPr lang="fr-FR" sz="2400" i="1" dirty="0" smtClean="0">
                <a:latin typeface="FlandersArtSans-Light" panose="00000400000000000000" pitchFamily="2" charset="0"/>
              </a:rPr>
              <a:t>et al</a:t>
            </a:r>
            <a:r>
              <a:rPr lang="fr-FR" sz="2400" dirty="0" smtClean="0">
                <a:latin typeface="FlandersArtSans-Light" panose="00000400000000000000" pitchFamily="2" charset="0"/>
              </a:rPr>
              <a:t>., </a:t>
            </a:r>
            <a:r>
              <a:rPr lang="fr-FR" sz="2400" dirty="0" smtClean="0">
                <a:latin typeface="FlandersArtSans-Light" panose="00000400000000000000" pitchFamily="2" charset="0"/>
              </a:rPr>
              <a:t>2018. </a:t>
            </a:r>
            <a:r>
              <a:rPr lang="en-US" sz="2400" dirty="0">
                <a:latin typeface="FlandersArtSans-Light" panose="00000400000000000000" pitchFamily="2" charset="0"/>
              </a:rPr>
              <a:t>Molecular Biology and Evolution, </a:t>
            </a:r>
            <a:r>
              <a:rPr lang="en-US" sz="2400" dirty="0" smtClean="0">
                <a:latin typeface="FlandersArtSans-Light" panose="00000400000000000000" pitchFamily="2" charset="0"/>
              </a:rPr>
              <a:t>35: 1547-1549</a:t>
            </a:r>
            <a:r>
              <a:rPr lang="fr-FR" sz="2400" dirty="0" smtClean="0">
                <a:latin typeface="FlandersArtSans-Light" panose="00000400000000000000" pitchFamily="2" charset="0"/>
              </a:rPr>
              <a:t>.</a:t>
            </a:r>
            <a:r>
              <a:rPr lang="fr-FR" sz="2400" dirty="0">
                <a:latin typeface="FlandersArtSans-Light" panose="00000400000000000000" pitchFamily="2" charset="0"/>
              </a:rPr>
              <a:t> </a:t>
            </a:r>
          </a:p>
        </p:txBody>
      </p:sp>
      <p:sp>
        <p:nvSpPr>
          <p:cNvPr id="3" name="Rechthoek 2"/>
          <p:cNvSpPr/>
          <p:nvPr/>
        </p:nvSpPr>
        <p:spPr>
          <a:xfrm>
            <a:off x="1921841" y="3398603"/>
            <a:ext cx="24834759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6" b="1" u="sng" dirty="0" err="1" smtClean="0">
                <a:latin typeface="FlandersArtSans-Regular" panose="00000500000000000000" pitchFamily="2" charset="0"/>
              </a:rPr>
              <a:t>Areej</a:t>
            </a:r>
            <a:r>
              <a:rPr lang="en-US" sz="4266" b="1" u="sng" dirty="0" smtClean="0">
                <a:latin typeface="FlandersArtSans-Regular" panose="00000500000000000000" pitchFamily="2" charset="0"/>
              </a:rPr>
              <a:t> </a:t>
            </a:r>
            <a:r>
              <a:rPr lang="en-US" sz="4266" b="1" u="sng" dirty="0" err="1" smtClean="0">
                <a:latin typeface="FlandersArtSans-Regular" panose="00000500000000000000" pitchFamily="2" charset="0"/>
              </a:rPr>
              <a:t>Akram</a:t>
            </a:r>
            <a:r>
              <a:rPr lang="en-US" sz="4266" b="1" u="sng" dirty="0">
                <a:latin typeface="FlandersArtSans-Regular" panose="00000500000000000000" pitchFamily="2" charset="0"/>
              </a:rPr>
              <a:t> </a:t>
            </a:r>
            <a:r>
              <a:rPr lang="en-US" sz="4266" b="1" u="sng" dirty="0" smtClean="0">
                <a:latin typeface="FlandersArtSans-Regular" panose="00000500000000000000" pitchFamily="2" charset="0"/>
              </a:rPr>
              <a:t>Hussein (Supervisor: Dr. </a:t>
            </a:r>
            <a:r>
              <a:rPr lang="en-US" sz="4266" b="1" u="sng" dirty="0" err="1">
                <a:latin typeface="FlandersArtSans-Regular" panose="00000500000000000000" pitchFamily="2" charset="0"/>
              </a:rPr>
              <a:t>Nida</a:t>
            </a:r>
            <a:r>
              <a:rPr lang="en-US" sz="4266" b="1" u="sng" dirty="0">
                <a:latin typeface="FlandersArtSans-Regular" panose="00000500000000000000" pitchFamily="2" charset="0"/>
              </a:rPr>
              <a:t>' </a:t>
            </a:r>
            <a:r>
              <a:rPr lang="en-US" sz="4266" b="1" u="sng" dirty="0" smtClean="0">
                <a:latin typeface="FlandersArtSans-Regular" panose="00000500000000000000" pitchFamily="2" charset="0"/>
              </a:rPr>
              <a:t>Salem)</a:t>
            </a:r>
            <a:endParaRPr lang="en-US" dirty="0"/>
          </a:p>
          <a:p>
            <a:r>
              <a:rPr lang="nl-NL" sz="2844" dirty="0" smtClean="0">
                <a:latin typeface="FlandersArtSans-Light" panose="00000400000000000000" pitchFamily="2" charset="0"/>
              </a:rPr>
              <a:t>Department </a:t>
            </a:r>
            <a:r>
              <a:rPr lang="nl-NL" sz="2844" dirty="0">
                <a:latin typeface="FlandersArtSans-Light" panose="00000400000000000000" pitchFamily="2" charset="0"/>
              </a:rPr>
              <a:t>of Plant Proctection, School of Agriculture, The University of Jordan, </a:t>
            </a:r>
            <a:r>
              <a:rPr lang="nl-NL" sz="2844" dirty="0" smtClean="0">
                <a:latin typeface="FlandersArtSans-Light" panose="00000400000000000000" pitchFamily="2" charset="0"/>
              </a:rPr>
              <a:t>Amman 11942, Jordan</a:t>
            </a:r>
            <a:r>
              <a:rPr lang="nl-NL" sz="2844" dirty="0" smtClean="0">
                <a:latin typeface="FlandersArtSans-Light" panose="00000400000000000000" pitchFamily="2" charset="0"/>
              </a:rPr>
              <a:t>.</a:t>
            </a:r>
            <a:endParaRPr lang="en-US" sz="2133" dirty="0">
              <a:latin typeface="FlandersArtSans-Light" panose="00000400000000000000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960936" y="12608402"/>
            <a:ext cx="14322790" cy="1412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Field sample </a:t>
            </a:r>
            <a:r>
              <a:rPr lang="en-US" sz="3199" b="1" dirty="0">
                <a:latin typeface="FlandersArtSans-Light" panose="00000400000000000000" pitchFamily="2" charset="0"/>
              </a:rPr>
              <a:t>c</a:t>
            </a:r>
            <a:r>
              <a:rPr lang="en-US" sz="3199" b="1" dirty="0" smtClean="0">
                <a:latin typeface="FlandersArtSans-Light" panose="00000400000000000000" pitchFamily="2" charset="0"/>
              </a:rPr>
              <a:t>ollection: </a:t>
            </a:r>
            <a:r>
              <a:rPr lang="en-US" sz="3199" dirty="0">
                <a:latin typeface="FlandersArtSans-Light" panose="00000400000000000000" pitchFamily="2" charset="0"/>
              </a:rPr>
              <a:t>Leaves of </a:t>
            </a:r>
            <a:r>
              <a:rPr lang="en-US" sz="3199" dirty="0" smtClean="0">
                <a:latin typeface="FlandersArtSans-Light" panose="00000400000000000000" pitchFamily="2" charset="0"/>
              </a:rPr>
              <a:t>different cucurbit </a:t>
            </a:r>
            <a:r>
              <a:rPr lang="en-US" sz="3199" dirty="0">
                <a:latin typeface="FlandersArtSans-Light" panose="00000400000000000000" pitchFamily="2" charset="0"/>
              </a:rPr>
              <a:t>and weed plants </a:t>
            </a:r>
            <a:r>
              <a:rPr lang="en-US" sz="3199" dirty="0" smtClean="0">
                <a:latin typeface="FlandersArtSans-Light" panose="00000400000000000000" pitchFamily="2" charset="0"/>
              </a:rPr>
              <a:t>were collected from the major cucurbit </a:t>
            </a:r>
            <a:r>
              <a:rPr lang="en-US" sz="3199" dirty="0">
                <a:latin typeface="FlandersArtSans-Light" panose="00000400000000000000" pitchFamily="2" charset="0"/>
              </a:rPr>
              <a:t>growing areas </a:t>
            </a:r>
            <a:r>
              <a:rPr lang="en-US" sz="3199" dirty="0" smtClean="0">
                <a:latin typeface="FlandersArtSans-Light" panose="00000400000000000000" pitchFamily="2" charset="0"/>
              </a:rPr>
              <a:t>(</a:t>
            </a:r>
            <a:r>
              <a:rPr lang="en-US" sz="3199" dirty="0">
                <a:latin typeface="FlandersArtSans-Light" panose="00000400000000000000" pitchFamily="2" charset="0"/>
              </a:rPr>
              <a:t>Amman, Al-</a:t>
            </a:r>
            <a:r>
              <a:rPr lang="en-US" sz="3199" dirty="0" err="1">
                <a:latin typeface="FlandersArtSans-Light" panose="00000400000000000000" pitchFamily="2" charset="0"/>
              </a:rPr>
              <a:t>Jafr</a:t>
            </a:r>
            <a:r>
              <a:rPr lang="en-US" sz="3199" dirty="0">
                <a:latin typeface="FlandersArtSans-Light" panose="00000400000000000000" pitchFamily="2" charset="0"/>
              </a:rPr>
              <a:t>, Al-</a:t>
            </a:r>
            <a:r>
              <a:rPr lang="en-US" sz="3199" dirty="0" err="1">
                <a:latin typeface="FlandersArtSans-Light" panose="00000400000000000000" pitchFamily="2" charset="0"/>
              </a:rPr>
              <a:t>Mafraq</a:t>
            </a:r>
            <a:r>
              <a:rPr lang="en-US" sz="3199" dirty="0">
                <a:latin typeface="FlandersArtSans-Light" panose="00000400000000000000" pitchFamily="2" charset="0"/>
              </a:rPr>
              <a:t>, Al-</a:t>
            </a:r>
            <a:r>
              <a:rPr lang="en-US" sz="3199" dirty="0" err="1">
                <a:latin typeface="FlandersArtSans-Light" panose="00000400000000000000" pitchFamily="2" charset="0"/>
              </a:rPr>
              <a:t>Zarqa</a:t>
            </a:r>
            <a:r>
              <a:rPr lang="en-US" sz="3199" dirty="0">
                <a:latin typeface="FlandersArtSans-Light" panose="00000400000000000000" pitchFamily="2" charset="0"/>
              </a:rPr>
              <a:t>, Ar-Ramtha, Jordan Valley and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Madaba</a:t>
            </a:r>
            <a:r>
              <a:rPr lang="en-US" sz="3199" dirty="0" smtClean="0">
                <a:latin typeface="FlandersArtSans-Light" panose="00000400000000000000" pitchFamily="2" charset="0"/>
              </a:rPr>
              <a:t>) in Jordan during 2022-2023</a:t>
            </a:r>
            <a:r>
              <a:rPr lang="en-US" sz="3199" dirty="0">
                <a:latin typeface="FlandersArtSans-Light" panose="00000400000000000000" pitchFamily="2" charset="0"/>
              </a:rPr>
              <a:t>. </a:t>
            </a:r>
            <a:r>
              <a:rPr lang="en-US" sz="3199" dirty="0" smtClean="0">
                <a:latin typeface="FlandersArtSans-Light" panose="00000400000000000000" pitchFamily="2" charset="0"/>
              </a:rPr>
              <a:t>40 </a:t>
            </a:r>
            <a:r>
              <a:rPr lang="en-US" sz="3199" dirty="0">
                <a:latin typeface="FlandersArtSans-Light" panose="00000400000000000000" pitchFamily="2" charset="0"/>
              </a:rPr>
              <a:t>seed </a:t>
            </a:r>
            <a:r>
              <a:rPr lang="en-US" sz="3199" dirty="0" smtClean="0">
                <a:latin typeface="FlandersArtSans-Light" panose="00000400000000000000" pitchFamily="2" charset="0"/>
              </a:rPr>
              <a:t>lots of different </a:t>
            </a:r>
            <a:r>
              <a:rPr lang="en-US" sz="3199" dirty="0">
                <a:latin typeface="FlandersArtSans-Light" panose="00000400000000000000" pitchFamily="2" charset="0"/>
              </a:rPr>
              <a:t>cucurbit seed </a:t>
            </a:r>
            <a:r>
              <a:rPr lang="en-US" sz="3199" dirty="0" smtClean="0">
                <a:latin typeface="FlandersArtSans-Light" panose="00000400000000000000" pitchFamily="2" charset="0"/>
              </a:rPr>
              <a:t>varieties were </a:t>
            </a:r>
            <a:r>
              <a:rPr lang="en-US" sz="3199" dirty="0">
                <a:latin typeface="FlandersArtSans-Light" panose="00000400000000000000" pitchFamily="2" charset="0"/>
              </a:rPr>
              <a:t>obtained/purchased from local markets. </a:t>
            </a:r>
            <a:endParaRPr lang="en-US" sz="3199" dirty="0" smtClean="0">
              <a:latin typeface="FlandersArtSans-Light" panose="00000400000000000000" pitchFamily="2" charset="0"/>
            </a:endParaRP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Double </a:t>
            </a:r>
            <a:r>
              <a:rPr lang="en-US" sz="3199" b="1" dirty="0">
                <a:latin typeface="FlandersArtSans-Light" panose="00000400000000000000" pitchFamily="2" charset="0"/>
              </a:rPr>
              <a:t>Antibody Sandwich-Enzyme Linked Immunosorbent Assay </a:t>
            </a:r>
            <a:r>
              <a:rPr lang="en-US" sz="3199" b="1" dirty="0" smtClean="0">
                <a:latin typeface="FlandersArtSans-Light" panose="00000400000000000000" pitchFamily="2" charset="0"/>
              </a:rPr>
              <a:t>(DAS-ELISA</a:t>
            </a:r>
            <a:r>
              <a:rPr lang="en-US" sz="3199" b="1" dirty="0">
                <a:latin typeface="FlandersArtSans-Light" panose="00000400000000000000" pitchFamily="2" charset="0"/>
              </a:rPr>
              <a:t>): </a:t>
            </a:r>
            <a:r>
              <a:rPr lang="en-US" sz="3199" dirty="0" smtClean="0">
                <a:latin typeface="FlandersArtSans-Light" panose="00000400000000000000" pitchFamily="2" charset="0"/>
              </a:rPr>
              <a:t>DAS-ELISA was performed using </a:t>
            </a:r>
            <a:r>
              <a:rPr lang="en-US" sz="3199" dirty="0">
                <a:latin typeface="FlandersArtSans-Light" panose="00000400000000000000" pitchFamily="2" charset="0"/>
              </a:rPr>
              <a:t>a CGMMV commercial kit </a:t>
            </a:r>
            <a:r>
              <a:rPr lang="en-US" sz="3199" dirty="0" smtClean="0">
                <a:latin typeface="FlandersArtSans-Light" panose="00000400000000000000" pitchFamily="2" charset="0"/>
              </a:rPr>
              <a:t>(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Agdia</a:t>
            </a:r>
            <a:r>
              <a:rPr lang="en-US" sz="3199" dirty="0" smtClean="0">
                <a:latin typeface="FlandersArtSans-Light" panose="00000400000000000000" pitchFamily="2" charset="0"/>
              </a:rPr>
              <a:t>) as </a:t>
            </a:r>
            <a:r>
              <a:rPr lang="en-US" sz="3199" dirty="0">
                <a:latin typeface="FlandersArtSans-Light" panose="00000400000000000000" pitchFamily="2" charset="0"/>
              </a:rPr>
              <a:t>described by Clark and Adams (1977</a:t>
            </a:r>
            <a:r>
              <a:rPr lang="en-US" sz="3199" dirty="0" smtClean="0">
                <a:latin typeface="FlandersArtSans-Light" panose="00000400000000000000" pitchFamily="2" charset="0"/>
              </a:rPr>
              <a:t>).</a:t>
            </a: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Total RNA and DNA </a:t>
            </a:r>
            <a:r>
              <a:rPr lang="en-US" sz="3199" b="1" dirty="0">
                <a:latin typeface="FlandersArtSans-Light" panose="00000400000000000000" pitchFamily="2" charset="0"/>
              </a:rPr>
              <a:t>extraction and </a:t>
            </a:r>
            <a:r>
              <a:rPr lang="en-US" sz="3199" b="1" dirty="0" smtClean="0">
                <a:latin typeface="FlandersArtSans-Light" panose="00000400000000000000" pitchFamily="2" charset="0"/>
              </a:rPr>
              <a:t>virus PCR detection: </a:t>
            </a:r>
            <a:r>
              <a:rPr lang="en-US" sz="3199" dirty="0" smtClean="0">
                <a:latin typeface="FlandersArtSans-Light" panose="00000400000000000000" pitchFamily="2" charset="0"/>
              </a:rPr>
              <a:t>Total RNA and DNA were isolated RNeasy </a:t>
            </a:r>
            <a:r>
              <a:rPr lang="en-US" sz="3199" dirty="0">
                <a:latin typeface="FlandersArtSans-Light" panose="00000400000000000000" pitchFamily="2" charset="0"/>
              </a:rPr>
              <a:t>Plant Mini Kit and </a:t>
            </a:r>
            <a:r>
              <a:rPr lang="en-US" sz="3199" dirty="0" err="1">
                <a:latin typeface="FlandersArtSans-Light" panose="00000400000000000000" pitchFamily="2" charset="0"/>
              </a:rPr>
              <a:t>DNeasy</a:t>
            </a:r>
            <a:r>
              <a:rPr lang="en-US" sz="3199" dirty="0">
                <a:latin typeface="FlandersArtSans-Light" panose="00000400000000000000" pitchFamily="2" charset="0"/>
              </a:rPr>
              <a:t> Plant Mini Kit (</a:t>
            </a:r>
            <a:r>
              <a:rPr lang="en-US" sz="3199" dirty="0" smtClean="0">
                <a:latin typeface="FlandersArtSans-Light" panose="00000400000000000000" pitchFamily="2" charset="0"/>
              </a:rPr>
              <a:t>QIAGEN) from </a:t>
            </a:r>
            <a:r>
              <a:rPr lang="en-US" sz="3199" dirty="0">
                <a:latin typeface="FlandersArtSans-Light" panose="00000400000000000000" pitchFamily="2" charset="0"/>
              </a:rPr>
              <a:t>leaves. </a:t>
            </a:r>
            <a:r>
              <a:rPr lang="en-US" sz="3199" dirty="0" smtClean="0">
                <a:latin typeface="FlandersArtSans-Light" panose="00000400000000000000" pitchFamily="2" charset="0"/>
              </a:rPr>
              <a:t>PCR </a:t>
            </a:r>
            <a:r>
              <a:rPr lang="en-US" sz="3199" dirty="0">
                <a:latin typeface="FlandersArtSans-Light" panose="00000400000000000000" pitchFamily="2" charset="0"/>
              </a:rPr>
              <a:t>with specific primers for CABYV, CCYV, CGMMV, CLSV, CVYV, CYSDV,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SqVYV</a:t>
            </a:r>
            <a:r>
              <a:rPr lang="en-US" sz="3199" dirty="0" smtClean="0">
                <a:latin typeface="FlandersArtSans-Light" panose="00000400000000000000" pitchFamily="2" charset="0"/>
              </a:rPr>
              <a:t>, WMV,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SqLCV</a:t>
            </a:r>
            <a:r>
              <a:rPr lang="en-US" sz="3199" dirty="0">
                <a:latin typeface="FlandersArtSans-Light" panose="00000400000000000000" pitchFamily="2" charset="0"/>
              </a:rPr>
              <a:t>, </a:t>
            </a:r>
            <a:r>
              <a:rPr lang="en-US" sz="3199" dirty="0" err="1">
                <a:latin typeface="FlandersArtSans-Light" panose="00000400000000000000" pitchFamily="2" charset="0"/>
              </a:rPr>
              <a:t>WmCSV</a:t>
            </a:r>
            <a:r>
              <a:rPr lang="en-US" sz="3199" dirty="0">
                <a:latin typeface="FlandersArtSans-Light" panose="00000400000000000000" pitchFamily="2" charset="0"/>
              </a:rPr>
              <a:t> and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ToLCNDV</a:t>
            </a:r>
            <a:r>
              <a:rPr lang="en-US" sz="3199" dirty="0" smtClean="0">
                <a:latin typeface="FlandersArtSans-Light" panose="00000400000000000000" pitchFamily="2" charset="0"/>
              </a:rPr>
              <a:t>.</a:t>
            </a: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>
                <a:latin typeface="FlandersArtSans-Light" panose="00000400000000000000" pitchFamily="2" charset="0"/>
              </a:rPr>
              <a:t>Mechanical Inoculation:</a:t>
            </a:r>
            <a:r>
              <a:rPr lang="en-US" sz="3199" dirty="0" smtClean="0">
                <a:latin typeface="FlandersArtSans-Light" panose="00000400000000000000" pitchFamily="2" charset="0"/>
              </a:rPr>
              <a:t> </a:t>
            </a:r>
            <a:r>
              <a:rPr lang="en-US" sz="3199" dirty="0">
                <a:latin typeface="FlandersArtSans-Light" panose="00000400000000000000" pitchFamily="2" charset="0"/>
              </a:rPr>
              <a:t>Five representative CGMMV-ELISA-positive samples were biologically assayed </a:t>
            </a:r>
            <a:r>
              <a:rPr lang="en-US" sz="3199" dirty="0" smtClean="0">
                <a:latin typeface="FlandersArtSans-Light" panose="00000400000000000000" pitchFamily="2" charset="0"/>
              </a:rPr>
              <a:t>on indicator </a:t>
            </a:r>
            <a:r>
              <a:rPr lang="en-US" sz="3199" dirty="0">
                <a:latin typeface="FlandersArtSans-Light" panose="00000400000000000000" pitchFamily="2" charset="0"/>
              </a:rPr>
              <a:t>plants: </a:t>
            </a:r>
            <a:r>
              <a:rPr lang="en-US" sz="3199" i="1" dirty="0">
                <a:latin typeface="FlandersArtSans-Light" panose="00000400000000000000" pitchFamily="2" charset="0"/>
              </a:rPr>
              <a:t>C. </a:t>
            </a:r>
            <a:r>
              <a:rPr lang="en-US" sz="3199" i="1" dirty="0" err="1">
                <a:latin typeface="FlandersArtSans-Light" panose="00000400000000000000" pitchFamily="2" charset="0"/>
              </a:rPr>
              <a:t>amaranticolor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C. </a:t>
            </a:r>
            <a:r>
              <a:rPr lang="en-US" sz="3199" i="1" dirty="0" err="1">
                <a:latin typeface="FlandersArtSans-Light" panose="00000400000000000000" pitchFamily="2" charset="0"/>
              </a:rPr>
              <a:t>murale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C. quinoa, D. </a:t>
            </a:r>
            <a:r>
              <a:rPr lang="en-US" sz="3199" i="1" dirty="0" err="1">
                <a:latin typeface="FlandersArtSans-Light" panose="00000400000000000000" pitchFamily="2" charset="0"/>
              </a:rPr>
              <a:t>metel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D. </a:t>
            </a:r>
            <a:r>
              <a:rPr lang="en-US" sz="3199" i="1" dirty="0" err="1">
                <a:latin typeface="FlandersArtSans-Light" panose="00000400000000000000" pitchFamily="2" charset="0"/>
              </a:rPr>
              <a:t>stramonium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G. </a:t>
            </a:r>
            <a:r>
              <a:rPr lang="en-US" sz="3199" i="1" dirty="0" err="1">
                <a:latin typeface="FlandersArtSans-Light" panose="00000400000000000000" pitchFamily="2" charset="0"/>
              </a:rPr>
              <a:t>globosa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N. </a:t>
            </a:r>
            <a:r>
              <a:rPr lang="en-US" sz="3199" i="1" dirty="0" err="1">
                <a:latin typeface="FlandersArtSans-Light" panose="00000400000000000000" pitchFamily="2" charset="0"/>
              </a:rPr>
              <a:t>benthamiana</a:t>
            </a:r>
            <a:r>
              <a:rPr lang="en-US" sz="3199" dirty="0">
                <a:latin typeface="FlandersArtSans-Light" panose="00000400000000000000" pitchFamily="2" charset="0"/>
              </a:rPr>
              <a:t>,</a:t>
            </a:r>
            <a:r>
              <a:rPr lang="en-US" sz="3199" i="1" dirty="0">
                <a:latin typeface="FlandersArtSans-Light" panose="00000400000000000000" pitchFamily="2" charset="0"/>
              </a:rPr>
              <a:t> N. </a:t>
            </a:r>
            <a:r>
              <a:rPr lang="en-US" sz="3199" i="1" dirty="0" err="1">
                <a:latin typeface="FlandersArtSans-Light" panose="00000400000000000000" pitchFamily="2" charset="0"/>
              </a:rPr>
              <a:t>glutinosa</a:t>
            </a:r>
            <a:r>
              <a:rPr lang="en-US" sz="3199" i="1" dirty="0">
                <a:latin typeface="FlandersArtSans-Light" panose="00000400000000000000" pitchFamily="2" charset="0"/>
              </a:rPr>
              <a:t> and N. </a:t>
            </a:r>
            <a:r>
              <a:rPr lang="en-US" sz="3199" i="1" dirty="0" err="1">
                <a:latin typeface="FlandersArtSans-Light" panose="00000400000000000000" pitchFamily="2" charset="0"/>
              </a:rPr>
              <a:t>tabacum</a:t>
            </a:r>
            <a:r>
              <a:rPr lang="en-US" sz="3199" dirty="0" smtClean="0">
                <a:latin typeface="FlandersArtSans-Light" panose="00000400000000000000" pitchFamily="2" charset="0"/>
              </a:rPr>
              <a:t>.</a:t>
            </a:r>
          </a:p>
          <a:p>
            <a:pPr marL="541826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Cloning and sequencing: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pGEM</a:t>
            </a:r>
            <a:r>
              <a:rPr lang="en-US" sz="3199" dirty="0" smtClean="0">
                <a:latin typeface="FlandersArtSans-Light" panose="00000400000000000000" pitchFamily="2" charset="0"/>
              </a:rPr>
              <a:t>-T </a:t>
            </a:r>
            <a:r>
              <a:rPr lang="en-US" sz="3199" dirty="0">
                <a:latin typeface="FlandersArtSans-Light" panose="00000400000000000000" pitchFamily="2" charset="0"/>
              </a:rPr>
              <a:t>ea</a:t>
            </a:r>
            <a:r>
              <a:rPr lang="en-US" sz="3199" dirty="0" smtClean="0">
                <a:latin typeface="FlandersArtSans-Light" panose="00000400000000000000" pitchFamily="2" charset="0"/>
              </a:rPr>
              <a:t>sy vector was used for DNA cloning followed by  Bidirectional </a:t>
            </a:r>
            <a:r>
              <a:rPr lang="en-US" sz="3199" dirty="0">
                <a:latin typeface="FlandersArtSans-Light" panose="00000400000000000000" pitchFamily="2" charset="0"/>
              </a:rPr>
              <a:t>Sanger Sequencing (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Macrogen</a:t>
            </a:r>
            <a:r>
              <a:rPr lang="en-US" sz="3199" dirty="0" smtClean="0">
                <a:latin typeface="FlandersArtSans-Light" panose="00000400000000000000" pitchFamily="2" charset="0"/>
              </a:rPr>
              <a:t>, Korea).</a:t>
            </a:r>
            <a:endParaRPr lang="en-US" sz="3199" dirty="0">
              <a:latin typeface="FlandersArtSans-Light" panose="00000400000000000000" pitchFamily="2" charset="0"/>
            </a:endParaRP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Sequence analysis: </a:t>
            </a:r>
            <a:r>
              <a:rPr lang="en-US" sz="3199" dirty="0">
                <a:latin typeface="FlandersArtSans-Light" panose="00000400000000000000" pitchFamily="2" charset="0"/>
              </a:rPr>
              <a:t>BLAST</a:t>
            </a:r>
            <a:r>
              <a:rPr lang="en-US" sz="3199" dirty="0" smtClean="0">
                <a:latin typeface="FlandersArtSans-Light" panose="00000400000000000000" pitchFamily="2" charset="0"/>
              </a:rPr>
              <a:t>, </a:t>
            </a:r>
            <a:r>
              <a:rPr lang="en-US" sz="3199" dirty="0">
                <a:latin typeface="FlandersArtSans-Light" panose="00000400000000000000" pitchFamily="2" charset="0"/>
              </a:rPr>
              <a:t>phylogenetic tree </a:t>
            </a:r>
            <a:r>
              <a:rPr lang="en-US" sz="3199" dirty="0" smtClean="0">
                <a:latin typeface="FlandersArtSans-Light" panose="00000400000000000000" pitchFamily="2" charset="0"/>
              </a:rPr>
              <a:t>(MEGAX</a:t>
            </a:r>
            <a:r>
              <a:rPr lang="en-US" sz="3199" dirty="0">
                <a:latin typeface="FlandersArtSans-Light" panose="00000400000000000000" pitchFamily="2" charset="0"/>
              </a:rPr>
              <a:t>) (Kumar et al., 2018).</a:t>
            </a:r>
            <a:endParaRPr lang="en-US" sz="3199" dirty="0">
              <a:latin typeface="FlandersArtSans-Light" panose="00000400000000000000" pitchFamily="2" charset="0"/>
            </a:endParaRPr>
          </a:p>
        </p:txBody>
      </p:sp>
      <p:sp>
        <p:nvSpPr>
          <p:cNvPr id="88" name="Afgeronde rechthoek 87"/>
          <p:cNvSpPr/>
          <p:nvPr/>
        </p:nvSpPr>
        <p:spPr>
          <a:xfrm>
            <a:off x="16607181" y="37194149"/>
            <a:ext cx="15837795" cy="11365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90" name="Rechthoek 89"/>
          <p:cNvSpPr/>
          <p:nvPr/>
        </p:nvSpPr>
        <p:spPr>
          <a:xfrm>
            <a:off x="16836699" y="12772482"/>
            <a:ext cx="15314383" cy="821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>
                <a:latin typeface="FlandersArtSans-Light" panose="00000400000000000000" pitchFamily="2" charset="0"/>
              </a:rPr>
              <a:t>Field </a:t>
            </a:r>
            <a:r>
              <a:rPr lang="en-US" sz="3199" b="1" dirty="0" smtClean="0">
                <a:latin typeface="FlandersArtSans-Light" panose="00000400000000000000" pitchFamily="2" charset="0"/>
              </a:rPr>
              <a:t>survey</a:t>
            </a:r>
            <a:r>
              <a:rPr lang="en-US" sz="3199" b="1" dirty="0">
                <a:latin typeface="FlandersArtSans-Light" panose="00000400000000000000" pitchFamily="2" charset="0"/>
              </a:rPr>
              <a:t>: </a:t>
            </a:r>
            <a:r>
              <a:rPr lang="en-US" sz="3199" dirty="0">
                <a:latin typeface="FlandersArtSans-Light" panose="00000400000000000000" pitchFamily="2" charset="0"/>
              </a:rPr>
              <a:t>CGMMV was not detected by ELISA </a:t>
            </a:r>
            <a:r>
              <a:rPr lang="en-US" sz="3199" dirty="0" smtClean="0">
                <a:latin typeface="FlandersArtSans-Light" panose="00000400000000000000" pitchFamily="2" charset="0"/>
              </a:rPr>
              <a:t>in these cucurbits </a:t>
            </a:r>
            <a:r>
              <a:rPr lang="en-US" sz="3199" dirty="0">
                <a:latin typeface="FlandersArtSans-Light" panose="00000400000000000000" pitchFamily="2" charset="0"/>
              </a:rPr>
              <a:t>(squash, melon, watermelon, </a:t>
            </a:r>
            <a:r>
              <a:rPr lang="en-US" sz="3199" dirty="0" err="1">
                <a:latin typeface="FlandersArtSans-Light" panose="00000400000000000000" pitchFamily="2" charset="0"/>
              </a:rPr>
              <a:t>bottlegourd</a:t>
            </a:r>
            <a:r>
              <a:rPr lang="en-US" sz="3199" dirty="0">
                <a:latin typeface="FlandersArtSans-Light" panose="00000400000000000000" pitchFamily="2" charset="0"/>
              </a:rPr>
              <a:t>, pumpkin and snake melon) or weed samples</a:t>
            </a:r>
            <a:r>
              <a:rPr lang="en-US" sz="3199" dirty="0" smtClean="0">
                <a:latin typeface="FlandersArtSans-Light" panose="00000400000000000000" pitchFamily="2" charset="0"/>
              </a:rPr>
              <a:t>. </a:t>
            </a:r>
            <a:r>
              <a:rPr lang="en-US" sz="3199" dirty="0" smtClean="0">
                <a:latin typeface="FlandersArtSans-Light" panose="00000400000000000000" pitchFamily="2" charset="0"/>
              </a:rPr>
              <a:t>PCR </a:t>
            </a:r>
            <a:r>
              <a:rPr lang="en-US" sz="3199" dirty="0">
                <a:latin typeface="FlandersArtSans-Light" panose="00000400000000000000" pitchFamily="2" charset="0"/>
              </a:rPr>
              <a:t>results revealed </a:t>
            </a:r>
            <a:r>
              <a:rPr lang="en-US" sz="3199" dirty="0" smtClean="0">
                <a:latin typeface="FlandersArtSans-Light" panose="00000400000000000000" pitchFamily="2" charset="0"/>
              </a:rPr>
              <a:t>that 81/95 cucurbit samples were positive</a:t>
            </a:r>
            <a:r>
              <a:rPr lang="en-US" sz="3199" dirty="0">
                <a:latin typeface="FlandersArtSans-Light" panose="00000400000000000000" pitchFamily="2" charset="0"/>
              </a:rPr>
              <a:t>, 32.1% (26/81) of the PCR-positive tested samples were singly infected with viruses (CYSDV, CCYV, CLSV, </a:t>
            </a:r>
            <a:r>
              <a:rPr lang="en-US" sz="3199" dirty="0" err="1">
                <a:latin typeface="FlandersArtSans-Light" panose="00000400000000000000" pitchFamily="2" charset="0"/>
              </a:rPr>
              <a:t>SqLCV</a:t>
            </a:r>
            <a:r>
              <a:rPr lang="en-US" sz="3199" dirty="0">
                <a:latin typeface="FlandersArtSans-Light" panose="00000400000000000000" pitchFamily="2" charset="0"/>
              </a:rPr>
              <a:t> or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WmCSV</a:t>
            </a:r>
            <a:r>
              <a:rPr lang="en-US" sz="3199" dirty="0" smtClean="0">
                <a:latin typeface="FlandersArtSans-Light" panose="00000400000000000000" pitchFamily="2" charset="0"/>
              </a:rPr>
              <a:t>) and 67.9</a:t>
            </a:r>
            <a:r>
              <a:rPr lang="en-US" sz="3199" dirty="0">
                <a:latin typeface="FlandersArtSans-Light" panose="00000400000000000000" pitchFamily="2" charset="0"/>
              </a:rPr>
              <a:t>% (55/81) of the PCR-positive tested samples had a mixed infection. </a:t>
            </a:r>
            <a:r>
              <a:rPr lang="en-US" sz="3199" b="1" dirty="0" smtClean="0">
                <a:latin typeface="FlandersArtSans-Light" panose="00000400000000000000" pitchFamily="2" charset="0"/>
              </a:rPr>
              <a:t>BLAST </a:t>
            </a:r>
            <a:r>
              <a:rPr lang="en-US" sz="3199" b="1" dirty="0" smtClean="0">
                <a:latin typeface="FlandersArtSans-Light" panose="00000400000000000000" pitchFamily="2" charset="0"/>
              </a:rPr>
              <a:t>analysis</a:t>
            </a:r>
            <a:r>
              <a:rPr lang="en-US" sz="3199" b="1" dirty="0">
                <a:latin typeface="FlandersArtSans-Light" panose="00000400000000000000" pitchFamily="2" charset="0"/>
              </a:rPr>
              <a:t>: </a:t>
            </a:r>
            <a:r>
              <a:rPr lang="en-US" sz="3199" dirty="0">
                <a:latin typeface="FlandersArtSans-Light" panose="00000400000000000000" pitchFamily="2" charset="0"/>
              </a:rPr>
              <a:t>The partial nucleotide sequence of CP gene of </a:t>
            </a:r>
            <a:r>
              <a:rPr lang="en-US" sz="3199" dirty="0" smtClean="0">
                <a:latin typeface="FlandersArtSans-Light" panose="00000400000000000000" pitchFamily="2" charset="0"/>
              </a:rPr>
              <a:t>CGMMV Jordanian </a:t>
            </a:r>
            <a:r>
              <a:rPr lang="en-US" sz="3199" dirty="0">
                <a:latin typeface="FlandersArtSans-Light" panose="00000400000000000000" pitchFamily="2" charset="0"/>
              </a:rPr>
              <a:t>isolates showed similarities to other isolates available in the NCBI database ranging between </a:t>
            </a:r>
            <a:r>
              <a:rPr lang="en-US" sz="3199" dirty="0" smtClean="0">
                <a:latin typeface="FlandersArtSans-Light" panose="00000400000000000000" pitchFamily="2" charset="0"/>
              </a:rPr>
              <a:t>88.3-100%. </a:t>
            </a:r>
            <a:endParaRPr lang="en-US" sz="3199" dirty="0">
              <a:latin typeface="FlandersArtSans-Light" panose="00000400000000000000" pitchFamily="2" charset="0"/>
            </a:endParaRP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>
                <a:latin typeface="FlandersArtSans-Light" panose="00000400000000000000" pitchFamily="2" charset="0"/>
              </a:rPr>
              <a:t>Virus </a:t>
            </a:r>
            <a:r>
              <a:rPr lang="en-US" sz="3199" b="1" dirty="0" smtClean="0">
                <a:latin typeface="FlandersArtSans-Light" panose="00000400000000000000" pitchFamily="2" charset="0"/>
              </a:rPr>
              <a:t>transmission</a:t>
            </a:r>
            <a:r>
              <a:rPr lang="en-US" sz="3199" b="1" dirty="0">
                <a:latin typeface="FlandersArtSans-Light" panose="00000400000000000000" pitchFamily="2" charset="0"/>
              </a:rPr>
              <a:t>: </a:t>
            </a:r>
            <a:r>
              <a:rPr lang="en-US" sz="3199" dirty="0" smtClean="0">
                <a:latin typeface="FlandersArtSans-Light" panose="00000400000000000000" pitchFamily="2" charset="0"/>
              </a:rPr>
              <a:t>Cucumber </a:t>
            </a:r>
            <a:r>
              <a:rPr lang="en-US" sz="3199" dirty="0">
                <a:latin typeface="FlandersArtSans-Light" panose="00000400000000000000" pitchFamily="2" charset="0"/>
              </a:rPr>
              <a:t>plants inoculated with </a:t>
            </a:r>
            <a:r>
              <a:rPr lang="en-US" sz="3199" dirty="0" smtClean="0">
                <a:latin typeface="FlandersArtSans-Light" panose="00000400000000000000" pitchFamily="2" charset="0"/>
              </a:rPr>
              <a:t>CGMMV-ELISA-Positive isolated collected samples developed CGMMV </a:t>
            </a:r>
            <a:r>
              <a:rPr lang="en-US" sz="3199" dirty="0">
                <a:latin typeface="FlandersArtSans-Light" panose="00000400000000000000" pitchFamily="2" charset="0"/>
              </a:rPr>
              <a:t>representative symptoms</a:t>
            </a:r>
            <a:r>
              <a:rPr lang="en-US" sz="3199" dirty="0" smtClean="0">
                <a:latin typeface="FlandersArtSans-Light" panose="00000400000000000000" pitchFamily="2" charset="0"/>
              </a:rPr>
              <a:t>: mosaic</a:t>
            </a:r>
            <a:r>
              <a:rPr lang="en-US" sz="3199" dirty="0">
                <a:latin typeface="FlandersArtSans-Light" panose="00000400000000000000" pitchFamily="2" charset="0"/>
              </a:rPr>
              <a:t>, mottling and </a:t>
            </a:r>
            <a:r>
              <a:rPr lang="en-US" sz="3199" dirty="0" smtClean="0">
                <a:latin typeface="FlandersArtSans-Light" panose="00000400000000000000" pitchFamily="2" charset="0"/>
              </a:rPr>
              <a:t>malformation.</a:t>
            </a:r>
            <a:endParaRPr lang="en-US" sz="3199" dirty="0" smtClean="0">
              <a:latin typeface="FlandersArtSans-Light" panose="00000400000000000000" pitchFamily="2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6993817" y="32240829"/>
            <a:ext cx="15314384" cy="51796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07963" indent="-507963" algn="just">
              <a:buFont typeface="Wingdings" panose="05000000000000000000" pitchFamily="2" charset="2"/>
              <a:buChar char="§"/>
            </a:pPr>
            <a:r>
              <a:rPr lang="en-US" sz="3199" dirty="0">
                <a:latin typeface="FlandersArtSans-Light" panose="00000400000000000000" pitchFamily="2" charset="0"/>
              </a:rPr>
              <a:t>CGMMV was found among cucurbits only in cucumber plants and has restricted distribution</a:t>
            </a:r>
            <a:r>
              <a:rPr lang="en-US" sz="3199" dirty="0" smtClean="0">
                <a:latin typeface="FlandersArtSans-Light" panose="00000400000000000000" pitchFamily="2" charset="0"/>
              </a:rPr>
              <a:t>.</a:t>
            </a:r>
          </a:p>
          <a:p>
            <a:pPr marL="507963" indent="-507963" algn="just">
              <a:buFont typeface="Wingdings" panose="05000000000000000000" pitchFamily="2" charset="2"/>
              <a:buChar char="§"/>
            </a:pPr>
            <a:r>
              <a:rPr lang="en-US" sz="3199" dirty="0">
                <a:latin typeface="FlandersArtSans-Light" panose="00000400000000000000" pitchFamily="2" charset="0"/>
              </a:rPr>
              <a:t>CGMMV was not detected in wild plants grown in cucurbit fields</a:t>
            </a:r>
            <a:r>
              <a:rPr lang="en-US" sz="3199" dirty="0" smtClean="0">
                <a:latin typeface="FlandersArtSans-Light" panose="00000400000000000000" pitchFamily="2" charset="0"/>
              </a:rPr>
              <a:t>.</a:t>
            </a:r>
          </a:p>
          <a:p>
            <a:pPr marL="507963" indent="-507963" algn="just">
              <a:buFont typeface="Wingdings" panose="05000000000000000000" pitchFamily="2" charset="2"/>
              <a:buChar char="§"/>
            </a:pPr>
            <a:r>
              <a:rPr lang="en-US" sz="3199" dirty="0">
                <a:latin typeface="FlandersArtSans-Light" panose="00000400000000000000" pitchFamily="2" charset="0"/>
              </a:rPr>
              <a:t>CGMMV was detected in commercial cucurbit seed lots present in Jordan markets and this indicated the necessity of imposing seed testing and quarantine regulations</a:t>
            </a:r>
            <a:r>
              <a:rPr lang="en-US" sz="3199" dirty="0" smtClean="0">
                <a:latin typeface="FlandersArtSans-Light" panose="00000400000000000000" pitchFamily="2" charset="0"/>
              </a:rPr>
              <a:t>.</a:t>
            </a:r>
          </a:p>
          <a:p>
            <a:pPr marL="507963" indent="-507963" algn="just">
              <a:buFont typeface="Wingdings" panose="05000000000000000000" pitchFamily="2" charset="2"/>
              <a:buChar char="§"/>
            </a:pPr>
            <a:r>
              <a:rPr lang="en-US" sz="3199" dirty="0">
                <a:latin typeface="FlandersArtSans-Light" panose="00000400000000000000" pitchFamily="2" charset="0"/>
              </a:rPr>
              <a:t>Other viruses were detected in this study and </a:t>
            </a:r>
            <a:r>
              <a:rPr lang="en-US" sz="3199" dirty="0" smtClean="0">
                <a:latin typeface="FlandersArtSans-Light" panose="00000400000000000000" pitchFamily="2" charset="0"/>
              </a:rPr>
              <a:t>need further investigations. Occurrence of </a:t>
            </a:r>
            <a:r>
              <a:rPr lang="en-US" sz="3199" dirty="0" err="1" smtClean="0">
                <a:latin typeface="FlandersArtSans-Light" panose="00000400000000000000" pitchFamily="2" charset="0"/>
              </a:rPr>
              <a:t>SqVYV</a:t>
            </a:r>
            <a:r>
              <a:rPr lang="en-US" sz="3199" dirty="0" smtClean="0">
                <a:latin typeface="FlandersArtSans-Light" panose="00000400000000000000" pitchFamily="2" charset="0"/>
              </a:rPr>
              <a:t> on cucurbits in Jordan was reported for the first time and can be further studied.</a:t>
            </a:r>
          </a:p>
          <a:p>
            <a:pPr marL="507963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199" dirty="0" smtClean="0">
              <a:latin typeface="FlandersArtSans-Light" panose="00000400000000000000" pitchFamily="2" charset="0"/>
            </a:endParaRPr>
          </a:p>
        </p:txBody>
      </p:sp>
      <p:sp>
        <p:nvSpPr>
          <p:cNvPr id="93" name="Afgeronde rechthoek 92"/>
          <p:cNvSpPr/>
          <p:nvPr/>
        </p:nvSpPr>
        <p:spPr>
          <a:xfrm>
            <a:off x="16626914" y="12484956"/>
            <a:ext cx="15818061" cy="18932336"/>
          </a:xfrm>
          <a:prstGeom prst="roundRect">
            <a:avLst>
              <a:gd name="adj" fmla="val 623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102" name="Tekstvak 101"/>
          <p:cNvSpPr txBox="1"/>
          <p:nvPr/>
        </p:nvSpPr>
        <p:spPr>
          <a:xfrm>
            <a:off x="17069629" y="12050637"/>
            <a:ext cx="1813317" cy="7487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4266" b="1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54" name="Rechthoek 14"/>
          <p:cNvSpPr/>
          <p:nvPr/>
        </p:nvSpPr>
        <p:spPr>
          <a:xfrm>
            <a:off x="1099765" y="37122141"/>
            <a:ext cx="15361023" cy="154267"/>
          </a:xfrm>
          <a:prstGeom prst="rect">
            <a:avLst/>
          </a:prstGeom>
          <a:gradFill flip="none" rotWithShape="1">
            <a:gsLst>
              <a:gs pos="92095">
                <a:srgbClr val="8BAE00"/>
              </a:gs>
              <a:gs pos="0">
                <a:srgbClr val="FFFF00"/>
              </a:gs>
              <a:gs pos="74000">
                <a:srgbClr val="8BAE00"/>
              </a:gs>
              <a:gs pos="83000">
                <a:srgbClr val="8BAE00"/>
              </a:gs>
              <a:gs pos="100000">
                <a:srgbClr val="8BAE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 dirty="0"/>
          </a:p>
        </p:txBody>
      </p:sp>
      <p:sp>
        <p:nvSpPr>
          <p:cNvPr id="57" name="Tekstvak 19"/>
          <p:cNvSpPr txBox="1"/>
          <p:nvPr/>
        </p:nvSpPr>
        <p:spPr>
          <a:xfrm>
            <a:off x="16736225" y="36820287"/>
            <a:ext cx="157532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solidFill>
                <a:srgbClr val="C00000"/>
              </a:solidFill>
              <a:latin typeface="FlandersArtSans-Light" panose="00000400000000000000" pitchFamily="2" charset="0"/>
            </a:endParaRPr>
          </a:p>
          <a:p>
            <a:pPr algn="just"/>
            <a:endParaRPr lang="en-US" sz="2400" b="1" dirty="0" smtClean="0">
              <a:solidFill>
                <a:srgbClr val="C00000"/>
              </a:solidFill>
              <a:latin typeface="FlandersArtSans-Light" panose="00000400000000000000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FlandersArtSans-Light" panose="00000400000000000000" pitchFamily="2" charset="0"/>
              </a:rPr>
              <a:t>Acknowledgements</a:t>
            </a:r>
            <a:r>
              <a:rPr lang="en-US" sz="2400" b="1" dirty="0" smtClean="0">
                <a:latin typeface="FlandersArtSans-Light" panose="00000400000000000000" pitchFamily="2" charset="0"/>
              </a:rPr>
              <a:t>: </a:t>
            </a:r>
            <a:r>
              <a:rPr lang="en-US" sz="2400" dirty="0">
                <a:latin typeface="FlandersArtSans-Light" panose="00000400000000000000" pitchFamily="2" charset="0"/>
              </a:rPr>
              <a:t>Funding was received from the Deanship of the Scientific Research, the University of </a:t>
            </a:r>
            <a:r>
              <a:rPr lang="en-US" sz="2400" dirty="0" smtClean="0">
                <a:latin typeface="FlandersArtSans-Light" panose="00000400000000000000" pitchFamily="2" charset="0"/>
              </a:rPr>
              <a:t>Jordan.</a:t>
            </a:r>
            <a:endParaRPr lang="en-US" sz="2400" dirty="0">
              <a:latin typeface="FlandersArtSans-Light" panose="00000400000000000000" pitchFamily="2" charset="0"/>
            </a:endParaRPr>
          </a:p>
        </p:txBody>
      </p:sp>
      <p:sp>
        <p:nvSpPr>
          <p:cNvPr id="60" name="Afgeronde rechthoek 87"/>
          <p:cNvSpPr/>
          <p:nvPr/>
        </p:nvSpPr>
        <p:spPr>
          <a:xfrm>
            <a:off x="16626914" y="31866667"/>
            <a:ext cx="15818061" cy="52120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61" name="Tekstvak 101"/>
          <p:cNvSpPr txBox="1"/>
          <p:nvPr/>
        </p:nvSpPr>
        <p:spPr>
          <a:xfrm>
            <a:off x="17444892" y="31386735"/>
            <a:ext cx="2876108" cy="7487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4266" b="1" dirty="0" smtClean="0">
                <a:solidFill>
                  <a:srgbClr val="C00000"/>
                </a:solidFill>
              </a:rPr>
              <a:t>Conclusions</a:t>
            </a:r>
            <a:endParaRPr lang="nl-BE" sz="4266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254" y="32273124"/>
            <a:ext cx="4708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FlandersArtSans-Light" panose="00000400000000000000" pitchFamily="2" charset="0"/>
              </a:rPr>
              <a:t>The development of a yellow color indicated that </a:t>
            </a:r>
            <a:r>
              <a:rPr lang="en-US" sz="2000" dirty="0" smtClean="0">
                <a:latin typeface="FlandersArtSans-Light" panose="00000400000000000000" pitchFamily="2" charset="0"/>
              </a:rPr>
              <a:t>the </a:t>
            </a:r>
            <a:r>
              <a:rPr lang="en-US" sz="2000" dirty="0">
                <a:latin typeface="FlandersArtSans-Light" panose="00000400000000000000" pitchFamily="2" charset="0"/>
              </a:rPr>
              <a:t>tested sample was </a:t>
            </a:r>
            <a:r>
              <a:rPr lang="en-US" sz="2000" dirty="0" smtClean="0">
                <a:latin typeface="FlandersArtSans-Light" panose="00000400000000000000" pitchFamily="2" charset="0"/>
              </a:rPr>
              <a:t>CGMMV-positive. CGMMV </a:t>
            </a:r>
            <a:r>
              <a:rPr lang="en-US" sz="2000" dirty="0">
                <a:latin typeface="FlandersArtSans-Light" panose="00000400000000000000" pitchFamily="2" charset="0"/>
              </a:rPr>
              <a:t>was prevalent only in cucumber samples in a total of 63 out of 700 collected samples from 6 out of 48 different cucurbit </a:t>
            </a:r>
            <a:r>
              <a:rPr lang="en-US" sz="2000" dirty="0" smtClean="0">
                <a:latin typeface="FlandersArtSans-Light" panose="00000400000000000000" pitchFamily="2" charset="0"/>
              </a:rPr>
              <a:t>fields, and </a:t>
            </a:r>
            <a:r>
              <a:rPr lang="en-US" sz="2000" dirty="0">
                <a:latin typeface="FlandersArtSans-Light" panose="00000400000000000000" pitchFamily="2" charset="0"/>
              </a:rPr>
              <a:t>restricted in 3 different geographical regions, including: Amman (Al </a:t>
            </a:r>
            <a:r>
              <a:rPr lang="en-US" sz="2000" dirty="0" err="1">
                <a:latin typeface="FlandersArtSans-Light" panose="00000400000000000000" pitchFamily="2" charset="0"/>
              </a:rPr>
              <a:t>Abrar</a:t>
            </a:r>
            <a:r>
              <a:rPr lang="en-US" sz="2000" dirty="0">
                <a:latin typeface="FlandersArtSans-Light" panose="00000400000000000000" pitchFamily="2" charset="0"/>
              </a:rPr>
              <a:t> and Al </a:t>
            </a:r>
            <a:r>
              <a:rPr lang="en-US" sz="2000" dirty="0" err="1">
                <a:latin typeface="FlandersArtSans-Light" panose="00000400000000000000" pitchFamily="2" charset="0"/>
              </a:rPr>
              <a:t>Safa</a:t>
            </a:r>
            <a:r>
              <a:rPr lang="en-US" sz="2000" dirty="0">
                <a:latin typeface="FlandersArtSans-Light" panose="00000400000000000000" pitchFamily="2" charset="0"/>
              </a:rPr>
              <a:t>), Ar-Ramtha and Jordan Valley (</a:t>
            </a:r>
            <a:r>
              <a:rPr lang="en-US" sz="2000" dirty="0" err="1">
                <a:latin typeface="FlandersArtSans-Light" panose="00000400000000000000" pitchFamily="2" charset="0"/>
              </a:rPr>
              <a:t>Dair</a:t>
            </a:r>
            <a:r>
              <a:rPr lang="en-US" sz="2000" dirty="0">
                <a:latin typeface="FlandersArtSans-Light" panose="00000400000000000000" pitchFamily="2" charset="0"/>
              </a:rPr>
              <a:t> </a:t>
            </a:r>
            <a:r>
              <a:rPr lang="en-US" sz="2000" dirty="0" err="1">
                <a:latin typeface="FlandersArtSans-Light" panose="00000400000000000000" pitchFamily="2" charset="0"/>
              </a:rPr>
              <a:t>Alla</a:t>
            </a:r>
            <a:r>
              <a:rPr lang="en-US" sz="2000" dirty="0">
                <a:latin typeface="FlandersArtSans-Light" panose="00000400000000000000" pitchFamily="2" charset="0"/>
              </a:rPr>
              <a:t>/</a:t>
            </a:r>
            <a:r>
              <a:rPr lang="en-US" sz="2000" dirty="0" err="1">
                <a:latin typeface="FlandersArtSans-Light" panose="00000400000000000000" pitchFamily="2" charset="0"/>
              </a:rPr>
              <a:t>Dirar</a:t>
            </a:r>
            <a:r>
              <a:rPr lang="en-US" sz="2000" dirty="0">
                <a:latin typeface="FlandersArtSans-Light" panose="00000400000000000000" pitchFamily="2" charset="0"/>
              </a:rPr>
              <a:t> and </a:t>
            </a:r>
            <a:r>
              <a:rPr lang="en-US" sz="2000" dirty="0" err="1">
                <a:latin typeface="FlandersArtSans-Light" panose="00000400000000000000" pitchFamily="2" charset="0"/>
              </a:rPr>
              <a:t>Ma’addi</a:t>
            </a:r>
            <a:r>
              <a:rPr lang="en-US" sz="2000" dirty="0" smtClean="0">
                <a:latin typeface="FlandersArtSans-Light" panose="00000400000000000000" pitchFamily="2" charset="0"/>
              </a:rPr>
              <a:t>).</a:t>
            </a:r>
          </a:p>
          <a:p>
            <a:pPr algn="just"/>
            <a:r>
              <a:rPr lang="en-US" sz="2000" dirty="0">
                <a:latin typeface="FlandersArtSans-Light" panose="00000400000000000000" pitchFamily="2" charset="0"/>
              </a:rPr>
              <a:t>Six cucumber seed lots and one melon from 5 different companies out of 40 tested seed lots were found to be </a:t>
            </a:r>
            <a:r>
              <a:rPr lang="en-US" sz="2000" dirty="0" smtClean="0">
                <a:latin typeface="FlandersArtSans-Light" panose="00000400000000000000" pitchFamily="2" charset="0"/>
              </a:rPr>
              <a:t>CGMMV-positive.</a:t>
            </a:r>
            <a:endParaRPr lang="en-US" sz="2000" dirty="0">
              <a:latin typeface="FlandersArtSans-Light" panose="000004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74598" y="32244573"/>
            <a:ext cx="4632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FlandersArtSans-Light" panose="00000400000000000000" pitchFamily="2" charset="0"/>
              </a:rPr>
              <a:t>Agarose </a:t>
            </a:r>
            <a:r>
              <a:rPr lang="en-US" sz="2000" dirty="0">
                <a:latin typeface="FlandersArtSans-Light" panose="00000400000000000000" pitchFamily="2" charset="0"/>
              </a:rPr>
              <a:t>gel analysis </a:t>
            </a:r>
            <a:r>
              <a:rPr lang="en-US" sz="2000" dirty="0" smtClean="0">
                <a:latin typeface="FlandersArtSans-Light" panose="00000400000000000000" pitchFamily="2" charset="0"/>
              </a:rPr>
              <a:t>(1.5%) </a:t>
            </a:r>
            <a:r>
              <a:rPr lang="en-US" sz="2000" dirty="0">
                <a:latin typeface="FlandersArtSans-Light" panose="00000400000000000000" pitchFamily="2" charset="0"/>
              </a:rPr>
              <a:t>resulting </a:t>
            </a:r>
            <a:r>
              <a:rPr lang="en-US" sz="2000" dirty="0" smtClean="0">
                <a:latin typeface="FlandersArtSans-Light" panose="00000400000000000000" pitchFamily="2" charset="0"/>
              </a:rPr>
              <a:t>from PCR detection of the tested virus in the samples </a:t>
            </a:r>
            <a:r>
              <a:rPr lang="en-US" sz="2000" dirty="0">
                <a:latin typeface="FlandersArtSans-Light" panose="00000400000000000000" pitchFamily="2" charset="0"/>
              </a:rPr>
              <a:t>of </a:t>
            </a:r>
            <a:r>
              <a:rPr lang="en-US" sz="2000" dirty="0" smtClean="0">
                <a:latin typeface="FlandersArtSans-Light" panose="00000400000000000000" pitchFamily="2" charset="0"/>
              </a:rPr>
              <a:t>cucurbit plants. </a:t>
            </a:r>
            <a:r>
              <a:rPr lang="en-US" sz="2000" dirty="0">
                <a:latin typeface="FlandersArtSans-Light" panose="00000400000000000000" pitchFamily="2" charset="0"/>
              </a:rPr>
              <a:t>NC is a negative healthy </a:t>
            </a:r>
            <a:r>
              <a:rPr lang="en-US" sz="2000" dirty="0" smtClean="0">
                <a:latin typeface="FlandersArtSans-Light" panose="00000400000000000000" pitchFamily="2" charset="0"/>
              </a:rPr>
              <a:t>cucumber </a:t>
            </a:r>
            <a:r>
              <a:rPr lang="en-US" sz="2000" dirty="0">
                <a:latin typeface="FlandersArtSans-Light" panose="00000400000000000000" pitchFamily="2" charset="0"/>
              </a:rPr>
              <a:t>plant control</a:t>
            </a:r>
            <a:r>
              <a:rPr lang="en-US" sz="2000" dirty="0">
                <a:latin typeface="FlandersArtSans-Light" panose="00000400000000000000" pitchFamily="2" charset="0"/>
              </a:rPr>
              <a:t>. CGMMV, CABYV, CCYV, CLSV, CVYV, CYSDV, </a:t>
            </a:r>
            <a:r>
              <a:rPr lang="en-US" sz="2000" dirty="0" err="1">
                <a:latin typeface="FlandersArtSans-Light" panose="00000400000000000000" pitchFamily="2" charset="0"/>
              </a:rPr>
              <a:t>SqVYV</a:t>
            </a:r>
            <a:r>
              <a:rPr lang="en-US" sz="2000" dirty="0">
                <a:latin typeface="FlandersArtSans-Light" panose="00000400000000000000" pitchFamily="2" charset="0"/>
              </a:rPr>
              <a:t>, </a:t>
            </a:r>
            <a:r>
              <a:rPr lang="en-US" sz="2000" dirty="0" err="1">
                <a:latin typeface="FlandersArtSans-Light" panose="00000400000000000000" pitchFamily="2" charset="0"/>
              </a:rPr>
              <a:t>SqLCV</a:t>
            </a:r>
            <a:r>
              <a:rPr lang="en-US" sz="2000" dirty="0">
                <a:latin typeface="FlandersArtSans-Light" panose="00000400000000000000" pitchFamily="2" charset="0"/>
              </a:rPr>
              <a:t> and </a:t>
            </a:r>
            <a:r>
              <a:rPr lang="en-US" sz="2000" dirty="0" err="1">
                <a:latin typeface="FlandersArtSans-Light" panose="00000400000000000000" pitchFamily="2" charset="0"/>
              </a:rPr>
              <a:t>WmCSV</a:t>
            </a:r>
            <a:r>
              <a:rPr lang="en-US" sz="2000" dirty="0">
                <a:latin typeface="FlandersArtSans-Light" panose="00000400000000000000" pitchFamily="2" charset="0"/>
              </a:rPr>
              <a:t> were detected in different cucurbit species. </a:t>
            </a:r>
            <a:r>
              <a:rPr lang="en-US" sz="2000" dirty="0" smtClean="0">
                <a:latin typeface="FlandersArtSans-Light" panose="00000400000000000000" pitchFamily="2" charset="0"/>
              </a:rPr>
              <a:t>WMV </a:t>
            </a:r>
            <a:r>
              <a:rPr lang="en-US" sz="2000" dirty="0">
                <a:latin typeface="FlandersArtSans-Light" panose="00000400000000000000" pitchFamily="2" charset="0"/>
              </a:rPr>
              <a:t>and </a:t>
            </a:r>
            <a:r>
              <a:rPr lang="en-US" sz="2000" dirty="0" err="1">
                <a:latin typeface="FlandersArtSans-Light" panose="00000400000000000000" pitchFamily="2" charset="0"/>
              </a:rPr>
              <a:t>ToLCNDV</a:t>
            </a:r>
            <a:r>
              <a:rPr lang="en-US" sz="2000" dirty="0">
                <a:latin typeface="FlandersArtSans-Light" panose="00000400000000000000" pitchFamily="2" charset="0"/>
              </a:rPr>
              <a:t> were not </a:t>
            </a:r>
            <a:r>
              <a:rPr lang="en-US" sz="2000" dirty="0" smtClean="0">
                <a:latin typeface="FlandersArtSans-Light" panose="00000400000000000000" pitchFamily="2" charset="0"/>
              </a:rPr>
              <a:t>detected. </a:t>
            </a:r>
            <a:r>
              <a:rPr lang="en-US" sz="2000" dirty="0">
                <a:latin typeface="FlandersArtSans-Light" panose="00000400000000000000" pitchFamily="2" charset="0"/>
              </a:rPr>
              <a:t>CYSDV and </a:t>
            </a:r>
            <a:r>
              <a:rPr lang="en-US" sz="2000" dirty="0" err="1">
                <a:latin typeface="FlandersArtSans-Light" panose="00000400000000000000" pitchFamily="2" charset="0"/>
              </a:rPr>
              <a:t>SqLCV</a:t>
            </a:r>
            <a:r>
              <a:rPr lang="en-US" sz="2000" dirty="0">
                <a:latin typeface="FlandersArtSans-Light" panose="00000400000000000000" pitchFamily="2" charset="0"/>
              </a:rPr>
              <a:t> were the predominant viruses affecting cucumber. While on squash, </a:t>
            </a:r>
            <a:r>
              <a:rPr lang="en-US" sz="2000" dirty="0" err="1">
                <a:latin typeface="FlandersArtSans-Light" panose="00000400000000000000" pitchFamily="2" charset="0"/>
              </a:rPr>
              <a:t>SqLCV</a:t>
            </a:r>
            <a:r>
              <a:rPr lang="en-US" sz="2000" dirty="0">
                <a:latin typeface="FlandersArtSans-Light" panose="00000400000000000000" pitchFamily="2" charset="0"/>
              </a:rPr>
              <a:t> was the most dominant virus, followed by CYSDV. In the case of melon and watermelon, </a:t>
            </a:r>
            <a:r>
              <a:rPr lang="en-US" sz="2000" dirty="0" err="1">
                <a:latin typeface="FlandersArtSans-Light" panose="00000400000000000000" pitchFamily="2" charset="0"/>
              </a:rPr>
              <a:t>WmCSV</a:t>
            </a:r>
            <a:r>
              <a:rPr lang="en-US" sz="2000" dirty="0">
                <a:latin typeface="FlandersArtSans-Light" panose="00000400000000000000" pitchFamily="2" charset="0"/>
              </a:rPr>
              <a:t> emerges as the dominant </a:t>
            </a:r>
            <a:r>
              <a:rPr lang="en-US" sz="2000" dirty="0" smtClean="0">
                <a:latin typeface="FlandersArtSans-Light" panose="00000400000000000000" pitchFamily="2" charset="0"/>
              </a:rPr>
              <a:t>virus.</a:t>
            </a:r>
            <a:endParaRPr lang="en-US" sz="2000" dirty="0">
              <a:latin typeface="FlandersArtSans-Light" panose="00000400000000000000" pitchFamily="2" charset="0"/>
            </a:endParaRPr>
          </a:p>
        </p:txBody>
      </p:sp>
      <p:sp>
        <p:nvSpPr>
          <p:cNvPr id="50" name="Afgeronde rechthoek 27"/>
          <p:cNvSpPr/>
          <p:nvPr/>
        </p:nvSpPr>
        <p:spPr>
          <a:xfrm>
            <a:off x="1553544" y="27114916"/>
            <a:ext cx="14856970" cy="9750468"/>
          </a:xfrm>
          <a:prstGeom prst="roundRect">
            <a:avLst>
              <a:gd name="adj" fmla="val 715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378"/>
          </a:p>
        </p:txBody>
      </p:sp>
      <p:sp>
        <p:nvSpPr>
          <p:cNvPr id="51" name="Tekstvak 101"/>
          <p:cNvSpPr txBox="1"/>
          <p:nvPr/>
        </p:nvSpPr>
        <p:spPr>
          <a:xfrm>
            <a:off x="2086574" y="26740518"/>
            <a:ext cx="7824899" cy="7487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4266" b="1" dirty="0">
                <a:solidFill>
                  <a:srgbClr val="C00000"/>
                </a:solidFill>
              </a:rPr>
              <a:t>Virus Detection and </a:t>
            </a:r>
            <a:r>
              <a:rPr lang="nl-BE" sz="4266" b="1" dirty="0" smtClean="0">
                <a:solidFill>
                  <a:srgbClr val="C00000"/>
                </a:solidFill>
              </a:rPr>
              <a:t>Identification</a:t>
            </a:r>
            <a:endParaRPr lang="nl-BE" sz="4266" b="1" dirty="0">
              <a:solidFill>
                <a:srgbClr val="C00000"/>
              </a:solidFill>
            </a:endParaRPr>
          </a:p>
        </p:txBody>
      </p:sp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23124576" y="29889865"/>
            <a:ext cx="92614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287588" indent="-1588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44788" indent="-1588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01988" indent="-1588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659188" indent="-1588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000" dirty="0">
                <a:latin typeface="FlandersArtSans-Light" panose="00000400000000000000" pitchFamily="2" charset="0"/>
                <a:cs typeface="+mn-cs"/>
              </a:rPr>
              <a:t>Evolutionary relationships of Jordanian CGMMV isolates (Arrowed with red triangle </a:t>
            </a:r>
            <a:r>
              <a:rPr lang="en-US" sz="2000" dirty="0">
                <a:solidFill>
                  <a:srgbClr val="FF0000"/>
                </a:solidFill>
                <a:latin typeface="FlandersArtSans-Light" panose="00000400000000000000" pitchFamily="2" charset="0"/>
                <a:cs typeface="+mn-cs"/>
              </a:rPr>
              <a:t>▲</a:t>
            </a:r>
            <a:r>
              <a:rPr lang="en-US" sz="2000" dirty="0">
                <a:latin typeface="FlandersArtSans-Light" panose="00000400000000000000" pitchFamily="2" charset="0"/>
                <a:cs typeface="+mn-cs"/>
              </a:rPr>
              <a:t>) with previously reported </a:t>
            </a:r>
            <a:r>
              <a:rPr lang="en-US" sz="2000" dirty="0" err="1">
                <a:latin typeface="FlandersArtSans-Light" panose="00000400000000000000" pitchFamily="2" charset="0"/>
                <a:cs typeface="+mn-cs"/>
              </a:rPr>
              <a:t>GenBank</a:t>
            </a:r>
            <a:r>
              <a:rPr lang="en-US" sz="2000" dirty="0">
                <a:latin typeface="FlandersArtSans-Light" panose="00000400000000000000" pitchFamily="2" charset="0"/>
                <a:cs typeface="+mn-cs"/>
              </a:rPr>
              <a:t> sequences by using ML method with 1000 bootstrap </a:t>
            </a:r>
            <a:r>
              <a:rPr lang="en-US" sz="2000" dirty="0" smtClean="0">
                <a:latin typeface="FlandersArtSans-Light" panose="00000400000000000000" pitchFamily="2" charset="0"/>
                <a:cs typeface="+mn-cs"/>
              </a:rPr>
              <a:t>replicates. </a:t>
            </a:r>
            <a:r>
              <a:rPr lang="en-US" sz="2000" dirty="0" err="1" smtClean="0">
                <a:latin typeface="FlandersArtSans-Light" panose="00000400000000000000" pitchFamily="2" charset="0"/>
                <a:cs typeface="+mn-cs"/>
              </a:rPr>
              <a:t>Kyuri</a:t>
            </a:r>
            <a:r>
              <a:rPr lang="en-US" sz="2000" dirty="0" smtClean="0">
                <a:latin typeface="FlandersArtSans-Light" panose="00000400000000000000" pitchFamily="2" charset="0"/>
                <a:cs typeface="+mn-cs"/>
              </a:rPr>
              <a:t> </a:t>
            </a:r>
            <a:r>
              <a:rPr lang="en-US" sz="2000" dirty="0">
                <a:latin typeface="FlandersArtSans-Light" panose="00000400000000000000" pitchFamily="2" charset="0"/>
                <a:cs typeface="+mn-cs"/>
              </a:rPr>
              <a:t>green mottle mosaic virus (KGMMV) was used as outgroup. Evolutionary analysis was conducted in MEGA </a:t>
            </a:r>
            <a:r>
              <a:rPr lang="en-US" sz="2000" dirty="0" smtClean="0">
                <a:latin typeface="FlandersArtSans-Light" panose="00000400000000000000" pitchFamily="2" charset="0"/>
                <a:cs typeface="+mn-cs"/>
              </a:rPr>
              <a:t>X</a:t>
            </a:r>
            <a:endParaRPr lang="en-US" sz="2000" dirty="0">
              <a:latin typeface="FlandersArtSans-Light" panose="00000400000000000000" pitchFamily="2" charset="0"/>
              <a:cs typeface="+mn-cs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086574" y="5284048"/>
            <a:ext cx="11996362" cy="74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4266" b="1" dirty="0" smtClean="0">
                <a:solidFill>
                  <a:srgbClr val="C00000"/>
                </a:solidFill>
              </a:rPr>
              <a:t>Introduction– </a:t>
            </a:r>
            <a:r>
              <a:rPr lang="nl-BE" sz="4266" b="1" dirty="0" smtClean="0"/>
              <a:t>‘Cucumber green mottle mosaic virus’</a:t>
            </a:r>
            <a:endParaRPr lang="nl-BE" sz="4266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21263" y="27712431"/>
            <a:ext cx="4655961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199" b="1" dirty="0">
                <a:latin typeface="FlandersArtSans-Light" panose="00000400000000000000" pitchFamily="2" charset="0"/>
              </a:rPr>
              <a:t>DAS-ELISA</a:t>
            </a:r>
            <a:r>
              <a:rPr lang="en-US" sz="3199" dirty="0" smtClean="0">
                <a:latin typeface="FlandersArtSans-Light" panose="00000400000000000000" pitchFamily="2" charset="0"/>
              </a:rPr>
              <a:t>: Absorbance </a:t>
            </a:r>
            <a:r>
              <a:rPr lang="en-US" sz="3199" dirty="0">
                <a:latin typeface="FlandersArtSans-Light" panose="00000400000000000000" pitchFamily="2" charset="0"/>
              </a:rPr>
              <a:t>was taken at 405 nm extinction value (A</a:t>
            </a:r>
            <a:r>
              <a:rPr lang="en-US" sz="3199" baseline="-25000" dirty="0">
                <a:latin typeface="FlandersArtSans-Light" panose="00000400000000000000" pitchFamily="2" charset="0"/>
              </a:rPr>
              <a:t>405</a:t>
            </a:r>
            <a:r>
              <a:rPr lang="en-US" sz="3199" dirty="0" smtClean="0">
                <a:latin typeface="FlandersArtSans-Light" panose="00000400000000000000" pitchFamily="2" charset="0"/>
              </a:rPr>
              <a:t>).  </a:t>
            </a:r>
            <a:endParaRPr lang="en-US" sz="3199" dirty="0">
              <a:latin typeface="FlandersArtSans-Light" panose="00000400000000000000" pitchFamily="2" charset="0"/>
            </a:endParaRPr>
          </a:p>
        </p:txBody>
      </p:sp>
      <p:sp>
        <p:nvSpPr>
          <p:cNvPr id="85" name="object 7"/>
          <p:cNvSpPr/>
          <p:nvPr/>
        </p:nvSpPr>
        <p:spPr>
          <a:xfrm>
            <a:off x="25042317" y="2845144"/>
            <a:ext cx="6568035" cy="2225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936" y="29435974"/>
            <a:ext cx="4158032" cy="27484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18674" y="30331772"/>
            <a:ext cx="19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68990" y="30361917"/>
            <a:ext cx="19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52" y="29005416"/>
            <a:ext cx="5001649" cy="312466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61298" y="27712431"/>
            <a:ext cx="4655961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Mechanical inoculation</a:t>
            </a:r>
            <a:r>
              <a:rPr lang="en-US" sz="3199" dirty="0" smtClean="0">
                <a:latin typeface="FlandersArtSans-Light" panose="00000400000000000000" pitchFamily="2" charset="0"/>
              </a:rPr>
              <a:t>: From CGMMV-ELISA- positive samples.</a:t>
            </a:r>
            <a:endParaRPr lang="en-US" sz="3199" dirty="0">
              <a:latin typeface="FlandersArtSans-Light" panose="000004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1708" y="32244573"/>
            <a:ext cx="4708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FlandersArtSans-Light" panose="00000400000000000000" pitchFamily="2" charset="0"/>
              </a:rPr>
              <a:t>Mechanically inoculated </a:t>
            </a:r>
            <a:r>
              <a:rPr lang="en-US" sz="2000" i="1" dirty="0">
                <a:latin typeface="FlandersArtSans-Light" panose="00000400000000000000" pitchFamily="2" charset="0"/>
              </a:rPr>
              <a:t>N. </a:t>
            </a:r>
            <a:r>
              <a:rPr lang="en-US" sz="2000" i="1" dirty="0" err="1">
                <a:latin typeface="FlandersArtSans-Light" panose="00000400000000000000" pitchFamily="2" charset="0"/>
              </a:rPr>
              <a:t>benthamiana</a:t>
            </a:r>
            <a:r>
              <a:rPr lang="en-US" sz="2000" dirty="0">
                <a:latin typeface="FlandersArtSans-Light" panose="00000400000000000000" pitchFamily="2" charset="0"/>
              </a:rPr>
              <a:t>; a: healthy plants (control) and b: inoculated plant showing systemic mosaic symptoms 16 days post inoculation (dpi</a:t>
            </a:r>
            <a:r>
              <a:rPr lang="en-US" sz="2000" dirty="0" smtClean="0">
                <a:latin typeface="FlandersArtSans-Light" panose="00000400000000000000" pitchFamily="2" charset="0"/>
              </a:rPr>
              <a:t>). Only </a:t>
            </a:r>
            <a:r>
              <a:rPr lang="en-US" sz="2000" i="1" dirty="0">
                <a:latin typeface="FlandersArtSans-Light" panose="00000400000000000000" pitchFamily="2" charset="0"/>
              </a:rPr>
              <a:t>N. </a:t>
            </a:r>
            <a:r>
              <a:rPr lang="en-US" sz="2000" i="1" dirty="0" err="1">
                <a:latin typeface="FlandersArtSans-Light" panose="00000400000000000000" pitchFamily="2" charset="0"/>
              </a:rPr>
              <a:t>benthamiana</a:t>
            </a:r>
            <a:r>
              <a:rPr lang="en-US" sz="2000" i="1" dirty="0">
                <a:latin typeface="FlandersArtSans-Light" panose="00000400000000000000" pitchFamily="2" charset="0"/>
              </a:rPr>
              <a:t> </a:t>
            </a:r>
            <a:r>
              <a:rPr lang="en-US" sz="2000" dirty="0">
                <a:latin typeface="FlandersArtSans-Light" panose="00000400000000000000" pitchFamily="2" charset="0"/>
              </a:rPr>
              <a:t>exhibited mosaic symptoms and leaf </a:t>
            </a:r>
            <a:r>
              <a:rPr lang="en-US" sz="2000" dirty="0" smtClean="0">
                <a:latin typeface="FlandersArtSans-Light" panose="00000400000000000000" pitchFamily="2" charset="0"/>
              </a:rPr>
              <a:t>malformation, </a:t>
            </a:r>
            <a:r>
              <a:rPr lang="en-US" sz="2000" dirty="0">
                <a:latin typeface="FlandersArtSans-Light" panose="00000400000000000000" pitchFamily="2" charset="0"/>
              </a:rPr>
              <a:t>while other indicator plants did not show any type of symptoms. I</a:t>
            </a:r>
            <a:r>
              <a:rPr lang="en-US" sz="2000" dirty="0" smtClean="0">
                <a:latin typeface="FlandersArtSans-Light" panose="00000400000000000000" pitchFamily="2" charset="0"/>
              </a:rPr>
              <a:t>nfection </a:t>
            </a:r>
            <a:r>
              <a:rPr lang="en-US" sz="2000" dirty="0">
                <a:latin typeface="FlandersArtSans-Light" panose="00000400000000000000" pitchFamily="2" charset="0"/>
              </a:rPr>
              <a:t>with </a:t>
            </a:r>
            <a:r>
              <a:rPr lang="en-US" sz="2000" dirty="0" smtClean="0">
                <a:latin typeface="FlandersArtSans-Light" panose="00000400000000000000" pitchFamily="2" charset="0"/>
              </a:rPr>
              <a:t>CGMMV was confirmed by DAS-ELISA. </a:t>
            </a:r>
            <a:r>
              <a:rPr lang="en-US" sz="2000" dirty="0">
                <a:latin typeface="FlandersArtSans-Light" panose="00000400000000000000" pitchFamily="2" charset="0"/>
              </a:rPr>
              <a:t>Positive results were obtained only from </a:t>
            </a:r>
            <a:r>
              <a:rPr lang="en-US" sz="2000" i="1" dirty="0">
                <a:latin typeface="FlandersArtSans-Light" panose="00000400000000000000" pitchFamily="2" charset="0"/>
              </a:rPr>
              <a:t>C. </a:t>
            </a:r>
            <a:r>
              <a:rPr lang="en-US" sz="2000" i="1" dirty="0" err="1">
                <a:latin typeface="FlandersArtSans-Light" panose="00000400000000000000" pitchFamily="2" charset="0"/>
              </a:rPr>
              <a:t>amaranticolor</a:t>
            </a:r>
            <a:r>
              <a:rPr lang="en-US" sz="2000" dirty="0">
                <a:latin typeface="FlandersArtSans-Light" panose="00000400000000000000" pitchFamily="2" charset="0"/>
              </a:rPr>
              <a:t>, </a:t>
            </a:r>
            <a:r>
              <a:rPr lang="en-US" sz="2000" i="1" dirty="0">
                <a:latin typeface="FlandersArtSans-Light" panose="00000400000000000000" pitchFamily="2" charset="0"/>
              </a:rPr>
              <a:t>C. </a:t>
            </a:r>
            <a:r>
              <a:rPr lang="en-US" sz="2000" i="1" dirty="0" err="1">
                <a:latin typeface="FlandersArtSans-Light" panose="00000400000000000000" pitchFamily="2" charset="0"/>
              </a:rPr>
              <a:t>murale</a:t>
            </a:r>
            <a:r>
              <a:rPr lang="en-US" sz="2000" dirty="0">
                <a:latin typeface="FlandersArtSans-Light" panose="00000400000000000000" pitchFamily="2" charset="0"/>
              </a:rPr>
              <a:t>, </a:t>
            </a:r>
            <a:r>
              <a:rPr lang="en-US" sz="2000" i="1" dirty="0">
                <a:latin typeface="FlandersArtSans-Light" panose="00000400000000000000" pitchFamily="2" charset="0"/>
              </a:rPr>
              <a:t>C. quinoa</a:t>
            </a:r>
            <a:r>
              <a:rPr lang="en-US" sz="2000" dirty="0">
                <a:latin typeface="FlandersArtSans-Light" panose="00000400000000000000" pitchFamily="2" charset="0"/>
              </a:rPr>
              <a:t>, </a:t>
            </a:r>
            <a:r>
              <a:rPr lang="en-US" sz="2000" i="1" dirty="0">
                <a:latin typeface="FlandersArtSans-Light" panose="00000400000000000000" pitchFamily="2" charset="0"/>
              </a:rPr>
              <a:t>D. </a:t>
            </a:r>
            <a:r>
              <a:rPr lang="en-US" sz="2000" i="1" dirty="0" err="1">
                <a:latin typeface="FlandersArtSans-Light" panose="00000400000000000000" pitchFamily="2" charset="0"/>
              </a:rPr>
              <a:t>stramonium</a:t>
            </a:r>
            <a:r>
              <a:rPr lang="en-US" sz="2000" dirty="0">
                <a:latin typeface="FlandersArtSans-Light" panose="00000400000000000000" pitchFamily="2" charset="0"/>
              </a:rPr>
              <a:t>, </a:t>
            </a:r>
            <a:r>
              <a:rPr lang="en-US" sz="2000" i="1" dirty="0">
                <a:latin typeface="FlandersArtSans-Light" panose="00000400000000000000" pitchFamily="2" charset="0"/>
              </a:rPr>
              <a:t>G. </a:t>
            </a:r>
            <a:r>
              <a:rPr lang="en-US" sz="2000" i="1" dirty="0" err="1">
                <a:latin typeface="FlandersArtSans-Light" panose="00000400000000000000" pitchFamily="2" charset="0"/>
              </a:rPr>
              <a:t>globosa</a:t>
            </a:r>
            <a:r>
              <a:rPr lang="en-US" sz="2000" dirty="0">
                <a:latin typeface="FlandersArtSans-Light" panose="00000400000000000000" pitchFamily="2" charset="0"/>
              </a:rPr>
              <a:t> and </a:t>
            </a:r>
            <a:r>
              <a:rPr lang="en-US" sz="2000" i="1" dirty="0">
                <a:latin typeface="FlandersArtSans-Light" panose="00000400000000000000" pitchFamily="2" charset="0"/>
              </a:rPr>
              <a:t>N. </a:t>
            </a:r>
            <a:r>
              <a:rPr lang="en-US" sz="2000" i="1" dirty="0" err="1">
                <a:latin typeface="FlandersArtSans-Light" panose="00000400000000000000" pitchFamily="2" charset="0"/>
              </a:rPr>
              <a:t>benthamiana</a:t>
            </a:r>
            <a:r>
              <a:rPr lang="en-US" sz="2000" dirty="0" smtClean="0">
                <a:latin typeface="FlandersArtSans-Light" panose="00000400000000000000" pitchFamily="2" charset="0"/>
              </a:rPr>
              <a:t>. </a:t>
            </a:r>
            <a:endParaRPr lang="en-US" sz="2000" dirty="0">
              <a:latin typeface="FlandersArtSans-Light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397587" y="27704238"/>
            <a:ext cx="4826896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199" b="1" dirty="0" smtClean="0">
                <a:latin typeface="FlandersArtSans-Light" panose="00000400000000000000" pitchFamily="2" charset="0"/>
              </a:rPr>
              <a:t>Molecular detection</a:t>
            </a:r>
            <a:r>
              <a:rPr lang="en-US" sz="3199" dirty="0" smtClean="0">
                <a:latin typeface="FlandersArtSans-Light" panose="00000400000000000000" pitchFamily="2" charset="0"/>
              </a:rPr>
              <a:t>: from representative samples.</a:t>
            </a:r>
            <a:endParaRPr lang="en-US" sz="3199" dirty="0">
              <a:latin typeface="FlandersArtSans-Light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5455" y="29282340"/>
            <a:ext cx="4035968" cy="2910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9155" y="19846872"/>
            <a:ext cx="9415241" cy="1025533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6914569" y="20807954"/>
            <a:ext cx="6132137" cy="10430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63" lvl="0" indent="-5079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99" b="1" dirty="0">
                <a:solidFill>
                  <a:prstClr val="black"/>
                </a:solidFill>
                <a:latin typeface="FlandersArtSans-Light" panose="00000400000000000000" pitchFamily="2" charset="0"/>
              </a:rPr>
              <a:t>Phylogenetic analysis: 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Two main clades were formed. All CGMMV-Jordanian isolates (arrowed with </a:t>
            </a:r>
            <a:r>
              <a:rPr lang="en-US" sz="3199" dirty="0">
                <a:solidFill>
                  <a:srgbClr val="FF0000"/>
                </a:solidFill>
                <a:latin typeface="FlandersArtSans-Light" panose="00000400000000000000" pitchFamily="2" charset="0"/>
              </a:rPr>
              <a:t>▲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 red 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triangle) 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were clustered in Clade I. All 11 isolates 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reported in this study shared 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nucleotide sequence similarity ranging 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97.2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% to 100% when compared with other isolates in Clade I. 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And showed 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high diversity when compared with isolates 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of Clade II ranging from 88.3</a:t>
            </a:r>
            <a:r>
              <a:rPr lang="en-US" sz="3199" dirty="0">
                <a:solidFill>
                  <a:prstClr val="black"/>
                </a:solidFill>
                <a:latin typeface="FlandersArtSans-Light" panose="00000400000000000000" pitchFamily="2" charset="0"/>
              </a:rPr>
              <a:t>% to 90</a:t>
            </a:r>
            <a:r>
              <a:rPr lang="en-US" sz="3199" dirty="0" smtClean="0">
                <a:solidFill>
                  <a:prstClr val="black"/>
                </a:solidFill>
                <a:latin typeface="FlandersArtSans-Light" panose="00000400000000000000" pitchFamily="2" charset="0"/>
              </a:rPr>
              <a:t>%.</a:t>
            </a:r>
            <a:endParaRPr lang="fr-FR" sz="3199" dirty="0">
              <a:solidFill>
                <a:prstClr val="black"/>
              </a:solidFill>
              <a:latin typeface="FlandersArtSans-Light" panose="000004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2641" y="5630069"/>
            <a:ext cx="9464551" cy="61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764E55DD532F4D9C2E8003E6ED98A6" ma:contentTypeVersion="0" ma:contentTypeDescription="Upload an image." ma:contentTypeScope="" ma:versionID="072bb9b2bad95dea9658c6173a18a17c">
  <xsd:schema xmlns:xsd="http://www.w3.org/2001/XMLSchema" xmlns:xs="http://www.w3.org/2001/XMLSchema" xmlns:p="http://schemas.microsoft.com/office/2006/metadata/properties" xmlns:ns1="http://schemas.microsoft.com/sharepoint/v3" xmlns:ns2="D10E3CC7-B75A-4A8A-AD9D-609A525DDA98" xmlns:ns3="fe5dffa1-aa69-4949-a9b4-3824ab65b02f" xmlns:ns4="http://schemas.microsoft.com/sharepoint/v3/fields" targetNamespace="http://schemas.microsoft.com/office/2006/metadata/properties" ma:root="true" ma:fieldsID="a3f01607146d0f7852b53fbd0f6dc86c" ns1:_="" ns2:_="" ns3:_="" ns4:_="">
    <xsd:import namespace="http://schemas.microsoft.com/sharepoint/v3"/>
    <xsd:import namespace="D10E3CC7-B75A-4A8A-AD9D-609A525DDA98"/>
    <xsd:import namespace="fe5dffa1-aa69-4949-a9b4-3824ab65b02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E3CC7-B75A-4A8A-AD9D-609A525DDA98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dffa1-aa69-4949-a9b4-3824ab65b0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10E3CC7-B75A-4A8A-AD9D-609A525DDA9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fe5dffa1-aa69-4949-a9b4-3824ab65b02f">PFKPZA6MJXJP-529491741-132</_dlc_DocId>
    <_dlc_DocIdUrl xmlns="fe5dffa1-aa69-4949-a9b4-3824ab65b02f">
      <Url>https://research.ju.edu.jo/research/groups/PlaViDi/_layouts/15/DocIdRedir.aspx?ID=PFKPZA6MJXJP-529491741-132</Url>
      <Description>PFKPZA6MJXJP-529491741-132</Description>
    </_dlc_DocIdUrl>
  </documentManagement>
</p:properties>
</file>

<file path=customXml/itemProps1.xml><?xml version="1.0" encoding="utf-8"?>
<ds:datastoreItem xmlns:ds="http://schemas.openxmlformats.org/officeDocument/2006/customXml" ds:itemID="{F2ED017C-C1E2-49D9-9086-D67B856F2B6D}"/>
</file>

<file path=customXml/itemProps2.xml><?xml version="1.0" encoding="utf-8"?>
<ds:datastoreItem xmlns:ds="http://schemas.openxmlformats.org/officeDocument/2006/customXml" ds:itemID="{3AB2EB9D-764C-4E59-8768-5AE21FAC279F}"/>
</file>

<file path=customXml/itemProps3.xml><?xml version="1.0" encoding="utf-8"?>
<ds:datastoreItem xmlns:ds="http://schemas.openxmlformats.org/officeDocument/2006/customXml" ds:itemID="{4F24708D-9A50-4EA1-AFA9-D9286E93151D}"/>
</file>

<file path=customXml/itemProps4.xml><?xml version="1.0" encoding="utf-8"?>
<ds:datastoreItem xmlns:ds="http://schemas.openxmlformats.org/officeDocument/2006/customXml" ds:itemID="{A9670945-0DDF-43FD-8207-705E093CEA37}"/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1127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FlandersArtSans-Regular</vt:lpstr>
      <vt:lpstr>Times New Roman</vt:lpstr>
      <vt:lpstr>Calibri</vt:lpstr>
      <vt:lpstr>Arial</vt:lpstr>
      <vt:lpstr>Wingdings</vt:lpstr>
      <vt:lpstr>FlandersArtSans-Light</vt:lpstr>
      <vt:lpstr>Kantoorthema</vt:lpstr>
      <vt:lpstr>Occurrence and partial genetic characterization of cucumber green mottle mosaic virus (CGMMV) infecting cucurbits in Jordan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Nancy De Vooght</dc:creator>
  <cp:keywords/>
  <dc:description/>
  <cp:lastModifiedBy>user</cp:lastModifiedBy>
  <cp:revision>268</cp:revision>
  <cp:lastPrinted>2019-10-26T16:21:48Z</cp:lastPrinted>
  <dcterms:created xsi:type="dcterms:W3CDTF">2014-12-09T08:41:41Z</dcterms:created>
  <dcterms:modified xsi:type="dcterms:W3CDTF">2025-04-20T00:05:56Z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0x0101009148F5A04DDD49CBA7127AADA5FB792B00AADE34325A8B49CDA8BB4DB53328F2140012764E55DD532F4D9C2E8003E6ED98A6</vt:lpwstr>
  </property>
  <property fmtid="{D5CDD505-2E9C-101B-9397-08002B2CF9AE}" pid="3" name="_dlc_DocIdItemGuid">
    <vt:lpwstr>dc9e21b9-4bf1-4b72-b5b5-db53ca5a255a</vt:lpwstr>
  </property>
</Properties>
</file>