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7">
  <p:sldMasterIdLst>
    <p:sldMasterId id="2147483719" r:id="rId2"/>
    <p:sldMasterId id="2147483756" r:id="rId3"/>
  </p:sldMasterIdLst>
  <p:notesMasterIdLst>
    <p:notesMasterId r:id="rId33"/>
  </p:notesMasterIdLst>
  <p:handoutMasterIdLst>
    <p:handoutMasterId r:id="rId34"/>
  </p:handoutMasterIdLst>
  <p:sldIdLst>
    <p:sldId id="525" r:id="rId4"/>
    <p:sldId id="590" r:id="rId5"/>
    <p:sldId id="592" r:id="rId6"/>
    <p:sldId id="593" r:id="rId7"/>
    <p:sldId id="594" r:id="rId8"/>
    <p:sldId id="595" r:id="rId9"/>
    <p:sldId id="602" r:id="rId10"/>
    <p:sldId id="586" r:id="rId11"/>
    <p:sldId id="611" r:id="rId12"/>
    <p:sldId id="613" r:id="rId13"/>
    <p:sldId id="615" r:id="rId14"/>
    <p:sldId id="596" r:id="rId15"/>
    <p:sldId id="597" r:id="rId16"/>
    <p:sldId id="614" r:id="rId17"/>
    <p:sldId id="598" r:id="rId18"/>
    <p:sldId id="599" r:id="rId19"/>
    <p:sldId id="600" r:id="rId20"/>
    <p:sldId id="601" r:id="rId21"/>
    <p:sldId id="587" r:id="rId22"/>
    <p:sldId id="604" r:id="rId23"/>
    <p:sldId id="605" r:id="rId24"/>
    <p:sldId id="612" r:id="rId25"/>
    <p:sldId id="606" r:id="rId26"/>
    <p:sldId id="588" r:id="rId27"/>
    <p:sldId id="607" r:id="rId28"/>
    <p:sldId id="608" r:id="rId29"/>
    <p:sldId id="589" r:id="rId30"/>
    <p:sldId id="609" r:id="rId31"/>
    <p:sldId id="616" r:id="rId32"/>
  </p:sldIdLst>
  <p:sldSz cx="9144000" cy="6858000" type="screen4x3"/>
  <p:notesSz cx="7102475" cy="102330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1DCDA"/>
    <a:srgbClr val="ADA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3557" autoAdjust="0"/>
  </p:normalViewPr>
  <p:slideViewPr>
    <p:cSldViewPr>
      <p:cViewPr varScale="1">
        <p:scale>
          <a:sx n="66" d="100"/>
          <a:sy n="66" d="100"/>
        </p:scale>
        <p:origin x="1488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ustomXml" Target="../customXml/item2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40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B4DE7-6806-4200-907A-FA6535159AAF}" type="doc">
      <dgm:prSet loTypeId="urn:microsoft.com/office/officeart/2005/8/layout/matrix1" loCatId="matrix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B96A0F6-5689-4750-B107-F08DFD8547C6}">
      <dgm:prSet phldrT="[Text]"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COST</a:t>
          </a:r>
        </a:p>
      </dgm:t>
    </dgm:pt>
    <dgm:pt modelId="{692E406F-39C3-40D7-95A5-7608CD32FB37}" type="parTrans" cxnId="{6AE49287-334D-4CAF-A439-31843A8E0DCD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935583-A0CE-43F1-9BAD-66F8DC4233D4}" type="sibTrans" cxnId="{6AE49287-334D-4CAF-A439-31843A8E0DCD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9EBE12-1F56-4459-B547-17484CDC97CE}">
      <dgm:prSet phldrT="[Text]"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ACTUAL</a:t>
          </a:r>
        </a:p>
      </dgm:t>
    </dgm:pt>
    <dgm:pt modelId="{35C370D1-15BD-4A61-9CB6-451C05429ABE}" type="parTrans" cxnId="{E2F2DCB9-1CA9-4CED-A08F-5BDDFD3F201E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71CBA1-950E-41AA-961B-C972A176D6EF}" type="sibTrans" cxnId="{E2F2DCB9-1CA9-4CED-A08F-5BDDFD3F201E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8E0C0A-A59F-42ED-BBF5-ED24C64D8D31}">
      <dgm:prSet phldrT="[Text]"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UNIT</a:t>
          </a:r>
        </a:p>
      </dgm:t>
    </dgm:pt>
    <dgm:pt modelId="{5A773BFD-6DFA-4DA9-BCB1-D67BD3F0405F}" type="parTrans" cxnId="{875245EC-4C89-46F6-B8E0-BA52737C2C14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5F4693-B460-47ED-B27B-827A0CE18E00}" type="sibTrans" cxnId="{875245EC-4C89-46F6-B8E0-BA52737C2C14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8920E9-596C-4EAC-81AA-179B208EA02F}">
      <dgm:prSet phldrT="[Text]"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FLAT RATE</a:t>
          </a:r>
        </a:p>
      </dgm:t>
    </dgm:pt>
    <dgm:pt modelId="{2466E9FA-3234-4380-9821-1F5B74B35A8A}" type="parTrans" cxnId="{90D972AC-7105-434C-AB75-B0D6936F3D25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E9B56A-8093-4510-8D19-4933028D1E4C}" type="sibTrans" cxnId="{90D972AC-7105-434C-AB75-B0D6936F3D25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75CFF1-BC4E-433F-B553-F2BAFB2C7C29}">
      <dgm:prSet phldrT="[Text]"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LUMP SUM</a:t>
          </a:r>
        </a:p>
      </dgm:t>
    </dgm:pt>
    <dgm:pt modelId="{E9C65630-6731-4274-93B2-ABAE4C9271C4}" type="parTrans" cxnId="{F09EE343-AC17-435A-AFC7-CA341B4AAED1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720EA1-495B-413D-9490-3406F27988FE}" type="sibTrans" cxnId="{F09EE343-AC17-435A-AFC7-CA341B4AAED1}">
      <dgm:prSet/>
      <dgm:spPr/>
      <dgm:t>
        <a:bodyPr/>
        <a:lstStyle/>
        <a:p>
          <a:endParaRPr 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8455E5-1075-454F-BF19-5E77E7DD58A7}" type="pres">
      <dgm:prSet presAssocID="{A9FB4DE7-6806-4200-907A-FA6535159AA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0A1DFC-5DF1-43E9-B088-726B105BA3B8}" type="pres">
      <dgm:prSet presAssocID="{A9FB4DE7-6806-4200-907A-FA6535159AAF}" presName="matrix" presStyleCnt="0"/>
      <dgm:spPr/>
    </dgm:pt>
    <dgm:pt modelId="{594FAE73-7B2F-4201-8DB9-937E9F2755C7}" type="pres">
      <dgm:prSet presAssocID="{A9FB4DE7-6806-4200-907A-FA6535159AAF}" presName="tile1" presStyleLbl="node1" presStyleIdx="0" presStyleCnt="4"/>
      <dgm:spPr/>
    </dgm:pt>
    <dgm:pt modelId="{46B180F1-280E-4D01-80A9-B61D15FDDC69}" type="pres">
      <dgm:prSet presAssocID="{A9FB4DE7-6806-4200-907A-FA6535159AA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8027A72-A85A-428A-B8DF-9365213FDAE4}" type="pres">
      <dgm:prSet presAssocID="{A9FB4DE7-6806-4200-907A-FA6535159AAF}" presName="tile2" presStyleLbl="node1" presStyleIdx="1" presStyleCnt="4"/>
      <dgm:spPr/>
    </dgm:pt>
    <dgm:pt modelId="{A5CDAB72-D724-4E32-BD53-7377671A016A}" type="pres">
      <dgm:prSet presAssocID="{A9FB4DE7-6806-4200-907A-FA6535159AA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42489C0-573A-4D7E-948B-E70FBD888EE4}" type="pres">
      <dgm:prSet presAssocID="{A9FB4DE7-6806-4200-907A-FA6535159AAF}" presName="tile3" presStyleLbl="node1" presStyleIdx="2" presStyleCnt="4"/>
      <dgm:spPr/>
    </dgm:pt>
    <dgm:pt modelId="{5FD54FFE-4CF6-42E1-88D0-ADFD72167E08}" type="pres">
      <dgm:prSet presAssocID="{A9FB4DE7-6806-4200-907A-FA6535159AA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041FF9-7660-400C-9C02-593100BED739}" type="pres">
      <dgm:prSet presAssocID="{A9FB4DE7-6806-4200-907A-FA6535159AAF}" presName="tile4" presStyleLbl="node1" presStyleIdx="3" presStyleCnt="4"/>
      <dgm:spPr/>
    </dgm:pt>
    <dgm:pt modelId="{055FD24F-6D19-41C2-A826-2C05844FA38B}" type="pres">
      <dgm:prSet presAssocID="{A9FB4DE7-6806-4200-907A-FA6535159AA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2255C74E-7BF7-4809-80CE-7FE11C2A177F}" type="pres">
      <dgm:prSet presAssocID="{A9FB4DE7-6806-4200-907A-FA6535159AAF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9B1FFA05-BE18-46A4-B874-61DBACCC83BB}" type="presOf" srcId="{2F9EBE12-1F56-4459-B547-17484CDC97CE}" destId="{46B180F1-280E-4D01-80A9-B61D15FDDC69}" srcOrd="1" destOrd="0" presId="urn:microsoft.com/office/officeart/2005/8/layout/matrix1"/>
    <dgm:cxn modelId="{DE527721-5F9B-4A47-9982-89383A22B396}" type="presOf" srcId="{D575CFF1-BC4E-433F-B553-F2BAFB2C7C29}" destId="{22041FF9-7660-400C-9C02-593100BED739}" srcOrd="0" destOrd="0" presId="urn:microsoft.com/office/officeart/2005/8/layout/matrix1"/>
    <dgm:cxn modelId="{F09EE343-AC17-435A-AFC7-CA341B4AAED1}" srcId="{7B96A0F6-5689-4750-B107-F08DFD8547C6}" destId="{D575CFF1-BC4E-433F-B553-F2BAFB2C7C29}" srcOrd="3" destOrd="0" parTransId="{E9C65630-6731-4274-93B2-ABAE4C9271C4}" sibTransId="{2B720EA1-495B-413D-9490-3406F27988FE}"/>
    <dgm:cxn modelId="{6AE49287-334D-4CAF-A439-31843A8E0DCD}" srcId="{A9FB4DE7-6806-4200-907A-FA6535159AAF}" destId="{7B96A0F6-5689-4750-B107-F08DFD8547C6}" srcOrd="0" destOrd="0" parTransId="{692E406F-39C3-40D7-95A5-7608CD32FB37}" sibTransId="{7F935583-A0CE-43F1-9BAD-66F8DC4233D4}"/>
    <dgm:cxn modelId="{54CF648A-DA12-4C83-95FC-AE284536B94D}" type="presOf" srcId="{358920E9-596C-4EAC-81AA-179B208EA02F}" destId="{5FD54FFE-4CF6-42E1-88D0-ADFD72167E08}" srcOrd="1" destOrd="0" presId="urn:microsoft.com/office/officeart/2005/8/layout/matrix1"/>
    <dgm:cxn modelId="{CC850A90-8E5B-4CE1-9F30-7DD8280B62A9}" type="presOf" srcId="{358920E9-596C-4EAC-81AA-179B208EA02F}" destId="{D42489C0-573A-4D7E-948B-E70FBD888EE4}" srcOrd="0" destOrd="0" presId="urn:microsoft.com/office/officeart/2005/8/layout/matrix1"/>
    <dgm:cxn modelId="{F2C8F195-1828-45E2-8909-54D631B821E3}" type="presOf" srcId="{B08E0C0A-A59F-42ED-BBF5-ED24C64D8D31}" destId="{A5CDAB72-D724-4E32-BD53-7377671A016A}" srcOrd="1" destOrd="0" presId="urn:microsoft.com/office/officeart/2005/8/layout/matrix1"/>
    <dgm:cxn modelId="{24524697-F166-475D-BFDC-F6D9BEB2CB7E}" type="presOf" srcId="{A9FB4DE7-6806-4200-907A-FA6535159AAF}" destId="{CE8455E5-1075-454F-BF19-5E77E7DD58A7}" srcOrd="0" destOrd="0" presId="urn:microsoft.com/office/officeart/2005/8/layout/matrix1"/>
    <dgm:cxn modelId="{D0B2F8A8-7CA7-45B9-8770-8181606812B3}" type="presOf" srcId="{7B96A0F6-5689-4750-B107-F08DFD8547C6}" destId="{2255C74E-7BF7-4809-80CE-7FE11C2A177F}" srcOrd="0" destOrd="0" presId="urn:microsoft.com/office/officeart/2005/8/layout/matrix1"/>
    <dgm:cxn modelId="{90D972AC-7105-434C-AB75-B0D6936F3D25}" srcId="{7B96A0F6-5689-4750-B107-F08DFD8547C6}" destId="{358920E9-596C-4EAC-81AA-179B208EA02F}" srcOrd="2" destOrd="0" parTransId="{2466E9FA-3234-4380-9821-1F5B74B35A8A}" sibTransId="{9BE9B56A-8093-4510-8D19-4933028D1E4C}"/>
    <dgm:cxn modelId="{70E0DEB6-1CB3-4DD8-B7D1-9F6DF3ECE39B}" type="presOf" srcId="{D575CFF1-BC4E-433F-B553-F2BAFB2C7C29}" destId="{055FD24F-6D19-41C2-A826-2C05844FA38B}" srcOrd="1" destOrd="0" presId="urn:microsoft.com/office/officeart/2005/8/layout/matrix1"/>
    <dgm:cxn modelId="{E2F2DCB9-1CA9-4CED-A08F-5BDDFD3F201E}" srcId="{7B96A0F6-5689-4750-B107-F08DFD8547C6}" destId="{2F9EBE12-1F56-4459-B547-17484CDC97CE}" srcOrd="0" destOrd="0" parTransId="{35C370D1-15BD-4A61-9CB6-451C05429ABE}" sibTransId="{9671CBA1-950E-41AA-961B-C972A176D6EF}"/>
    <dgm:cxn modelId="{2BA7A7CB-C671-4416-B152-D4779FA68CD2}" type="presOf" srcId="{2F9EBE12-1F56-4459-B547-17484CDC97CE}" destId="{594FAE73-7B2F-4201-8DB9-937E9F2755C7}" srcOrd="0" destOrd="0" presId="urn:microsoft.com/office/officeart/2005/8/layout/matrix1"/>
    <dgm:cxn modelId="{875245EC-4C89-46F6-B8E0-BA52737C2C14}" srcId="{7B96A0F6-5689-4750-B107-F08DFD8547C6}" destId="{B08E0C0A-A59F-42ED-BBF5-ED24C64D8D31}" srcOrd="1" destOrd="0" parTransId="{5A773BFD-6DFA-4DA9-BCB1-D67BD3F0405F}" sibTransId="{7D5F4693-B460-47ED-B27B-827A0CE18E00}"/>
    <dgm:cxn modelId="{074DE8F8-C604-4419-AF94-AB567C4A3410}" type="presOf" srcId="{B08E0C0A-A59F-42ED-BBF5-ED24C64D8D31}" destId="{78027A72-A85A-428A-B8DF-9365213FDAE4}" srcOrd="0" destOrd="0" presId="urn:microsoft.com/office/officeart/2005/8/layout/matrix1"/>
    <dgm:cxn modelId="{ABC0FEBD-E738-4CB4-95B2-16A5C928897E}" type="presParOf" srcId="{CE8455E5-1075-454F-BF19-5E77E7DD58A7}" destId="{EB0A1DFC-5DF1-43E9-B088-726B105BA3B8}" srcOrd="0" destOrd="0" presId="urn:microsoft.com/office/officeart/2005/8/layout/matrix1"/>
    <dgm:cxn modelId="{8ED6EE97-DB16-4200-9B50-410578F722C7}" type="presParOf" srcId="{EB0A1DFC-5DF1-43E9-B088-726B105BA3B8}" destId="{594FAE73-7B2F-4201-8DB9-937E9F2755C7}" srcOrd="0" destOrd="0" presId="urn:microsoft.com/office/officeart/2005/8/layout/matrix1"/>
    <dgm:cxn modelId="{5AF294BB-0B86-47C3-B3ED-787BDF31FB09}" type="presParOf" srcId="{EB0A1DFC-5DF1-43E9-B088-726B105BA3B8}" destId="{46B180F1-280E-4D01-80A9-B61D15FDDC69}" srcOrd="1" destOrd="0" presId="urn:microsoft.com/office/officeart/2005/8/layout/matrix1"/>
    <dgm:cxn modelId="{EA4A9567-4B17-456B-8EF8-82A2A33AB99B}" type="presParOf" srcId="{EB0A1DFC-5DF1-43E9-B088-726B105BA3B8}" destId="{78027A72-A85A-428A-B8DF-9365213FDAE4}" srcOrd="2" destOrd="0" presId="urn:microsoft.com/office/officeart/2005/8/layout/matrix1"/>
    <dgm:cxn modelId="{F6E5EE35-24B3-43C1-A7F9-80878B09F216}" type="presParOf" srcId="{EB0A1DFC-5DF1-43E9-B088-726B105BA3B8}" destId="{A5CDAB72-D724-4E32-BD53-7377671A016A}" srcOrd="3" destOrd="0" presId="urn:microsoft.com/office/officeart/2005/8/layout/matrix1"/>
    <dgm:cxn modelId="{6DCF1BBB-5145-4372-BE1A-5C1150911370}" type="presParOf" srcId="{EB0A1DFC-5DF1-43E9-B088-726B105BA3B8}" destId="{D42489C0-573A-4D7E-948B-E70FBD888EE4}" srcOrd="4" destOrd="0" presId="urn:microsoft.com/office/officeart/2005/8/layout/matrix1"/>
    <dgm:cxn modelId="{4961A784-BF51-4250-9349-6CBEDEB94B88}" type="presParOf" srcId="{EB0A1DFC-5DF1-43E9-B088-726B105BA3B8}" destId="{5FD54FFE-4CF6-42E1-88D0-ADFD72167E08}" srcOrd="5" destOrd="0" presId="urn:microsoft.com/office/officeart/2005/8/layout/matrix1"/>
    <dgm:cxn modelId="{DA5EDEA6-03A2-494A-9D4E-C1136DA97944}" type="presParOf" srcId="{EB0A1DFC-5DF1-43E9-B088-726B105BA3B8}" destId="{22041FF9-7660-400C-9C02-593100BED739}" srcOrd="6" destOrd="0" presId="urn:microsoft.com/office/officeart/2005/8/layout/matrix1"/>
    <dgm:cxn modelId="{EC63005A-931F-4D1A-BDDB-B8DBA1B977D5}" type="presParOf" srcId="{EB0A1DFC-5DF1-43E9-B088-726B105BA3B8}" destId="{055FD24F-6D19-41C2-A826-2C05844FA38B}" srcOrd="7" destOrd="0" presId="urn:microsoft.com/office/officeart/2005/8/layout/matrix1"/>
    <dgm:cxn modelId="{1C122EF3-01B0-4F1E-BBDA-D93E1BEF8498}" type="presParOf" srcId="{CE8455E5-1075-454F-BF19-5E77E7DD58A7}" destId="{2255C74E-7BF7-4809-80CE-7FE11C2A177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FAE73-7B2F-4201-8DB9-937E9F2755C7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ACTUAL</a:t>
          </a:r>
        </a:p>
      </dsp:txBody>
      <dsp:txXfrm rot="5400000">
        <a:off x="0" y="0"/>
        <a:ext cx="3048000" cy="1524000"/>
      </dsp:txXfrm>
    </dsp:sp>
    <dsp:sp modelId="{78027A72-A85A-428A-B8DF-9365213FDAE4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UNIT</a:t>
          </a:r>
        </a:p>
      </dsp:txBody>
      <dsp:txXfrm>
        <a:off x="3048000" y="0"/>
        <a:ext cx="3048000" cy="1524000"/>
      </dsp:txXfrm>
    </dsp:sp>
    <dsp:sp modelId="{D42489C0-573A-4D7E-948B-E70FBD888EE4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FLAT RATE</a:t>
          </a:r>
        </a:p>
      </dsp:txBody>
      <dsp:txXfrm rot="10800000">
        <a:off x="0" y="2539999"/>
        <a:ext cx="3048000" cy="1524000"/>
      </dsp:txXfrm>
    </dsp:sp>
    <dsp:sp modelId="{22041FF9-7660-400C-9C02-593100BED739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LUMP SUM</a:t>
          </a:r>
        </a:p>
      </dsp:txBody>
      <dsp:txXfrm rot="-5400000">
        <a:off x="3048000" y="2539999"/>
        <a:ext cx="3048000" cy="1524000"/>
      </dsp:txXfrm>
    </dsp:sp>
    <dsp:sp modelId="{2255C74E-7BF7-4809-80CE-7FE11C2A177F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COST</a:t>
          </a:r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97C60357-276D-427F-84C5-894EEAFBB50F}" type="datetimeFigureOut">
              <a:rPr lang="en-GB" smtClean="0"/>
              <a:t>28/01/2023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165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267546C4-51E4-426F-974D-D330D37D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88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2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4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704000" y="4850603"/>
            <a:ext cx="5632000" cy="4595308"/>
          </a:xfrm>
          <a:prstGeom prst="rect">
            <a:avLst/>
          </a:prstGeom>
        </p:spPr>
        <p:txBody>
          <a:bodyPr spcFirstLastPara="1" wrap="square" lIns="94305" tIns="47140" rIns="94305" bIns="47140" anchor="t" anchorCtr="0">
            <a:noAutofit/>
          </a:bodyPr>
          <a:lstStyle/>
          <a:p>
            <a:pPr>
              <a:spcBef>
                <a:spcPts val="371"/>
              </a:spcBef>
            </a:pPr>
            <a:endParaRPr/>
          </a:p>
        </p:txBody>
      </p:sp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65175"/>
            <a:ext cx="5106987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7095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r>
              <a:rPr lang="es-ES" dirty="0"/>
              <a:t>-1720 h: si el contrato no especifica el número de horas máximas (labor </a:t>
            </a:r>
            <a:r>
              <a:rPr lang="es-ES" dirty="0" err="1"/>
              <a:t>agreeement</a:t>
            </a:r>
            <a:r>
              <a:rPr lang="es-ES" dirty="0"/>
              <a:t>)</a:t>
            </a:r>
          </a:p>
          <a:p>
            <a:pPr>
              <a:spcBef>
                <a:spcPts val="375"/>
              </a:spcBef>
            </a:pPr>
            <a:r>
              <a:rPr lang="es-ES" dirty="0"/>
              <a:t>- Individual </a:t>
            </a:r>
            <a:r>
              <a:rPr lang="es-ES" dirty="0" err="1"/>
              <a:t>Productive</a:t>
            </a:r>
            <a:r>
              <a:rPr lang="es-ES" dirty="0"/>
              <a:t> </a:t>
            </a:r>
            <a:r>
              <a:rPr lang="es-ES" dirty="0" err="1"/>
              <a:t>hours</a:t>
            </a:r>
            <a:r>
              <a:rPr lang="es-ES" dirty="0"/>
              <a:t>: </a:t>
            </a:r>
            <a:r>
              <a:rPr lang="es-ES" dirty="0" err="1"/>
              <a:t>number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hours</a:t>
            </a:r>
            <a:r>
              <a:rPr lang="es-ES" dirty="0"/>
              <a:t> real </a:t>
            </a:r>
            <a:r>
              <a:rPr lang="es-ES" dirty="0" err="1"/>
              <a:t>worked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a </a:t>
            </a:r>
            <a:r>
              <a:rPr lang="es-ES" dirty="0" err="1"/>
              <a:t>person</a:t>
            </a:r>
            <a:r>
              <a:rPr lang="es-ES" dirty="0"/>
              <a:t> (horas laborables + horas extras)</a:t>
            </a: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2993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r>
              <a:rPr lang="es-ES" dirty="0"/>
              <a:t>-1720 h: si el contrato no especifica el número de horas máximas (labor </a:t>
            </a:r>
            <a:r>
              <a:rPr lang="es-ES" dirty="0" err="1"/>
              <a:t>agreeement</a:t>
            </a:r>
            <a:r>
              <a:rPr lang="es-ES" dirty="0"/>
              <a:t>)</a:t>
            </a:r>
          </a:p>
          <a:p>
            <a:pPr>
              <a:spcBef>
                <a:spcPts val="375"/>
              </a:spcBef>
            </a:pPr>
            <a:r>
              <a:rPr lang="es-ES" dirty="0"/>
              <a:t>- Individual </a:t>
            </a:r>
            <a:r>
              <a:rPr lang="es-ES" dirty="0" err="1"/>
              <a:t>Productive</a:t>
            </a:r>
            <a:r>
              <a:rPr lang="es-ES" dirty="0"/>
              <a:t> </a:t>
            </a:r>
            <a:r>
              <a:rPr lang="es-ES" dirty="0" err="1"/>
              <a:t>hours</a:t>
            </a:r>
            <a:r>
              <a:rPr lang="es-ES" dirty="0"/>
              <a:t>: </a:t>
            </a:r>
            <a:r>
              <a:rPr lang="es-ES" dirty="0" err="1"/>
              <a:t>number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hours</a:t>
            </a:r>
            <a:r>
              <a:rPr lang="es-ES" dirty="0"/>
              <a:t> real </a:t>
            </a:r>
            <a:r>
              <a:rPr lang="es-ES" dirty="0" err="1"/>
              <a:t>worked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a </a:t>
            </a:r>
            <a:r>
              <a:rPr lang="es-ES" dirty="0" err="1"/>
              <a:t>person</a:t>
            </a:r>
            <a:r>
              <a:rPr lang="es-ES" dirty="0"/>
              <a:t> (horas laborables + horas extras)</a:t>
            </a: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3481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3044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r>
              <a:rPr lang="es-ES" dirty="0"/>
              <a:t>- The depreciable </a:t>
            </a:r>
            <a:r>
              <a:rPr lang="es-ES" dirty="0" err="1"/>
              <a:t>amount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equipment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be </a:t>
            </a:r>
            <a:r>
              <a:rPr lang="es-ES" dirty="0" err="1"/>
              <a:t>allocated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a </a:t>
            </a:r>
            <a:r>
              <a:rPr lang="es-ES" dirty="0" err="1"/>
              <a:t>systematic</a:t>
            </a:r>
            <a:r>
              <a:rPr lang="es-ES" dirty="0"/>
              <a:t> </a:t>
            </a:r>
            <a:r>
              <a:rPr lang="es-ES" dirty="0" err="1"/>
              <a:t>basis</a:t>
            </a:r>
            <a:r>
              <a:rPr lang="es-ES" dirty="0"/>
              <a:t> </a:t>
            </a:r>
            <a:r>
              <a:rPr lang="es-ES" dirty="0" err="1"/>
              <a:t>over</a:t>
            </a:r>
            <a:r>
              <a:rPr lang="es-ES" dirty="0"/>
              <a:t>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useful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.</a:t>
            </a:r>
          </a:p>
          <a:p>
            <a:r>
              <a:rPr lang="es-ES" dirty="0"/>
              <a:t>-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beneficiary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use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equipment</a:t>
            </a:r>
            <a:r>
              <a:rPr lang="es-ES" dirty="0"/>
              <a:t> </a:t>
            </a:r>
            <a:r>
              <a:rPr lang="es-ES" dirty="0" err="1"/>
              <a:t>exclusively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, </a:t>
            </a:r>
            <a:r>
              <a:rPr lang="es-ES" dirty="0" err="1"/>
              <a:t>only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portion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charged</a:t>
            </a:r>
            <a:endParaRPr lang="es-ES" dirty="0"/>
          </a:p>
          <a:p>
            <a:r>
              <a:rPr lang="es-ES" dirty="0"/>
              <a:t>- The </a:t>
            </a:r>
            <a:r>
              <a:rPr lang="es-ES" dirty="0" err="1"/>
              <a:t>beneficiary</a:t>
            </a:r>
            <a:r>
              <a:rPr lang="es-ES" dirty="0"/>
              <a:t> can NOT </a:t>
            </a:r>
            <a:r>
              <a:rPr lang="es-ES" dirty="0" err="1"/>
              <a:t>charge</a:t>
            </a:r>
            <a:r>
              <a:rPr lang="es-ES" dirty="0"/>
              <a:t> </a:t>
            </a:r>
            <a:r>
              <a:rPr lang="es-ES" dirty="0" err="1"/>
              <a:t>depreciation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periods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purchase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equipment</a:t>
            </a:r>
            <a:r>
              <a:rPr lang="es-ES" dirty="0"/>
              <a:t>. </a:t>
            </a:r>
          </a:p>
          <a:p>
            <a:pPr>
              <a:spcBef>
                <a:spcPts val="375"/>
              </a:spcBef>
            </a:pPr>
            <a:endParaRPr lang="es-ES" dirty="0"/>
          </a:p>
          <a:p>
            <a:r>
              <a:rPr lang="es-E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Specific</a:t>
            </a:r>
            <a:r>
              <a:rPr lang="es-E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cases </a:t>
            </a:r>
            <a:r>
              <a:rPr lang="es-E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Depreciation</a:t>
            </a:r>
            <a:endParaRPr lang="es-E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Equipment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bought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before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action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start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Only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depreciation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costs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remaining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- Cash-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based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accounting</a:t>
            </a:r>
            <a:endParaRPr lang="es-E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- Full Price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an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asset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one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 single </a:t>
            </a:r>
            <a:r>
              <a:rPr lang="es-ES" dirty="0" err="1">
                <a:latin typeface="Cambria" panose="02040503050406030204" pitchFamily="18" charset="0"/>
                <a:ea typeface="Cambria" panose="02040503050406030204" pitchFamily="18" charset="0"/>
              </a:rPr>
              <a:t>year</a:t>
            </a:r>
            <a:r>
              <a:rPr lang="es-E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spcBef>
                <a:spcPts val="375"/>
              </a:spcBef>
            </a:pP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6888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r>
              <a:rPr lang="es-ES" dirty="0"/>
              <a:t>- </a:t>
            </a:r>
            <a:r>
              <a:rPr lang="es-ES" dirty="0" err="1"/>
              <a:t>Specialised</a:t>
            </a:r>
            <a:r>
              <a:rPr lang="es-ES" dirty="0"/>
              <a:t> </a:t>
            </a:r>
            <a:r>
              <a:rPr lang="es-ES" dirty="0" err="1"/>
              <a:t>premises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hosting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specimens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(</a:t>
            </a:r>
            <a:r>
              <a:rPr lang="es-ES" dirty="0" err="1"/>
              <a:t>e.g</a:t>
            </a:r>
            <a:r>
              <a:rPr lang="es-ES" dirty="0"/>
              <a:t> </a:t>
            </a:r>
            <a:r>
              <a:rPr lang="es-ES" dirty="0" err="1"/>
              <a:t>greenhouse</a:t>
            </a:r>
            <a:r>
              <a:rPr lang="es-ES" dirty="0"/>
              <a:t>)</a:t>
            </a:r>
          </a:p>
          <a:p>
            <a:r>
              <a:rPr lang="es-ES" dirty="0"/>
              <a:t>- Use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devices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facilities</a:t>
            </a:r>
            <a:r>
              <a:rPr lang="es-ES" dirty="0"/>
              <a:t> (</a:t>
            </a:r>
            <a:r>
              <a:rPr lang="es-ES" dirty="0" err="1"/>
              <a:t>e.g</a:t>
            </a:r>
            <a:r>
              <a:rPr lang="es-ES" dirty="0"/>
              <a:t> </a:t>
            </a:r>
            <a:r>
              <a:rPr lang="es-ES" dirty="0" err="1"/>
              <a:t>electronic</a:t>
            </a:r>
            <a:r>
              <a:rPr lang="es-ES" dirty="0"/>
              <a:t> </a:t>
            </a:r>
            <a:r>
              <a:rPr lang="es-ES" dirty="0" err="1"/>
              <a:t>microscope</a:t>
            </a:r>
            <a:r>
              <a:rPr lang="es-ES" dirty="0"/>
              <a:t>)</a:t>
            </a:r>
          </a:p>
          <a:p>
            <a:r>
              <a:rPr lang="es-ES" dirty="0"/>
              <a:t>- </a:t>
            </a:r>
            <a:r>
              <a:rPr lang="es-ES" dirty="0" err="1"/>
              <a:t>Self</a:t>
            </a:r>
            <a:r>
              <a:rPr lang="es-ES" dirty="0"/>
              <a:t> </a:t>
            </a:r>
            <a:r>
              <a:rPr lang="es-ES" dirty="0" err="1"/>
              <a:t>produced</a:t>
            </a:r>
            <a:r>
              <a:rPr lang="es-ES" dirty="0"/>
              <a:t> </a:t>
            </a:r>
            <a:r>
              <a:rPr lang="es-ES" dirty="0" err="1"/>
              <a:t>consumables</a:t>
            </a:r>
            <a:r>
              <a:rPr lang="es-ES" dirty="0"/>
              <a:t> (</a:t>
            </a:r>
            <a:r>
              <a:rPr lang="es-ES" dirty="0" err="1"/>
              <a:t>e.g</a:t>
            </a:r>
            <a:r>
              <a:rPr lang="es-ES" dirty="0"/>
              <a:t> </a:t>
            </a:r>
            <a:r>
              <a:rPr lang="es-ES" dirty="0" err="1"/>
              <a:t>chemicals</a:t>
            </a: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9640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4705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04000" y="4850603"/>
            <a:ext cx="5632000" cy="4595308"/>
          </a:xfrm>
          <a:prstGeom prst="rect">
            <a:avLst/>
          </a:prstGeom>
        </p:spPr>
        <p:txBody>
          <a:bodyPr spcFirstLastPara="1" wrap="square" lIns="94305" tIns="47140" rIns="94305" bIns="47140" anchor="t" anchorCtr="0">
            <a:noAutofit/>
          </a:bodyPr>
          <a:lstStyle/>
          <a:p>
            <a:pPr>
              <a:spcBef>
                <a:spcPts val="371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65175"/>
            <a:ext cx="5106987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27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19820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701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04000" y="4850603"/>
            <a:ext cx="5632000" cy="4595308"/>
          </a:xfrm>
          <a:prstGeom prst="rect">
            <a:avLst/>
          </a:prstGeom>
        </p:spPr>
        <p:txBody>
          <a:bodyPr spcFirstLastPara="1" wrap="square" lIns="94305" tIns="47140" rIns="94305" bIns="47140" anchor="t" anchorCtr="0">
            <a:noAutofit/>
          </a:bodyPr>
          <a:lstStyle/>
          <a:p>
            <a:pPr>
              <a:spcBef>
                <a:spcPts val="371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65175"/>
            <a:ext cx="5106987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1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04000" y="4850603"/>
            <a:ext cx="5632000" cy="4595308"/>
          </a:xfrm>
          <a:prstGeom prst="rect">
            <a:avLst/>
          </a:prstGeom>
        </p:spPr>
        <p:txBody>
          <a:bodyPr spcFirstLastPara="1" wrap="square" lIns="94305" tIns="47140" rIns="94305" bIns="47140" anchor="t" anchorCtr="0">
            <a:noAutofit/>
          </a:bodyPr>
          <a:lstStyle/>
          <a:p>
            <a:pPr>
              <a:spcBef>
                <a:spcPts val="371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65175"/>
            <a:ext cx="5106987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0672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1089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04000" y="4850603"/>
            <a:ext cx="5632000" cy="4595308"/>
          </a:xfrm>
          <a:prstGeom prst="rect">
            <a:avLst/>
          </a:prstGeom>
        </p:spPr>
        <p:txBody>
          <a:bodyPr spcFirstLastPara="1" wrap="square" lIns="94305" tIns="47140" rIns="94305" bIns="47140" anchor="t" anchorCtr="0">
            <a:noAutofit/>
          </a:bodyPr>
          <a:lstStyle/>
          <a:p>
            <a:pPr>
              <a:spcBef>
                <a:spcPts val="371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65175"/>
            <a:ext cx="5106987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76432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r>
              <a:rPr lang="es-ES" dirty="0"/>
              <a:t>Match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scientific</a:t>
            </a:r>
            <a:r>
              <a:rPr lang="es-ES" dirty="0"/>
              <a:t> and </a:t>
            </a:r>
            <a:r>
              <a:rPr lang="es-ES" dirty="0" err="1"/>
              <a:t>financial</a:t>
            </a:r>
            <a:r>
              <a:rPr lang="es-ES" dirty="0"/>
              <a:t>. </a:t>
            </a:r>
          </a:p>
          <a:p>
            <a:pPr>
              <a:spcBef>
                <a:spcPts val="375"/>
              </a:spcBef>
            </a:pPr>
            <a:r>
              <a:rPr lang="es-ES" dirty="0" err="1"/>
              <a:t>We</a:t>
            </a:r>
            <a:r>
              <a:rPr lang="es-ES" dirty="0"/>
              <a:t> Will </a:t>
            </a:r>
            <a:r>
              <a:rPr lang="es-ES" dirty="0" err="1"/>
              <a:t>pay</a:t>
            </a:r>
            <a:r>
              <a:rPr lang="es-ES" dirty="0"/>
              <a:t> </a:t>
            </a:r>
            <a:r>
              <a:rPr lang="es-ES" dirty="0" err="1"/>
              <a:t>according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progress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package</a:t>
            </a:r>
            <a:r>
              <a:rPr lang="es-ES" dirty="0"/>
              <a:t>.</a:t>
            </a:r>
          </a:p>
          <a:p>
            <a:pPr>
              <a:spcBef>
                <a:spcPts val="375"/>
              </a:spcBef>
            </a:pP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0355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89946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04000" y="4850603"/>
            <a:ext cx="5632000" cy="4595308"/>
          </a:xfrm>
          <a:prstGeom prst="rect">
            <a:avLst/>
          </a:prstGeom>
        </p:spPr>
        <p:txBody>
          <a:bodyPr spcFirstLastPara="1" wrap="square" lIns="94305" tIns="47140" rIns="94305" bIns="47140" anchor="t" anchorCtr="0">
            <a:noAutofit/>
          </a:bodyPr>
          <a:lstStyle/>
          <a:p>
            <a:pPr>
              <a:spcBef>
                <a:spcPts val="371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65175"/>
            <a:ext cx="5106987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1772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2743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r>
              <a:rPr lang="es-ES" dirty="0"/>
              <a:t>- </a:t>
            </a:r>
            <a:r>
              <a:rPr lang="es-ES" dirty="0" err="1"/>
              <a:t>Introducció</a:t>
            </a:r>
            <a:r>
              <a:rPr lang="es-ES" dirty="0"/>
              <a:t> H2020 . Donar per </a:t>
            </a:r>
            <a:r>
              <a:rPr lang="es-ES" dirty="0" err="1"/>
              <a:t>fet</a:t>
            </a:r>
            <a:r>
              <a:rPr lang="es-ES" dirty="0"/>
              <a:t> el que saben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assistents</a:t>
            </a: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6513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0101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r>
              <a:rPr lang="es-ES" dirty="0" err="1"/>
              <a:t>Papers</a:t>
            </a:r>
            <a:r>
              <a:rPr lang="es-ES" dirty="0"/>
              <a:t> done after </a:t>
            </a:r>
            <a:r>
              <a:rPr lang="es-ES" dirty="0" err="1"/>
              <a:t>the</a:t>
            </a:r>
            <a:r>
              <a:rPr lang="es-ES" dirty="0"/>
              <a:t> Grant </a:t>
            </a:r>
            <a:r>
              <a:rPr lang="es-ES" dirty="0" err="1"/>
              <a:t>agreement</a:t>
            </a:r>
            <a:r>
              <a:rPr lang="es-ES" dirty="0"/>
              <a:t> Will be no </a:t>
            </a:r>
            <a:r>
              <a:rPr lang="es-ES" dirty="0" err="1"/>
              <a:t>accepted</a:t>
            </a:r>
            <a:r>
              <a:rPr lang="es-ES" dirty="0"/>
              <a:t> as </a:t>
            </a:r>
            <a:r>
              <a:rPr lang="es-ES" dirty="0" err="1"/>
              <a:t>eligible</a:t>
            </a:r>
            <a:r>
              <a:rPr lang="es-ES" dirty="0"/>
              <a:t> </a:t>
            </a:r>
            <a:r>
              <a:rPr lang="es-ES" dirty="0" err="1"/>
              <a:t>costs</a:t>
            </a:r>
            <a:r>
              <a:rPr lang="es-ES" dirty="0"/>
              <a:t>.</a:t>
            </a: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6128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r>
              <a:rPr lang="es-ES" dirty="0"/>
              <a:t>UNIT COSTS</a:t>
            </a:r>
          </a:p>
          <a:p>
            <a:pPr>
              <a:spcBef>
                <a:spcPts val="375"/>
              </a:spcBef>
            </a:pPr>
            <a:r>
              <a:rPr lang="es-ES" dirty="0"/>
              <a:t>- </a:t>
            </a:r>
            <a:r>
              <a:rPr lang="es-ES" dirty="0" err="1"/>
              <a:t>Certificate</a:t>
            </a:r>
            <a:r>
              <a:rPr lang="es-ES" dirty="0"/>
              <a:t>??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obligatory</a:t>
            </a:r>
            <a:endParaRPr lang="es-ES" dirty="0"/>
          </a:p>
          <a:p>
            <a:pPr marL="176851" indent="-176851">
              <a:spcBef>
                <a:spcPts val="375"/>
              </a:spcBef>
              <a:buFontTx/>
              <a:buChar char="-"/>
            </a:pPr>
            <a:r>
              <a:rPr lang="es-ES" dirty="0" err="1"/>
              <a:t>Number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units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be </a:t>
            </a:r>
            <a:r>
              <a:rPr lang="es-ES" dirty="0" err="1"/>
              <a:t>necessary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action</a:t>
            </a:r>
            <a:endParaRPr lang="es-ES" dirty="0"/>
          </a:p>
          <a:p>
            <a:pPr marL="176851" indent="-176851">
              <a:spcBef>
                <a:spcPts val="375"/>
              </a:spcBef>
              <a:buFontTx/>
              <a:buChar char="-"/>
            </a:pPr>
            <a:r>
              <a:rPr lang="es-ES" dirty="0" err="1"/>
              <a:t>Units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be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produced</a:t>
            </a:r>
            <a:r>
              <a:rPr lang="es-ES" dirty="0"/>
              <a:t> </a:t>
            </a:r>
            <a:r>
              <a:rPr lang="es-ES" dirty="0" err="1"/>
              <a:t>during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acion</a:t>
            </a:r>
            <a:r>
              <a:rPr lang="es-ES" dirty="0"/>
              <a:t> </a:t>
            </a:r>
            <a:r>
              <a:rPr lang="es-ES" dirty="0" err="1"/>
              <a:t>duration</a:t>
            </a: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1498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137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04000" y="4850603"/>
            <a:ext cx="5632000" cy="4595308"/>
          </a:xfrm>
          <a:prstGeom prst="rect">
            <a:avLst/>
          </a:prstGeom>
        </p:spPr>
        <p:txBody>
          <a:bodyPr spcFirstLastPara="1" wrap="square" lIns="94305" tIns="47140" rIns="94305" bIns="47140" anchor="t" anchorCtr="0">
            <a:noAutofit/>
          </a:bodyPr>
          <a:lstStyle/>
          <a:p>
            <a:pPr>
              <a:spcBef>
                <a:spcPts val="371"/>
              </a:spcBef>
            </a:pPr>
            <a:endParaRPr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65175"/>
            <a:ext cx="5106987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2389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1:notes"/>
          <p:cNvSpPr txBox="1">
            <a:spLocks noGrp="1"/>
          </p:cNvSpPr>
          <p:nvPr>
            <p:ph type="body" idx="1"/>
          </p:nvPr>
        </p:nvSpPr>
        <p:spPr>
          <a:xfrm>
            <a:off x="713372" y="4895596"/>
            <a:ext cx="5706970" cy="4637932"/>
          </a:xfrm>
          <a:prstGeom prst="rect">
            <a:avLst/>
          </a:prstGeom>
        </p:spPr>
        <p:txBody>
          <a:bodyPr spcFirstLastPara="1" wrap="square" lIns="95333" tIns="47653" rIns="95333" bIns="47653" anchor="t" anchorCtr="0">
            <a:noAutofit/>
          </a:bodyPr>
          <a:lstStyle/>
          <a:p>
            <a:pPr>
              <a:spcBef>
                <a:spcPts val="375"/>
              </a:spcBef>
            </a:pPr>
            <a:r>
              <a:rPr lang="es-ES" dirty="0"/>
              <a:t>7% </a:t>
            </a:r>
            <a:r>
              <a:rPr lang="es-ES" dirty="0" err="1"/>
              <a:t>coordinació</a:t>
            </a:r>
            <a:r>
              <a:rPr lang="es-ES" dirty="0"/>
              <a:t> del total PRESSUPOST </a:t>
            </a:r>
            <a:r>
              <a:rPr lang="es-ES" dirty="0" err="1"/>
              <a:t>pel</a:t>
            </a:r>
            <a:r>
              <a:rPr lang="es-ES" dirty="0"/>
              <a:t> coordinador</a:t>
            </a:r>
            <a:endParaRPr dirty="0"/>
          </a:p>
        </p:txBody>
      </p:sp>
      <p:sp>
        <p:nvSpPr>
          <p:cNvPr id="433" name="Google Shape;4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73113"/>
            <a:ext cx="5153025" cy="3865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533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86F422-8A2B-4976-B09B-00A7B8EEA0CA}" type="datetime8">
              <a:rPr lang="en-US" smtClean="0"/>
              <a:pPr/>
              <a:t>1/28/2023 9:30 PM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65EEB6-E792-4B24-AB19-2A277B16D589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DDC-D00E-4312-ADA7-E9FE3645BB2B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462070-6E8F-4412-BB23-DBB1FF3E3893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5433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7477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3347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7563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2" type="twoObj">
  <p:cSld name="Contenuto 2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0129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5411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0698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272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F814-8FFC-460E-9831-980603659B3A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9052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6071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verticale e testo" type="vertTitleAndTx">
  <p:cSld name="Titolo verticale e testo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8012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5385-78DB-47C2-8C05-B732A35B8629}" type="datetime8">
              <a:rPr lang="en-US" smtClean="0">
                <a:solidFill>
                  <a:srgbClr val="775F55"/>
                </a:solidFill>
              </a:rPr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775F55"/>
                </a:solidFill>
              </a:rPr>
              <a:t>PRIMA Training Materials - Prepared by Mohamed A.Wageih, Project Officer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374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9E8-4B24-4D3A-A2A8-4051CFD9409B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A9AFF2-4B1D-4C91-B049-4A8DC1CD33A9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363AD6-4B65-47DE-83F8-9848298A2301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32F7-BFD8-40AC-A3A4-452BB0153F63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0B60-12CA-4AAA-AA22-9650A4647826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65EEB6-E792-4B24-AB19-2A277B16D589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077-1934-43F1-829E-DDD7618EC319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6E4E7F-2FDF-48C7-9FC5-D3839A8FB47F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554098-FFF9-4EBC-9C33-247BA7BAC575}" type="datetime8">
              <a:rPr lang="en-US" smtClean="0">
                <a:solidFill>
                  <a:srgbClr val="775F55"/>
                </a:solidFill>
              </a:rPr>
              <a:pPr/>
              <a:t>1/28/2023 9:30 PM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65EEB6-E792-4B24-AB19-2A277B16D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5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13016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jpe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290" y="2327342"/>
            <a:ext cx="8695110" cy="3356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Eligible costs, Ineligible costs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PRIMA Budget template and lines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Third Parties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Archiving: keeping records, supporting documentation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Reporting and payment requests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Checks, reviews, audits and investigations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290" y="1568961"/>
            <a:ext cx="8695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SESSION 6: </a:t>
            </a:r>
            <a:r>
              <a:rPr lang="en-US" sz="2800" b="1" dirty="0">
                <a:solidFill>
                  <a:schemeClr val="bg1"/>
                </a:solidFill>
              </a:rPr>
              <a:t>Financial Aspects and Budgeting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76600" y="6023886"/>
            <a:ext cx="579531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dirty="0"/>
              <a:t>The PRIMA programme is an Art.185 initiative supported and funded under Horizon 2020, the European Union’s Framework Programme for Research and Innovation.</a:t>
            </a:r>
            <a:endParaRPr lang="en-GB" sz="1400" dirty="0"/>
          </a:p>
        </p:txBody>
      </p:sp>
      <p:pic>
        <p:nvPicPr>
          <p:cNvPr id="10" name="Picture 7" descr="http://www.5toi.eu/wp-content/uploads/u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116201"/>
            <a:ext cx="838200" cy="55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7E6B033-56FE-4FF2-AB82-4C2A99DE3CA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" t="21437" r="1" b="15967"/>
          <a:stretch/>
        </p:blipFill>
        <p:spPr>
          <a:xfrm>
            <a:off x="76200" y="344366"/>
            <a:ext cx="2620861" cy="79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83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10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88609" y="685481"/>
            <a:ext cx="5685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Budget template and sections</a:t>
            </a:r>
          </a:p>
        </p:txBody>
      </p:sp>
      <p:sp>
        <p:nvSpPr>
          <p:cNvPr id="9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4984412-89C0-4F20-91D1-89C173A62117}"/>
              </a:ext>
            </a:extLst>
          </p:cNvPr>
          <p:cNvSpPr txBox="1"/>
          <p:nvPr/>
        </p:nvSpPr>
        <p:spPr>
          <a:xfrm flipH="1">
            <a:off x="569492" y="4791670"/>
            <a:ext cx="17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IMPORTANT:</a:t>
            </a:r>
          </a:p>
          <a:p>
            <a:r>
              <a:rPr lang="es-ES" dirty="0" err="1"/>
              <a:t>Cost</a:t>
            </a:r>
            <a:r>
              <a:rPr lang="es-ES" dirty="0"/>
              <a:t> per PM!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7A13CAD-52D9-4809-A9B9-7529BA0B6F86}"/>
              </a:ext>
            </a:extLst>
          </p:cNvPr>
          <p:cNvSpPr txBox="1"/>
          <p:nvPr/>
        </p:nvSpPr>
        <p:spPr>
          <a:xfrm flipH="1">
            <a:off x="3706397" y="4892192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Depreciation</a:t>
            </a:r>
            <a:r>
              <a:rPr lang="es-ES" dirty="0"/>
              <a:t> </a:t>
            </a:r>
            <a:r>
              <a:rPr lang="es-ES" dirty="0" err="1"/>
              <a:t>Costs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Goods</a:t>
            </a:r>
            <a:r>
              <a:rPr lang="es-ES" dirty="0"/>
              <a:t> and </a:t>
            </a:r>
            <a:r>
              <a:rPr lang="es-ES" dirty="0" err="1"/>
              <a:t>services</a:t>
            </a:r>
            <a:r>
              <a:rPr lang="es-ES" dirty="0"/>
              <a:t>: </a:t>
            </a:r>
            <a:r>
              <a:rPr lang="es-ES" dirty="0" err="1"/>
              <a:t>Best</a:t>
            </a:r>
            <a:r>
              <a:rPr lang="es-ES" dirty="0"/>
              <a:t> </a:t>
            </a:r>
            <a:r>
              <a:rPr lang="es-ES" dirty="0" err="1"/>
              <a:t>value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money</a:t>
            </a:r>
            <a:endParaRPr lang="es-ES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1FC0980-07E2-4942-BF36-726E755BDCC8}"/>
              </a:ext>
            </a:extLst>
          </p:cNvPr>
          <p:cNvSpPr txBox="1"/>
          <p:nvPr/>
        </p:nvSpPr>
        <p:spPr>
          <a:xfrm flipH="1">
            <a:off x="6724538" y="4722107"/>
            <a:ext cx="2027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IA-RIA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Profit</a:t>
            </a:r>
            <a:r>
              <a:rPr lang="es-ES" dirty="0"/>
              <a:t>-Non </a:t>
            </a:r>
            <a:r>
              <a:rPr lang="es-ES" dirty="0" err="1"/>
              <a:t>Profit</a:t>
            </a:r>
            <a:endParaRPr lang="es-ES" dirty="0"/>
          </a:p>
        </p:txBody>
      </p:sp>
      <p:sp>
        <p:nvSpPr>
          <p:cNvPr id="22" name="Flèche : haut 21">
            <a:extLst>
              <a:ext uri="{FF2B5EF4-FFF2-40B4-BE49-F238E27FC236}">
                <a16:creationId xmlns:a16="http://schemas.microsoft.com/office/drawing/2014/main" id="{B5FD408D-2403-4BC2-BBD7-1ECF73706D55}"/>
              </a:ext>
            </a:extLst>
          </p:cNvPr>
          <p:cNvSpPr/>
          <p:nvPr/>
        </p:nvSpPr>
        <p:spPr>
          <a:xfrm rot="994103">
            <a:off x="1506953" y="4081515"/>
            <a:ext cx="426653" cy="6729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9DCCED2-7206-4BC6-9EF0-C108DBDCD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64" y="1756392"/>
            <a:ext cx="8925072" cy="2334867"/>
          </a:xfrm>
          <a:prstGeom prst="rect">
            <a:avLst/>
          </a:prstGeom>
        </p:spPr>
      </p:pic>
      <p:sp>
        <p:nvSpPr>
          <p:cNvPr id="16" name="Flèche : haut 21">
            <a:extLst>
              <a:ext uri="{FF2B5EF4-FFF2-40B4-BE49-F238E27FC236}">
                <a16:creationId xmlns:a16="http://schemas.microsoft.com/office/drawing/2014/main" id="{8D006B33-B4F1-4ED6-B243-C0A1A3CAF76B}"/>
              </a:ext>
            </a:extLst>
          </p:cNvPr>
          <p:cNvSpPr/>
          <p:nvPr/>
        </p:nvSpPr>
        <p:spPr>
          <a:xfrm rot="994103">
            <a:off x="4794367" y="4081515"/>
            <a:ext cx="426653" cy="6729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èche : haut 21">
            <a:extLst>
              <a:ext uri="{FF2B5EF4-FFF2-40B4-BE49-F238E27FC236}">
                <a16:creationId xmlns:a16="http://schemas.microsoft.com/office/drawing/2014/main" id="{13CA7167-C87E-4BD2-A191-4CF2CF5E918D}"/>
              </a:ext>
            </a:extLst>
          </p:cNvPr>
          <p:cNvSpPr/>
          <p:nvPr/>
        </p:nvSpPr>
        <p:spPr>
          <a:xfrm rot="20989732" flipH="1">
            <a:off x="6875742" y="3951984"/>
            <a:ext cx="559905" cy="7902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580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6584457" y="6364207"/>
            <a:ext cx="2133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11</a:t>
            </a:fld>
            <a:endParaRPr lang="it-IT"/>
          </a:p>
        </p:txBody>
      </p:sp>
      <p:sp>
        <p:nvSpPr>
          <p:cNvPr id="9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Titolo 11">
            <a:extLst>
              <a:ext uri="{FF2B5EF4-FFF2-40B4-BE49-F238E27FC236}">
                <a16:creationId xmlns:a16="http://schemas.microsoft.com/office/drawing/2014/main" id="{55988B27-88C4-4E8A-A547-3CB9B576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4" y="661807"/>
            <a:ext cx="4035860" cy="54079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  <a:t>Budget Category Transfers </a:t>
            </a:r>
            <a:r>
              <a:rPr lang="it-IT" sz="2400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endParaRPr lang="it-IT" sz="2400" b="1" spc="300" dirty="0">
              <a:solidFill>
                <a:srgbClr val="94C1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3FF512E4-3F5B-4880-82F6-1B0B1C98A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52674"/>
            <a:ext cx="8017111" cy="3463927"/>
          </a:xfrm>
          <a:prstGeom prst="rect">
            <a:avLst/>
          </a:prstGeom>
        </p:spPr>
      </p:pic>
      <p:sp>
        <p:nvSpPr>
          <p:cNvPr id="18" name="Curved Right Arrow 8">
            <a:extLst>
              <a:ext uri="{FF2B5EF4-FFF2-40B4-BE49-F238E27FC236}">
                <a16:creationId xmlns:a16="http://schemas.microsoft.com/office/drawing/2014/main" id="{9076C4DC-9106-4292-81D6-8992F171FF8B}"/>
              </a:ext>
            </a:extLst>
          </p:cNvPr>
          <p:cNvSpPr/>
          <p:nvPr/>
        </p:nvSpPr>
        <p:spPr bwMode="auto">
          <a:xfrm rot="5400000" flipV="1">
            <a:off x="2068396" y="4395788"/>
            <a:ext cx="342900" cy="1152525"/>
          </a:xfrm>
          <a:prstGeom prst="curvedRightArrow">
            <a:avLst>
              <a:gd name="adj1" fmla="val 36944"/>
              <a:gd name="adj2" fmla="val 50000"/>
              <a:gd name="adj3" fmla="val 43605"/>
            </a:avLst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9" tIns="52135" rIns="104269" bIns="52135" anchor="ctr"/>
          <a:lstStyle/>
          <a:p>
            <a:pPr algn="ctr" eaLnBrk="1" hangingPunct="1">
              <a:defRPr/>
            </a:pPr>
            <a:endParaRPr lang="en-GB">
              <a:solidFill>
                <a:srgbClr val="0000EE"/>
              </a:solidFill>
            </a:endParaRPr>
          </a:p>
        </p:txBody>
      </p:sp>
      <p:sp>
        <p:nvSpPr>
          <p:cNvPr id="19" name="Curved Right Arrow 13">
            <a:extLst>
              <a:ext uri="{FF2B5EF4-FFF2-40B4-BE49-F238E27FC236}">
                <a16:creationId xmlns:a16="http://schemas.microsoft.com/office/drawing/2014/main" id="{F4375AAD-E7CC-458D-B68C-8FF2E1D2C266}"/>
              </a:ext>
            </a:extLst>
          </p:cNvPr>
          <p:cNvSpPr/>
          <p:nvPr/>
        </p:nvSpPr>
        <p:spPr bwMode="auto">
          <a:xfrm>
            <a:off x="4800600" y="5143501"/>
            <a:ext cx="152400" cy="544563"/>
          </a:xfrm>
          <a:prstGeom prst="curvedRightArrow">
            <a:avLst>
              <a:gd name="adj1" fmla="val 47941"/>
              <a:gd name="adj2" fmla="val 83101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9" tIns="52135" rIns="104269" bIns="52135" anchor="ctr"/>
          <a:lstStyle/>
          <a:p>
            <a:pPr algn="ctr" eaLnBrk="1" hangingPunct="1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Right Arrow 12">
            <a:extLst>
              <a:ext uri="{FF2B5EF4-FFF2-40B4-BE49-F238E27FC236}">
                <a16:creationId xmlns:a16="http://schemas.microsoft.com/office/drawing/2014/main" id="{9062AEEA-0C57-4E25-A4DA-2A4F0DA567DC}"/>
              </a:ext>
            </a:extLst>
          </p:cNvPr>
          <p:cNvSpPr/>
          <p:nvPr/>
        </p:nvSpPr>
        <p:spPr bwMode="auto">
          <a:xfrm>
            <a:off x="6438900" y="5137918"/>
            <a:ext cx="381000" cy="544563"/>
          </a:xfrm>
          <a:prstGeom prst="curvedRightArrow">
            <a:avLst/>
          </a:prstGeom>
          <a:solidFill>
            <a:srgbClr val="0066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anchor="ctr"/>
          <a:lstStyle/>
          <a:p>
            <a:pPr algn="ctr" defTabSz="45687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0">
              <a:solidFill>
                <a:schemeClr val="tx1"/>
              </a:solidFill>
            </a:endParaRPr>
          </a:p>
        </p:txBody>
      </p:sp>
      <p:sp>
        <p:nvSpPr>
          <p:cNvPr id="23" name="Curved Up Arrow 7">
            <a:extLst>
              <a:ext uri="{FF2B5EF4-FFF2-40B4-BE49-F238E27FC236}">
                <a16:creationId xmlns:a16="http://schemas.microsoft.com/office/drawing/2014/main" id="{E53899E8-E474-4988-90DE-BA004C556BB9}"/>
              </a:ext>
            </a:extLst>
          </p:cNvPr>
          <p:cNvSpPr/>
          <p:nvPr/>
        </p:nvSpPr>
        <p:spPr bwMode="auto">
          <a:xfrm>
            <a:off x="1660525" y="5746326"/>
            <a:ext cx="3978275" cy="720725"/>
          </a:xfrm>
          <a:prstGeom prst="curvedUpArrow">
            <a:avLst>
              <a:gd name="adj1" fmla="val 42085"/>
              <a:gd name="adj2" fmla="val 57474"/>
              <a:gd name="adj3" fmla="val 20568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9" tIns="52135" rIns="104269" bIns="52135" anchor="ctr"/>
          <a:lstStyle/>
          <a:p>
            <a:pPr algn="ctr" eaLnBrk="1" hangingPunct="1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Curved Right Arrow 10">
            <a:extLst>
              <a:ext uri="{FF2B5EF4-FFF2-40B4-BE49-F238E27FC236}">
                <a16:creationId xmlns:a16="http://schemas.microsoft.com/office/drawing/2014/main" id="{5368981C-C6C6-414F-8912-889FCE6C89C7}"/>
              </a:ext>
            </a:extLst>
          </p:cNvPr>
          <p:cNvSpPr/>
          <p:nvPr/>
        </p:nvSpPr>
        <p:spPr bwMode="auto">
          <a:xfrm rot="5400000" flipV="1">
            <a:off x="2909744" y="3475661"/>
            <a:ext cx="714562" cy="2609955"/>
          </a:xfrm>
          <a:prstGeom prst="curvedRightArrow">
            <a:avLst>
              <a:gd name="adj1" fmla="val 36944"/>
              <a:gd name="adj2" fmla="val 50000"/>
              <a:gd name="adj3" fmla="val 43605"/>
            </a:avLst>
          </a:prstGeom>
          <a:solidFill>
            <a:srgbClr val="0054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9" tIns="52135" rIns="104269" bIns="52135" anchor="ctr"/>
          <a:lstStyle/>
          <a:p>
            <a:pPr algn="ctr" eaLnBrk="1" hangingPunct="1">
              <a:defRPr/>
            </a:pPr>
            <a:endParaRPr lang="en-GB">
              <a:solidFill>
                <a:srgbClr val="0000E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02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65462" y="1347684"/>
            <a:ext cx="8421338" cy="4268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1800" b="1" dirty="0">
                <a:solidFill>
                  <a:srgbClr val="FF0000"/>
                </a:solidFill>
                <a:latin typeface="+mj-lt"/>
              </a:rPr>
              <a:t>A)Direct Personnel Costs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800" b="1" dirty="0">
                <a:solidFill>
                  <a:srgbClr val="FF0000"/>
                </a:solidFill>
                <a:latin typeface="+mj-lt"/>
              </a:rPr>
              <a:t>B) Direct costs of subcontracting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800" b="1" dirty="0">
                <a:solidFill>
                  <a:srgbClr val="FF0000"/>
                </a:solidFill>
                <a:latin typeface="+mj-lt"/>
              </a:rPr>
              <a:t>C) Direct costs of providing financial support to third parties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800" b="1" dirty="0">
                <a:solidFill>
                  <a:srgbClr val="FF0000"/>
                </a:solidFill>
                <a:latin typeface="+mj-lt"/>
              </a:rPr>
              <a:t>D) Other direct costs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800" b="1" dirty="0">
                <a:solidFill>
                  <a:srgbClr val="FF0000"/>
                </a:solidFill>
                <a:latin typeface="+mj-lt"/>
              </a:rPr>
              <a:t>E) Indirect costs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en-GB" sz="1800" u="sng" dirty="0">
                <a:solidFill>
                  <a:srgbClr val="0070C0"/>
                </a:solidFill>
                <a:latin typeface="+mj-lt"/>
              </a:rPr>
              <a:t>DIRECT COSTS</a:t>
            </a:r>
            <a:r>
              <a:rPr lang="en-GB" sz="1800" dirty="0">
                <a:solidFill>
                  <a:srgbClr val="0070C0"/>
                </a:solidFill>
                <a:latin typeface="+mj-lt"/>
              </a:rPr>
              <a:t>: Costs directly linked to the action implementation and can be attributed directly to it.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70C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GB" sz="1800" u="sng" dirty="0">
                <a:solidFill>
                  <a:srgbClr val="0070C0"/>
                </a:solidFill>
                <a:latin typeface="+mj-lt"/>
              </a:rPr>
              <a:t>INDIRECT COSTS</a:t>
            </a:r>
            <a:r>
              <a:rPr lang="en-GB" sz="1800" dirty="0">
                <a:solidFill>
                  <a:srgbClr val="0070C0"/>
                </a:solidFill>
                <a:latin typeface="+mj-lt"/>
              </a:rPr>
              <a:t>: Costs NOT directly linked to the action implementation and cannot be attributed directly to it.</a:t>
            </a: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65462" y="650925"/>
            <a:ext cx="6821869" cy="549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Budget Lines</a:t>
            </a: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949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482026" y="1339444"/>
            <a:ext cx="8639867" cy="4942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DIRECT PERSONNEL COSTS (Art 6.2 MGA)</a:t>
            </a:r>
          </a:p>
          <a:p>
            <a:pPr marL="0" indent="0">
              <a:buNone/>
            </a:pPr>
            <a:r>
              <a:rPr lang="en-GB" sz="1600" b="1" u="sng" dirty="0">
                <a:latin typeface="+mj-lt"/>
              </a:rPr>
              <a:t>- Costs for employees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Personnel costs for employees (salary +social security contributions)</a:t>
            </a:r>
          </a:p>
          <a:p>
            <a:pPr marL="0" indent="0">
              <a:buNone/>
            </a:pPr>
            <a:endParaRPr lang="en-GB" sz="1600" dirty="0">
              <a:solidFill>
                <a:srgbClr val="00B050"/>
              </a:solidFill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B050"/>
                </a:solidFill>
                <a:latin typeface="+mj-lt"/>
              </a:rPr>
              <a:t>GENERAL RULE: HOURS WORKED (time records) x HOURLY RATE+  (Additional Remuneration )</a:t>
            </a:r>
          </a:p>
          <a:p>
            <a:pPr marL="0" indent="0">
              <a:buNone/>
            </a:pPr>
            <a:endParaRPr lang="en-GB" sz="1400" dirty="0">
              <a:latin typeface="+mj-lt"/>
            </a:endParaRPr>
          </a:p>
          <a:p>
            <a:pPr marL="0" indent="0">
              <a:buNone/>
            </a:pPr>
            <a:endParaRPr lang="en-GB" sz="1400" dirty="0">
              <a:latin typeface="+mj-lt"/>
            </a:endParaRPr>
          </a:p>
          <a:p>
            <a:pPr marL="0" indent="0">
              <a:buNone/>
            </a:pPr>
            <a:endParaRPr lang="en-GB" sz="1400" u="sng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 </a:t>
            </a:r>
            <a:r>
              <a:rPr lang="en-GB" sz="1600" b="1" dirty="0">
                <a:latin typeface="+mj-lt"/>
              </a:rPr>
              <a:t>Hourly rate </a:t>
            </a:r>
            <a:r>
              <a:rPr lang="en-GB" sz="1600" dirty="0">
                <a:latin typeface="+mj-lt"/>
              </a:rPr>
              <a:t>can be calculated either annually or monthly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 </a:t>
            </a:r>
            <a:r>
              <a:rPr lang="en-GB" sz="1600" b="1" dirty="0">
                <a:latin typeface="+mj-lt"/>
              </a:rPr>
              <a:t>Productive hours</a:t>
            </a:r>
          </a:p>
          <a:p>
            <a:pPr marL="457200" lvl="1" indent="0">
              <a:buNone/>
            </a:pPr>
            <a:r>
              <a:rPr lang="en-GB" sz="1200" dirty="0">
                <a:latin typeface="+mj-lt"/>
              </a:rPr>
              <a:t>a) 1.720 hours</a:t>
            </a:r>
          </a:p>
          <a:p>
            <a:pPr marL="457200" lvl="1" indent="0">
              <a:buNone/>
            </a:pPr>
            <a:r>
              <a:rPr lang="en-GB" sz="1200" dirty="0">
                <a:latin typeface="+mj-lt"/>
              </a:rPr>
              <a:t>b) Individual productive hours</a:t>
            </a:r>
          </a:p>
          <a:p>
            <a:pPr marL="0" indent="0">
              <a:buNone/>
            </a:pPr>
            <a:endParaRPr lang="en-GB" sz="1800" dirty="0">
              <a:latin typeface="+mj-lt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445879" y="693458"/>
            <a:ext cx="6821869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B11FE9D-6D16-4A9B-B2AB-9A5DF4C6E6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1636" y="3108929"/>
            <a:ext cx="3077156" cy="488333"/>
          </a:xfrm>
          <a:prstGeom prst="rect">
            <a:avLst/>
          </a:prstGeom>
        </p:spPr>
      </p:pic>
      <p:sp>
        <p:nvSpPr>
          <p:cNvPr id="14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48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482026" y="1339444"/>
            <a:ext cx="8639867" cy="4942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DIRECT PERSONNEL COSTS (Art 6.2 MGA)</a:t>
            </a:r>
          </a:p>
          <a:p>
            <a:pPr marL="25400" indent="0">
              <a:lnSpc>
                <a:spcPct val="150000"/>
              </a:lnSpc>
              <a:buNone/>
            </a:pPr>
            <a:endParaRPr lang="en-GB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5400" indent="0">
              <a:lnSpc>
                <a:spcPct val="150000"/>
              </a:lnSpc>
              <a:buNone/>
            </a:pPr>
            <a:r>
              <a:rPr lang="en-US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REMINDERS!</a:t>
            </a:r>
          </a:p>
          <a:p>
            <a:pPr marL="25400" indent="0">
              <a:spcBef>
                <a:spcPct val="20000"/>
              </a:spcBef>
              <a:buClr>
                <a:schemeClr val="tx1"/>
              </a:buClr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1- Staff working on the project </a:t>
            </a:r>
            <a:r>
              <a:rPr lang="en-US" sz="16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must keep time records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(MGA Article 18)</a:t>
            </a:r>
          </a:p>
          <a:p>
            <a:pPr marL="25400" indent="0">
              <a:spcBef>
                <a:spcPct val="20000"/>
              </a:spcBef>
              <a:buClr>
                <a:schemeClr val="tx1"/>
              </a:buClr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	- Staff must record the hours they spend on the project </a:t>
            </a:r>
          </a:p>
          <a:p>
            <a:pPr marL="25400" indent="0">
              <a:spcBef>
                <a:spcPct val="20000"/>
              </a:spcBef>
              <a:buClr>
                <a:schemeClr val="tx1"/>
              </a:buClr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	- regularly (daily, weekly)</a:t>
            </a:r>
          </a:p>
          <a:p>
            <a:pPr marL="25400" indent="0">
              <a:spcBef>
                <a:spcPct val="20000"/>
              </a:spcBef>
              <a:buClr>
                <a:schemeClr val="tx1"/>
              </a:buClr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	- countersigned by a supervisor </a:t>
            </a:r>
          </a:p>
          <a:p>
            <a:pPr marL="25400" indent="0">
              <a:spcBef>
                <a:spcPct val="20000"/>
              </a:spcBef>
              <a:buClr>
                <a:schemeClr val="tx1"/>
              </a:buClr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2- Regular errors: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	- Staff working on the project and sick or on holiday at the same time!!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	- Hours claimed cannot be supported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	- Impossible number of hours claimed</a:t>
            </a:r>
          </a:p>
          <a:p>
            <a:pPr marL="0" indent="0">
              <a:buNone/>
            </a:pPr>
            <a:endParaRPr lang="en-GB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en-GB" sz="1800" dirty="0">
              <a:latin typeface="+mj-lt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445879" y="693458"/>
            <a:ext cx="6821869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</a:t>
            </a:r>
          </a:p>
        </p:txBody>
      </p:sp>
      <p:sp>
        <p:nvSpPr>
          <p:cNvPr id="14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763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335902" y="1288877"/>
            <a:ext cx="8639867" cy="4711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Specific cases direct personnel costs</a:t>
            </a:r>
          </a:p>
          <a:p>
            <a:pPr marL="552450" indent="-285750"/>
            <a:r>
              <a:rPr lang="en-GB" sz="1600" dirty="0">
                <a:latin typeface="+mj-lt"/>
              </a:rPr>
              <a:t>Teleworking. </a:t>
            </a:r>
            <a:r>
              <a:rPr lang="en-GB" sz="1600" dirty="0">
                <a:solidFill>
                  <a:srgbClr val="92D050"/>
                </a:solidFill>
                <a:latin typeface="+mj-lt"/>
              </a:rPr>
              <a:t>ELIGIBLE</a:t>
            </a:r>
          </a:p>
          <a:p>
            <a:pPr marL="552450" indent="-285750"/>
            <a:r>
              <a:rPr lang="en-GB" sz="1600" dirty="0">
                <a:latin typeface="+mj-lt"/>
              </a:rPr>
              <a:t>Benefits in kind. </a:t>
            </a:r>
            <a:r>
              <a:rPr lang="en-GB" sz="1600" dirty="0">
                <a:solidFill>
                  <a:srgbClr val="92D050"/>
                </a:solidFill>
                <a:latin typeface="+mj-lt"/>
              </a:rPr>
              <a:t>ELIGIBLE</a:t>
            </a:r>
            <a:r>
              <a:rPr lang="en-GB" sz="1600" dirty="0">
                <a:latin typeface="+mj-lt"/>
              </a:rPr>
              <a:t> (</a:t>
            </a:r>
            <a:r>
              <a:rPr lang="en-GB" sz="1600" dirty="0" err="1">
                <a:latin typeface="+mj-lt"/>
              </a:rPr>
              <a:t>e.g</a:t>
            </a:r>
            <a:r>
              <a:rPr lang="en-GB" sz="1600" dirty="0">
                <a:latin typeface="+mj-lt"/>
              </a:rPr>
              <a:t> costs of lunch vouchers)</a:t>
            </a:r>
          </a:p>
          <a:p>
            <a:pPr marL="552450" indent="-285750"/>
            <a:r>
              <a:rPr lang="en-GB" sz="1600" dirty="0">
                <a:latin typeface="+mj-lt"/>
              </a:rPr>
              <a:t>Recruitment costs. </a:t>
            </a:r>
            <a:r>
              <a:rPr lang="en-GB" sz="1600" dirty="0">
                <a:solidFill>
                  <a:srgbClr val="FF0000"/>
                </a:solidFill>
                <a:latin typeface="+mj-lt"/>
              </a:rPr>
              <a:t>NON ELIGIBLE</a:t>
            </a:r>
          </a:p>
          <a:p>
            <a:pPr marL="552450" indent="-285750"/>
            <a:r>
              <a:rPr lang="en-GB" sz="1600" dirty="0">
                <a:latin typeface="+mj-lt"/>
              </a:rPr>
              <a:t>Students, PhDs under scholarship, </a:t>
            </a:r>
            <a:r>
              <a:rPr lang="en-GB" sz="1600" dirty="0" err="1">
                <a:latin typeface="+mj-lt"/>
              </a:rPr>
              <a:t>internhip</a:t>
            </a:r>
            <a:r>
              <a:rPr lang="en-GB" sz="1600" dirty="0">
                <a:latin typeface="+mj-lt"/>
              </a:rPr>
              <a:t> or similar agreement. </a:t>
            </a:r>
            <a:r>
              <a:rPr lang="en-GB" sz="1600" dirty="0">
                <a:solidFill>
                  <a:srgbClr val="92D050"/>
                </a:solidFill>
                <a:latin typeface="+mj-lt"/>
              </a:rPr>
              <a:t>ELIGIBLE</a:t>
            </a:r>
          </a:p>
          <a:p>
            <a:pPr marL="552450" indent="-285750"/>
            <a:r>
              <a:rPr lang="en-GB" sz="1600" dirty="0">
                <a:latin typeface="+mj-lt"/>
              </a:rPr>
              <a:t>Parental live. </a:t>
            </a:r>
            <a:r>
              <a:rPr lang="en-GB" sz="1600" dirty="0">
                <a:solidFill>
                  <a:srgbClr val="92D050"/>
                </a:solidFill>
                <a:latin typeface="+mj-lt"/>
              </a:rPr>
              <a:t>ELIGIBLE</a:t>
            </a:r>
          </a:p>
          <a:p>
            <a:pPr marL="0" indent="0">
              <a:buNone/>
            </a:pPr>
            <a:endParaRPr lang="en-GB" sz="200" dirty="0">
              <a:solidFill>
                <a:srgbClr val="92D050"/>
              </a:solidFill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1600" b="1" u="sng" dirty="0">
                <a:latin typeface="+mj-lt"/>
              </a:rPr>
              <a:t>- Costs for natural persons working under a direct contract</a:t>
            </a:r>
          </a:p>
          <a:p>
            <a:pPr marL="552450" indent="-285750"/>
            <a:r>
              <a:rPr lang="en-GB" sz="1600" dirty="0">
                <a:latin typeface="+mj-lt"/>
              </a:rPr>
              <a:t>Costs of </a:t>
            </a:r>
            <a:r>
              <a:rPr lang="en-GB" sz="1600" b="1" dirty="0">
                <a:latin typeface="+mj-lt"/>
              </a:rPr>
              <a:t>in-house consultants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similars</a:t>
            </a:r>
            <a:r>
              <a:rPr lang="en-GB" sz="1600" dirty="0">
                <a:latin typeface="+mj-lt"/>
              </a:rPr>
              <a:t> (</a:t>
            </a:r>
            <a:r>
              <a:rPr lang="en-GB" sz="1600" b="1" dirty="0" err="1">
                <a:latin typeface="+mj-lt"/>
              </a:rPr>
              <a:t>i.e</a:t>
            </a:r>
            <a:r>
              <a:rPr lang="en-GB" sz="1600" b="1" dirty="0">
                <a:latin typeface="+mj-lt"/>
              </a:rPr>
              <a:t> self-employed</a:t>
            </a:r>
            <a:r>
              <a:rPr lang="en-GB" sz="1600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GB" sz="1600" b="1" u="sng" dirty="0">
                <a:latin typeface="+mj-lt"/>
              </a:rPr>
              <a:t>- Costs for personnel seconded by a third party</a:t>
            </a:r>
          </a:p>
          <a:p>
            <a:pPr marL="0" indent="0">
              <a:buNone/>
            </a:pPr>
            <a:endParaRPr lang="en-GB" sz="5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en-GB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B) DIRECT COSTS OF SUBCONTRACTING</a:t>
            </a:r>
          </a:p>
          <a:p>
            <a:pPr marL="552450" indent="-285750"/>
            <a:r>
              <a:rPr lang="en-GB" sz="1600" dirty="0">
                <a:solidFill>
                  <a:schemeClr val="tx1"/>
                </a:solidFill>
                <a:latin typeface="+mj-lt"/>
              </a:rPr>
              <a:t>Covers the 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price paid for subcontracts 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and related taxes.</a:t>
            </a:r>
          </a:p>
          <a:p>
            <a:pPr marL="552450" indent="-285750"/>
            <a:r>
              <a:rPr lang="en-GB" sz="1600" dirty="0">
                <a:solidFill>
                  <a:schemeClr val="tx1"/>
                </a:solidFill>
                <a:latin typeface="+mj-lt"/>
              </a:rPr>
              <a:t>Must be declared as 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actual costs</a:t>
            </a:r>
          </a:p>
          <a:p>
            <a:pPr marL="552450" indent="-285750"/>
            <a:r>
              <a:rPr lang="en-GB" sz="1600" dirty="0">
                <a:latin typeface="+mj-lt"/>
              </a:rPr>
              <a:t>Be incurred for the subcontracting of action tasks </a:t>
            </a:r>
            <a:r>
              <a:rPr lang="en-GB" sz="1600" b="1" dirty="0">
                <a:latin typeface="+mj-lt"/>
              </a:rPr>
              <a:t>described in Annex 1</a:t>
            </a:r>
            <a:r>
              <a:rPr lang="en-GB" sz="16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335902" y="702130"/>
            <a:ext cx="6821869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</a:t>
            </a: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361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6392930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5224095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335902" y="1915064"/>
            <a:ext cx="8639867" cy="2036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C) OTHER DIRECT COSTS </a:t>
            </a:r>
          </a:p>
          <a:p>
            <a:pPr marL="0" indent="0">
              <a:buNone/>
            </a:pPr>
            <a:r>
              <a:rPr lang="en-GB" sz="1600" b="1" u="sng" dirty="0">
                <a:solidFill>
                  <a:schemeClr val="tx1"/>
                </a:solidFill>
                <a:latin typeface="+mj-lt"/>
              </a:rPr>
              <a:t>- Travel costs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- Covers the travel costs and related subsistence allowances spent for the action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- Be in line with the beneficiary’s usual practices on travel.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Specific cases</a:t>
            </a:r>
            <a:endParaRPr lang="en-GB" sz="1600" dirty="0">
              <a:solidFill>
                <a:srgbClr val="00B0F0"/>
              </a:solidFill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Combination with personal travels or travels for other purposes.</a:t>
            </a:r>
          </a:p>
          <a:p>
            <a:pPr marL="0" indent="0">
              <a:buNone/>
            </a:pPr>
            <a:endParaRPr lang="en-GB" sz="1800" dirty="0">
              <a:latin typeface="+mj-lt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99755" y="1269078"/>
            <a:ext cx="6821869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430FAD8-DF53-47DC-AC08-1ED600AE464F}"/>
              </a:ext>
            </a:extLst>
          </p:cNvPr>
          <p:cNvSpPr/>
          <p:nvPr/>
        </p:nvSpPr>
        <p:spPr>
          <a:xfrm>
            <a:off x="212576" y="4039448"/>
            <a:ext cx="8763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1" i="0" u="sng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  <a:sym typeface="Arial"/>
              </a:rPr>
              <a:t>- 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1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  <a:sym typeface="Arial"/>
              </a:rPr>
              <a:t>a) Depreciation costs of equipment, infrastructure or other assets</a:t>
            </a:r>
            <a:r>
              <a: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Cambria" panose="02040503050406030204" pitchFamily="18" charset="0"/>
                <a:cs typeface="Arial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600" b="0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0" i="1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  <a:sym typeface="Arial"/>
              </a:rPr>
              <a:t>b) Costs of renting or leasing equipment</a:t>
            </a:r>
          </a:p>
        </p:txBody>
      </p:sp>
      <p:sp>
        <p:nvSpPr>
          <p:cNvPr id="14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914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51523" y="1723925"/>
            <a:ext cx="8639867" cy="353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C) OTHER DIRECT COSTS </a:t>
            </a:r>
          </a:p>
          <a:p>
            <a:pPr marL="0" indent="0">
              <a:buNone/>
            </a:pPr>
            <a:r>
              <a:rPr lang="en-GB" sz="1600" u="sng" dirty="0">
                <a:solidFill>
                  <a:schemeClr val="tx1"/>
                </a:solidFill>
                <a:latin typeface="+mj-lt"/>
              </a:rPr>
              <a:t>- Other goods (Art 10 MGA)</a:t>
            </a:r>
          </a:p>
          <a:p>
            <a:pPr marL="0" indent="0">
              <a:buNone/>
            </a:pPr>
            <a:r>
              <a:rPr lang="en-GB" sz="1600" b="1" dirty="0">
                <a:latin typeface="+mj-lt"/>
              </a:rPr>
              <a:t>Goods and services </a:t>
            </a:r>
            <a:r>
              <a:rPr lang="en-GB" sz="1600" dirty="0">
                <a:latin typeface="+mj-lt"/>
              </a:rPr>
              <a:t>purchased for the action. </a:t>
            </a:r>
            <a:r>
              <a:rPr lang="en-GB" sz="1600" b="1" dirty="0">
                <a:latin typeface="+mj-lt"/>
              </a:rPr>
              <a:t>It is not necessary to detail in Annex 1</a:t>
            </a:r>
          </a:p>
          <a:p>
            <a:pPr marL="457200" lvl="1" indent="0">
              <a:buNone/>
            </a:pPr>
            <a:r>
              <a:rPr lang="en-GB" sz="1600" dirty="0">
                <a:latin typeface="+mj-lt"/>
              </a:rPr>
              <a:t>- Consumables and supplies</a:t>
            </a:r>
          </a:p>
          <a:p>
            <a:pPr marL="457200" lvl="1" indent="0">
              <a:buNone/>
            </a:pPr>
            <a:r>
              <a:rPr lang="en-GB" sz="1600" dirty="0">
                <a:latin typeface="+mj-lt"/>
              </a:rPr>
              <a:t>- Intellectual property rights</a:t>
            </a:r>
          </a:p>
          <a:p>
            <a:pPr marL="457200" lvl="1" indent="0">
              <a:buNone/>
            </a:pPr>
            <a:r>
              <a:rPr lang="en-GB" sz="1600" dirty="0">
                <a:latin typeface="+mj-lt"/>
              </a:rPr>
              <a:t>- Certificates on financial statements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u="sng" dirty="0">
                <a:solidFill>
                  <a:schemeClr val="tx1"/>
                </a:solidFill>
                <a:latin typeface="+mj-lt"/>
              </a:rPr>
              <a:t>- Costs of internally invoiced goods and services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Costs for 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goods and services 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which the beneficiary 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itself produced or provided for the action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99755" y="1131178"/>
            <a:ext cx="6821869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</a:t>
            </a: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9279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533400" y="1423996"/>
            <a:ext cx="8518569" cy="4170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D) INDIRECT COSTS 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Indirect costs are eligible if they are declared on the basis of the </a:t>
            </a:r>
            <a:r>
              <a:rPr lang="en-GB" sz="1600" b="1" u="sng" dirty="0">
                <a:latin typeface="+mj-lt"/>
              </a:rPr>
              <a:t>flat-rate of 25% </a:t>
            </a:r>
            <a:r>
              <a:rPr lang="en-GB" sz="1600" dirty="0">
                <a:latin typeface="+mj-lt"/>
              </a:rPr>
              <a:t>of the eligible DIRECT costs from which are </a:t>
            </a:r>
            <a:r>
              <a:rPr lang="en-GB" sz="1600" b="1" dirty="0">
                <a:latin typeface="+mj-lt"/>
              </a:rPr>
              <a:t>EXCLUDED</a:t>
            </a:r>
            <a:r>
              <a:rPr lang="en-GB" sz="1600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	- Costs of subcontracting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92D050"/>
                </a:solidFill>
                <a:latin typeface="+mj-lt"/>
              </a:rPr>
              <a:t>EXAMPLE: 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A public university is a beneficiary under a GA and has incurred the following costs:</a:t>
            </a:r>
          </a:p>
          <a:p>
            <a:pPr marL="457200" lvl="1" indent="0">
              <a:buNone/>
            </a:pPr>
            <a:r>
              <a:rPr lang="en-GB" sz="1600" dirty="0">
                <a:latin typeface="+mj-lt"/>
              </a:rPr>
              <a:t>-100.000 € personnel costs</a:t>
            </a:r>
          </a:p>
          <a:p>
            <a:pPr marL="457200" lvl="1" indent="0">
              <a:buNone/>
            </a:pPr>
            <a:r>
              <a:rPr lang="en-GB" sz="1600" dirty="0">
                <a:latin typeface="+mj-lt"/>
              </a:rPr>
              <a:t>- 20.000 € subcontracting costs</a:t>
            </a:r>
          </a:p>
          <a:p>
            <a:pPr marL="457200" lvl="1" indent="0">
              <a:buNone/>
            </a:pPr>
            <a:r>
              <a:rPr lang="en-GB" sz="1600" dirty="0">
                <a:latin typeface="+mj-lt"/>
              </a:rPr>
              <a:t>- 10.000 € Other direct costs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Eligible DIRECT costs: 100.000 + 20.000 + 10.000 = 130.000 €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Eligible INDIRECT costs: (100.000+10.000) x 25%= 27.500 €</a:t>
            </a:r>
          </a:p>
          <a:p>
            <a:pPr marL="0" indent="0">
              <a:buNone/>
            </a:pPr>
            <a:r>
              <a:rPr lang="en-GB" sz="1600" b="1" dirty="0">
                <a:latin typeface="+mj-lt"/>
              </a:rPr>
              <a:t>Total Eligible costs: 157.500 €</a:t>
            </a: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375955" y="778010"/>
            <a:ext cx="6821869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</a:t>
            </a:r>
          </a:p>
        </p:txBody>
      </p:sp>
      <p:sp>
        <p:nvSpPr>
          <p:cNvPr id="8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839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3650" y="2743200"/>
            <a:ext cx="8458200" cy="914400"/>
          </a:xfrm>
        </p:spPr>
        <p:txBody>
          <a:bodyPr>
            <a:normAutofit/>
          </a:bodyPr>
          <a:lstStyle/>
          <a:p>
            <a:pPr marL="25400" indent="0" algn="ctr">
              <a:buNone/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Parties</a:t>
            </a:r>
          </a:p>
        </p:txBody>
      </p:sp>
      <p:sp>
        <p:nvSpPr>
          <p:cNvPr id="10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376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3650" y="2743200"/>
            <a:ext cx="8458200" cy="1748518"/>
          </a:xfrm>
        </p:spPr>
        <p:txBody>
          <a:bodyPr>
            <a:normAutofit/>
          </a:bodyPr>
          <a:lstStyle/>
          <a:p>
            <a:pPr marL="25400" indent="0" algn="ctr">
              <a:buNone/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Eligible Costs, Ineligible Costs</a:t>
            </a:r>
          </a:p>
        </p:txBody>
      </p:sp>
    </p:spTree>
    <p:extLst>
      <p:ext uri="{BB962C8B-B14F-4D97-AF65-F5344CB8AC3E}">
        <p14:creationId xmlns:p14="http://schemas.microsoft.com/office/powerpoint/2010/main" val="1418102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370910" y="573541"/>
            <a:ext cx="6821869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Third Parties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C253925-9B70-4180-AFA9-9FB4B6D3EF3F}"/>
              </a:ext>
            </a:extLst>
          </p:cNvPr>
          <p:cNvSpPr/>
          <p:nvPr/>
        </p:nvSpPr>
        <p:spPr>
          <a:xfrm>
            <a:off x="299755" y="1182331"/>
            <a:ext cx="8382000" cy="488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93562" rtl="0" eaLnBrk="1" fontAlgn="auto" latinLnBrk="0" hangingPunct="1">
              <a:lnSpc>
                <a:spcPct val="100000"/>
              </a:lnSpc>
              <a:spcBef>
                <a:spcPts val="10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Arial"/>
                <a:sym typeface="Wingdings" pitchFamily="2" charset="2"/>
              </a:rPr>
              <a:t>	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Wingdings" pitchFamily="2" charset="2"/>
              </a:rPr>
              <a:t>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Wingdings" pitchFamily="2" charset="2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Wingdings" pitchFamily="2" charset="2"/>
              </a:rPr>
              <a:t>What is a third party?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Verdana" panose="020B0604030504040204" pitchFamily="34" charset="0"/>
              <a:sym typeface="Wingdings" pitchFamily="2" charset="2"/>
            </a:endParaRPr>
          </a:p>
          <a:p>
            <a:pPr marL="153005" marR="0" lvl="0" indent="0" algn="l" defTabSz="393562" rtl="0" eaLnBrk="1" fontAlgn="auto" latinLnBrk="0" hangingPunct="1">
              <a:lnSpc>
                <a:spcPct val="100000"/>
              </a:lnSpc>
              <a:spcBef>
                <a:spcPts val="21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r>
              <a:rPr kumimoji="0" lang="pl-PL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		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A legal entity which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carries out work of the action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, supplies goods or provides services for the action, but which </a:t>
            </a:r>
            <a:r>
              <a:rPr kumimoji="0" lang="en-GB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did not sign the grant agreement</a:t>
            </a:r>
          </a:p>
          <a:p>
            <a:pPr marL="0" marR="0" lvl="0" indent="0" algn="l" defTabSz="393562" rtl="0" eaLnBrk="1" fontAlgn="auto" latinLnBrk="0" hangingPunct="1">
              <a:lnSpc>
                <a:spcPct val="100000"/>
              </a:lnSpc>
              <a:spcBef>
                <a:spcPts val="10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Wingdings" pitchFamily="2" charset="2"/>
              </a:rPr>
              <a:t>	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Wingdings" pitchFamily="2" charset="2"/>
              </a:rPr>
              <a:t>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Wingdings" pitchFamily="2" charset="2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Wingdings" pitchFamily="2" charset="2"/>
              </a:rPr>
              <a:t>What types of third parties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Wingdings" pitchFamily="2" charset="2"/>
              </a:rPr>
              <a:t>?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Verdana" panose="020B0604030504040204" pitchFamily="34" charset="0"/>
              <a:sym typeface="Wingdings" pitchFamily="2" charset="2"/>
            </a:endParaRPr>
          </a:p>
          <a:p>
            <a:pPr marL="474315" marR="0" lvl="0" indent="-321310" algn="l" defTabSz="393562" rtl="0" eaLnBrk="1" fontAlgn="auto" latinLnBrk="0" hangingPunct="1">
              <a:lnSpc>
                <a:spcPct val="100000"/>
              </a:lnSpc>
              <a:spcBef>
                <a:spcPts val="21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r>
              <a:rPr kumimoji="0" lang="pl-PL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			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1. 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	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Third parties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 directly carrying out 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part of the work described in Annex 1</a:t>
            </a:r>
          </a:p>
          <a:p>
            <a:pPr marL="474315" marR="0" lvl="0" indent="-321310" algn="l" defTabSz="393562" rtl="0" eaLnBrk="1" fontAlgn="auto" latinLnBrk="0" hangingPunct="1">
              <a:lnSpc>
                <a:spcPct val="100000"/>
              </a:lnSpc>
              <a:spcBef>
                <a:spcPts val="21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endParaRPr kumimoji="0" lang="en-GB" altLang="en-US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Verdana" panose="020B0604030504040204" pitchFamily="34" charset="0"/>
              <a:sym typeface="Arial"/>
            </a:endParaRPr>
          </a:p>
          <a:p>
            <a:pPr marL="474315" marR="0" lvl="0" indent="-321310" algn="l" defTabSz="393562" rtl="0" eaLnBrk="1" fontAlgn="auto" latinLnBrk="0" hangingPunct="1">
              <a:lnSpc>
                <a:spcPct val="100000"/>
              </a:lnSpc>
              <a:spcBef>
                <a:spcPts val="21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r>
              <a:rPr kumimoji="0" lang="pl-PL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			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2. 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	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Other third parties: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providing resources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,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goods or services 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to the </a:t>
            </a:r>
            <a:r>
              <a:rPr kumimoji="0" lang="pl-PL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						</a:t>
            </a:r>
            <a:r>
              <a:rPr kumimoji="0" lang="es-E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	</a:t>
            </a: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beneficiaries for them to carry out the work described in Annex 1</a:t>
            </a:r>
            <a:endParaRPr kumimoji="0" lang="en-GB" altLang="en-US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Verdana" panose="020B0604030504040204" pitchFamily="34" charset="0"/>
              <a:sym typeface="Arial"/>
            </a:endParaRPr>
          </a:p>
          <a:p>
            <a:pPr marL="474315" marR="0" lvl="0" indent="-321310" algn="l" defTabSz="393562" rtl="0" eaLnBrk="1" fontAlgn="auto" latinLnBrk="0" hangingPunct="1">
              <a:lnSpc>
                <a:spcPct val="100000"/>
              </a:lnSpc>
              <a:spcBef>
                <a:spcPts val="21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endParaRPr kumimoji="0" lang="en-GB" altLang="en-US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Verdana" panose="020B0604030504040204" pitchFamily="34" charset="0"/>
              <a:sym typeface="Arial"/>
            </a:endParaRPr>
          </a:p>
          <a:p>
            <a:pPr marL="474315" marR="0" lvl="0" indent="-321310" algn="l" defTabSz="393562" rtl="0" eaLnBrk="1" fontAlgn="auto" latinLnBrk="0" hangingPunct="1">
              <a:lnSpc>
                <a:spcPct val="100000"/>
              </a:lnSpc>
              <a:spcBef>
                <a:spcPts val="21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endParaRPr kumimoji="0" lang="en-GB" altLang="en-US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Verdana" panose="020B0604030504040204" pitchFamily="34" charset="0"/>
              <a:sym typeface="Arial"/>
            </a:endParaRPr>
          </a:p>
          <a:p>
            <a:pPr marL="474315" marR="0" lvl="0" indent="-321310" algn="l" defTabSz="393562" rtl="0" eaLnBrk="1" fontAlgn="auto" latinLnBrk="0" hangingPunct="1">
              <a:lnSpc>
                <a:spcPct val="100000"/>
              </a:lnSpc>
              <a:spcBef>
                <a:spcPts val="21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r>
              <a:rPr kumimoji="0" lang="en-GB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Source: European Commission, EC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CA3ED36E-DB7D-4042-9DC7-85E749EFD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55" y="2768505"/>
            <a:ext cx="7921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50A35E43-A7DE-48CD-ABA7-251CE7EB6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10" y="3749072"/>
            <a:ext cx="74383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91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60207" y="614530"/>
            <a:ext cx="6821869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Third Parties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2B18C993-2AEB-4C88-B423-AC6C1FE4E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25" y="931680"/>
            <a:ext cx="777686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39400" y="602199"/>
            <a:ext cx="370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4315" lvl="0" indent="-321310" defTabSz="393562">
              <a:spcBef>
                <a:spcPts val="2104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GB" altLang="en-US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Verdana" panose="020B0604030504040204" pitchFamily="34" charset="0"/>
                <a:sym typeface="Arial"/>
              </a:rPr>
              <a:t>Source: European Commission, EC</a:t>
            </a:r>
          </a:p>
        </p:txBody>
      </p:sp>
      <p:sp>
        <p:nvSpPr>
          <p:cNvPr id="14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Picture 7" descr="http://www.5toi.eu/wp-content/uploads/u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0" y="51836"/>
            <a:ext cx="838200" cy="55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218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3650" y="2743200"/>
            <a:ext cx="8458200" cy="1748518"/>
          </a:xfrm>
        </p:spPr>
        <p:txBody>
          <a:bodyPr>
            <a:normAutofit fontScale="92500"/>
          </a:bodyPr>
          <a:lstStyle/>
          <a:p>
            <a:pPr marL="25400" indent="0" algn="ctr">
              <a:buNone/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Archiving: keeping records, supporting documentation</a:t>
            </a:r>
          </a:p>
        </p:txBody>
      </p:sp>
      <p:sp>
        <p:nvSpPr>
          <p:cNvPr id="10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7471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52066" y="1437925"/>
            <a:ext cx="8639867" cy="4942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+mj-lt"/>
              </a:rPr>
              <a:t>- Five</a:t>
            </a:r>
            <a:r>
              <a:rPr lang="en-GB" sz="1600" dirty="0">
                <a:latin typeface="+mj-lt"/>
              </a:rPr>
              <a:t> years keep records and other supporting documentation. 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 </a:t>
            </a:r>
            <a:r>
              <a:rPr lang="en-GB" sz="1600" b="1" dirty="0">
                <a:latin typeface="+mj-lt"/>
              </a:rPr>
              <a:t>Original documents</a:t>
            </a:r>
            <a:r>
              <a:rPr lang="en-GB" sz="1600" dirty="0"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-The beneficiaries must keep the records and documentation supporting the costs declared:</a:t>
            </a:r>
          </a:p>
          <a:p>
            <a:pPr marL="0" indent="0">
              <a:buNone/>
            </a:pPr>
            <a:r>
              <a:rPr lang="en-GB" sz="1600" b="1" u="sng" dirty="0">
                <a:latin typeface="+mj-lt"/>
              </a:rPr>
              <a:t>a) Actual costs</a:t>
            </a:r>
            <a:r>
              <a:rPr lang="en-GB" sz="1600" dirty="0">
                <a:latin typeface="+mj-lt"/>
              </a:rPr>
              <a:t>: </a:t>
            </a:r>
            <a:r>
              <a:rPr lang="en-GB" sz="1600" dirty="0" err="1">
                <a:latin typeface="+mj-lt"/>
              </a:rPr>
              <a:t>e.g</a:t>
            </a:r>
            <a:r>
              <a:rPr lang="en-GB" sz="1600" dirty="0">
                <a:latin typeface="+mj-lt"/>
              </a:rPr>
              <a:t>: contracts, subcontracts, invoices and accounting records. </a:t>
            </a:r>
          </a:p>
          <a:p>
            <a:pPr marL="0" indent="0">
              <a:buNone/>
            </a:pPr>
            <a:r>
              <a:rPr lang="en-GB" sz="1600" b="1" u="sng" dirty="0">
                <a:latin typeface="+mj-lt"/>
              </a:rPr>
              <a:t>b) Unit costs</a:t>
            </a:r>
            <a:r>
              <a:rPr lang="en-GB" sz="1600" dirty="0">
                <a:latin typeface="+mj-lt"/>
              </a:rPr>
              <a:t>: Adequate records and other supporting documentation to prove the number of units declared.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-‘</a:t>
            </a:r>
            <a:r>
              <a:rPr lang="en-GB" sz="1600" b="1" dirty="0">
                <a:latin typeface="+mj-lt"/>
              </a:rPr>
              <a:t>Certificate on the methodology</a:t>
            </a:r>
            <a:r>
              <a:rPr lang="en-GB" sz="1600" dirty="0">
                <a:latin typeface="+mj-lt"/>
              </a:rPr>
              <a:t>’ Stating that their usual cost accounting practices comply with these conditions.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-In addition, for </a:t>
            </a:r>
            <a:r>
              <a:rPr lang="en-GB" sz="1600" b="1" dirty="0">
                <a:latin typeface="+mj-lt"/>
              </a:rPr>
              <a:t>personnel costs (</a:t>
            </a:r>
            <a:r>
              <a:rPr lang="en-GB" sz="1600" dirty="0">
                <a:latin typeface="+mj-lt"/>
              </a:rPr>
              <a:t>only for persons who don’t work exclusively on the action</a:t>
            </a:r>
            <a:r>
              <a:rPr lang="en-GB" sz="1600" b="1" dirty="0">
                <a:latin typeface="+mj-lt"/>
              </a:rPr>
              <a:t>)</a:t>
            </a:r>
            <a:r>
              <a:rPr lang="en-GB" sz="1600" dirty="0">
                <a:latin typeface="+mj-lt"/>
              </a:rPr>
              <a:t>, the beneficiaries must keep </a:t>
            </a:r>
            <a:r>
              <a:rPr lang="en-GB" sz="1600" b="1" dirty="0">
                <a:latin typeface="+mj-lt"/>
              </a:rPr>
              <a:t>time records (</a:t>
            </a:r>
            <a:r>
              <a:rPr lang="en-GB" sz="1600" dirty="0">
                <a:latin typeface="+mj-lt"/>
              </a:rPr>
              <a:t>writing and approved by the persons working on the action</a:t>
            </a:r>
            <a:r>
              <a:rPr lang="en-GB" sz="1600" b="1" dirty="0">
                <a:latin typeface="+mj-lt"/>
              </a:rPr>
              <a:t>) </a:t>
            </a:r>
            <a:r>
              <a:rPr lang="en-GB" sz="1600" dirty="0">
                <a:latin typeface="+mj-lt"/>
              </a:rPr>
              <a:t>for the number of hours declared (at least monthly).</a:t>
            </a: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52066" y="816525"/>
            <a:ext cx="9142914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Keeping records-Supporting documentation</a:t>
            </a: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028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3650" y="2743200"/>
            <a:ext cx="8458200" cy="1748518"/>
          </a:xfrm>
        </p:spPr>
        <p:txBody>
          <a:bodyPr>
            <a:normAutofit/>
          </a:bodyPr>
          <a:lstStyle/>
          <a:p>
            <a:pPr marL="25400" indent="0" algn="ctr">
              <a:buNone/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and payment requests</a:t>
            </a:r>
          </a:p>
        </p:txBody>
      </p:sp>
      <p:sp>
        <p:nvSpPr>
          <p:cNvPr id="10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0247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62835" y="1384099"/>
            <a:ext cx="8639867" cy="396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+mj-lt"/>
              </a:rPr>
              <a:t>- The coordinator must submit a periodic report within 60 days following the end of each reporting period.</a:t>
            </a:r>
          </a:p>
          <a:p>
            <a:pPr marL="0" indent="0">
              <a:buNone/>
            </a:pPr>
            <a:r>
              <a:rPr lang="en-GB" sz="1600" b="1" dirty="0">
                <a:latin typeface="+mj-lt"/>
              </a:rPr>
              <a:t>-</a:t>
            </a:r>
            <a:r>
              <a:rPr lang="en-GB" sz="1600" b="1" u="sng" dirty="0">
                <a:latin typeface="+mj-lt"/>
              </a:rPr>
              <a:t>Periodic financial report</a:t>
            </a:r>
            <a:r>
              <a:rPr lang="en-GB" sz="1600" b="1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GB" sz="1600" b="1" dirty="0">
                <a:latin typeface="+mj-lt"/>
              </a:rPr>
              <a:t>Payment accordance of the work package accomplishment 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An </a:t>
            </a:r>
            <a:r>
              <a:rPr lang="en-GB" sz="1600" b="1" dirty="0">
                <a:latin typeface="+mj-lt"/>
              </a:rPr>
              <a:t>individual financial statement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A </a:t>
            </a:r>
            <a:r>
              <a:rPr lang="en-GB" sz="1600" b="1" dirty="0">
                <a:latin typeface="+mj-lt"/>
              </a:rPr>
              <a:t>periodic summary financial statement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b="1" dirty="0">
                <a:latin typeface="+mj-lt"/>
              </a:rPr>
              <a:t>-Final financial report: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It is also necessary to include a </a:t>
            </a:r>
            <a:r>
              <a:rPr lang="en-GB" sz="1600" u="sng" dirty="0">
                <a:latin typeface="+mj-lt"/>
              </a:rPr>
              <a:t>certificate on the financial statements </a:t>
            </a:r>
            <a:r>
              <a:rPr lang="en-GB" sz="1600" dirty="0">
                <a:latin typeface="+mj-lt"/>
              </a:rPr>
              <a:t>if the beneficiary requests a total contribution </a:t>
            </a:r>
            <a:r>
              <a:rPr lang="en-GB" sz="1600" b="1" dirty="0">
                <a:latin typeface="+mj-lt"/>
              </a:rPr>
              <a:t>of 325.000 € or more.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-Financial Statements </a:t>
            </a:r>
            <a:r>
              <a:rPr lang="en-GB" sz="1600" b="1" dirty="0">
                <a:latin typeface="+mj-lt"/>
              </a:rPr>
              <a:t>must be drafted in euro</a:t>
            </a:r>
            <a:r>
              <a:rPr lang="en-GB" sz="1600" dirty="0">
                <a:latin typeface="+mj-lt"/>
              </a:rPr>
              <a:t>. (For non-euro members, Official Journal of the European Union)</a:t>
            </a: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62835" y="762699"/>
            <a:ext cx="9142914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Report and Payment Requests</a:t>
            </a: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410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41475" y="1414750"/>
            <a:ext cx="8639867" cy="3941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+mj-lt"/>
              </a:rPr>
              <a:t>-Prima Foundation will do the following payments: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1- </a:t>
            </a:r>
            <a:r>
              <a:rPr lang="en-GB" sz="1600" b="1" u="sng" dirty="0">
                <a:latin typeface="+mj-lt"/>
              </a:rPr>
              <a:t>Pre-financing payment</a:t>
            </a:r>
            <a:r>
              <a:rPr lang="en-GB" sz="1600" dirty="0">
                <a:latin typeface="+mj-lt"/>
              </a:rPr>
              <a:t>: 60% (max 30 days)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2- </a:t>
            </a:r>
            <a:r>
              <a:rPr lang="en-GB" sz="1600" b="1" u="sng" dirty="0">
                <a:latin typeface="+mj-lt"/>
              </a:rPr>
              <a:t>Interim payment/s</a:t>
            </a:r>
            <a:r>
              <a:rPr lang="en-GB" sz="1600" dirty="0">
                <a:latin typeface="+mj-lt"/>
              </a:rPr>
              <a:t>: 30% (max 90 days)</a:t>
            </a: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The amount due as interim payment is calculated by the PRIMA Foundation in the following steps:</a:t>
            </a:r>
          </a:p>
          <a:p>
            <a:pPr marL="266700" indent="0">
              <a:buNone/>
            </a:pPr>
            <a:r>
              <a:rPr lang="en-GB" sz="1600" b="1" dirty="0">
                <a:latin typeface="+mj-lt"/>
              </a:rPr>
              <a:t>Step 1</a:t>
            </a:r>
            <a:r>
              <a:rPr lang="en-GB" sz="1600" dirty="0">
                <a:latin typeface="+mj-lt"/>
              </a:rPr>
              <a:t>: Application of the reimbursement rates</a:t>
            </a:r>
          </a:p>
          <a:p>
            <a:pPr marL="266700" indent="0">
              <a:buNone/>
            </a:pPr>
            <a:r>
              <a:rPr lang="en-GB" sz="1600" b="1" dirty="0">
                <a:latin typeface="+mj-lt"/>
              </a:rPr>
              <a:t>Step 2</a:t>
            </a:r>
            <a:r>
              <a:rPr lang="en-GB" sz="1600" dirty="0">
                <a:latin typeface="+mj-lt"/>
              </a:rPr>
              <a:t>: Limit to 90% of the maximum grant amount.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3- </a:t>
            </a:r>
            <a:r>
              <a:rPr lang="en-GB" sz="1600" b="1" u="sng" dirty="0">
                <a:latin typeface="+mj-lt"/>
              </a:rPr>
              <a:t>Payment of the balance</a:t>
            </a:r>
            <a:r>
              <a:rPr lang="en-GB" sz="1600" dirty="0">
                <a:latin typeface="+mj-lt"/>
              </a:rPr>
              <a:t>: 10% (max 90 days)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 Payments </a:t>
            </a:r>
            <a:r>
              <a:rPr lang="en-GB" sz="1600" b="1" dirty="0">
                <a:latin typeface="+mj-lt"/>
              </a:rPr>
              <a:t>will be made to the coordinator.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41475" y="793350"/>
            <a:ext cx="9142914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Report and Payment Requests</a:t>
            </a: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173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42357" y="2438400"/>
            <a:ext cx="8458200" cy="1748518"/>
          </a:xfrm>
        </p:spPr>
        <p:txBody>
          <a:bodyPr>
            <a:normAutofit/>
          </a:bodyPr>
          <a:lstStyle/>
          <a:p>
            <a:pPr marL="25400" indent="0" algn="ctr">
              <a:buNone/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Checks, Reviews, Audits and Investigations</a:t>
            </a:r>
          </a:p>
        </p:txBody>
      </p:sp>
      <p:sp>
        <p:nvSpPr>
          <p:cNvPr id="10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6296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501195" y="1438141"/>
            <a:ext cx="8392880" cy="333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+mj-lt"/>
              </a:rPr>
              <a:t>-The </a:t>
            </a:r>
            <a:r>
              <a:rPr lang="en-GB" sz="1600" b="1" dirty="0">
                <a:latin typeface="+mj-lt"/>
              </a:rPr>
              <a:t>Prima Foundation or the Commission </a:t>
            </a:r>
            <a:r>
              <a:rPr lang="en-GB" sz="1600" dirty="0">
                <a:latin typeface="+mj-lt"/>
              </a:rPr>
              <a:t>will check the proper implementation of the action and compliance with the obligations under the Agreement. </a:t>
            </a:r>
            <a:r>
              <a:rPr lang="en-GB" sz="1600" b="1" dirty="0">
                <a:latin typeface="+mj-lt"/>
              </a:rPr>
              <a:t>30% of Beneficiaries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b="1" dirty="0">
                <a:latin typeface="+mj-lt"/>
              </a:rPr>
              <a:t>- Reviews</a:t>
            </a:r>
            <a:r>
              <a:rPr lang="en-GB" sz="1600" dirty="0">
                <a:latin typeface="+mj-lt"/>
              </a:rPr>
              <a:t> may be started up to 2 years after the payment if the balance. These reviews can be carried out directly ( own staff) or indirectly (using external persons or bodies).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 The Prima Foundation or the Commission may carry out </a:t>
            </a:r>
            <a:r>
              <a:rPr lang="en-GB" sz="1600" b="1" dirty="0">
                <a:latin typeface="+mj-lt"/>
              </a:rPr>
              <a:t>audits</a:t>
            </a:r>
            <a:r>
              <a:rPr lang="en-GB" sz="1600" dirty="0">
                <a:latin typeface="+mj-lt"/>
              </a:rPr>
              <a:t> on the proper implementation of the action. 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- European Anti-Fraud office (OLAF) and European Court of Auditors (ECA) can carry out at any moment during the implementation of the action investigations or audits.</a:t>
            </a: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54208" y="816741"/>
            <a:ext cx="9142914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Checks, reviews, audits and investigations</a:t>
            </a:r>
          </a:p>
        </p:txBody>
      </p:sp>
      <p:sp>
        <p:nvSpPr>
          <p:cNvPr id="10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963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D6980-0510-472A-A73B-22BF760A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99D718-7353-4036-B7A8-1C15FD5FD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665EEB6-E792-4B24-AB19-2A277B16D58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C7E6A-96F1-4BC9-AC42-755E9C497E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ángulo">
            <a:extLst>
              <a:ext uri="{FF2B5EF4-FFF2-40B4-BE49-F238E27FC236}">
                <a16:creationId xmlns:a16="http://schemas.microsoft.com/office/drawing/2014/main" id="{48868E71-9BCF-4BAF-BFC6-7C2711238B0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75BA"/>
          </a:solidFill>
          <a:ln w="12700">
            <a:miter lim="400000"/>
          </a:ln>
        </p:spPr>
        <p:txBody>
          <a:bodyPr lIns="15152" tIns="15152" rIns="15152" bIns="15152" anchor="ctr"/>
          <a:lstStyle/>
          <a:p>
            <a:pPr algn="ctr" defTabSz="246212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954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n" descr="Imagen">
            <a:extLst>
              <a:ext uri="{FF2B5EF4-FFF2-40B4-BE49-F238E27FC236}">
                <a16:creationId xmlns:a16="http://schemas.microsoft.com/office/drawing/2014/main" id="{AF47BD1A-B943-4504-BAF0-69EC2ADF7C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42" y="561868"/>
            <a:ext cx="1988251" cy="597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7" name="Imagen" descr="Imagen">
            <a:extLst>
              <a:ext uri="{FF2B5EF4-FFF2-40B4-BE49-F238E27FC236}">
                <a16:creationId xmlns:a16="http://schemas.microsoft.com/office/drawing/2014/main" id="{E4D3DB50-2047-4466-9476-87072544D4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116" y="5933482"/>
            <a:ext cx="202406" cy="20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8" name="Imagen" descr="Imagen">
            <a:extLst>
              <a:ext uri="{FF2B5EF4-FFF2-40B4-BE49-F238E27FC236}">
                <a16:creationId xmlns:a16="http://schemas.microsoft.com/office/drawing/2014/main" id="{413E3B7B-2DE0-4DAB-A157-4C9F00D708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586" y="5965628"/>
            <a:ext cx="201216" cy="20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EF55F76D-0653-4F44-9821-8D5F81A204C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135" y="5965628"/>
            <a:ext cx="201215" cy="20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@PRIMAInnovation">
            <a:extLst>
              <a:ext uri="{FF2B5EF4-FFF2-40B4-BE49-F238E27FC236}">
                <a16:creationId xmlns:a16="http://schemas.microsoft.com/office/drawing/2014/main" id="{2D8335E5-1471-4CCE-AB34-07405004D6E6}"/>
              </a:ext>
            </a:extLst>
          </p:cNvPr>
          <p:cNvSpPr txBox="1"/>
          <p:nvPr/>
        </p:nvSpPr>
        <p:spPr>
          <a:xfrm>
            <a:off x="3142764" y="5960866"/>
            <a:ext cx="1062038" cy="203597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13739" tIns="13739" rIns="13739" bIns="13739">
            <a:normAutofit fontScale="77500" lnSpcReduction="2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494618">
              <a:defRPr/>
            </a:pPr>
            <a:r>
              <a:rPr sz="714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@</a:t>
            </a:r>
            <a:r>
              <a:rPr sz="136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PRIMA</a:t>
            </a:r>
            <a:r>
              <a:rPr lang="en-US" sz="136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Program</a:t>
            </a:r>
            <a:endParaRPr sz="136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11" name="Prima Programme official">
            <a:extLst>
              <a:ext uri="{FF2B5EF4-FFF2-40B4-BE49-F238E27FC236}">
                <a16:creationId xmlns:a16="http://schemas.microsoft.com/office/drawing/2014/main" id="{EA956619-5D89-4A94-AA8D-6D467D503A91}"/>
              </a:ext>
            </a:extLst>
          </p:cNvPr>
          <p:cNvSpPr txBox="1"/>
          <p:nvPr/>
        </p:nvSpPr>
        <p:spPr>
          <a:xfrm>
            <a:off x="4800115" y="5965628"/>
            <a:ext cx="1322784" cy="192881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13739" tIns="13739" rIns="13739" bIns="13739">
            <a:normAutofit fontScale="62500" lnSpcReduction="2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494618">
              <a:defRPr/>
            </a:pPr>
            <a:r>
              <a:rPr sz="210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Prima</a:t>
            </a:r>
            <a:r>
              <a:rPr sz="95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sz="1632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Program</a:t>
            </a:r>
          </a:p>
        </p:txBody>
      </p:sp>
      <p:sp>
        <p:nvSpPr>
          <p:cNvPr id="12" name="Prima-med YouTube">
            <a:extLst>
              <a:ext uri="{FF2B5EF4-FFF2-40B4-BE49-F238E27FC236}">
                <a16:creationId xmlns:a16="http://schemas.microsoft.com/office/drawing/2014/main" id="{7BAE5B2F-AFB2-4704-86CC-E6287C9CC679}"/>
              </a:ext>
            </a:extLst>
          </p:cNvPr>
          <p:cNvSpPr txBox="1"/>
          <p:nvPr/>
        </p:nvSpPr>
        <p:spPr>
          <a:xfrm>
            <a:off x="6146711" y="5965627"/>
            <a:ext cx="1949054" cy="32385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13739" tIns="13739" rIns="13739" bIns="13739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494618">
              <a:defRPr/>
            </a:pPr>
            <a:r>
              <a:rPr sz="115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Prima-med</a:t>
            </a:r>
            <a:r>
              <a:rPr sz="68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sz="115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YouTube</a:t>
            </a:r>
          </a:p>
        </p:txBody>
      </p:sp>
      <p:pic>
        <p:nvPicPr>
          <p:cNvPr id="13" name="Imagen" descr="Imagen">
            <a:extLst>
              <a:ext uri="{FF2B5EF4-FFF2-40B4-BE49-F238E27FC236}">
                <a16:creationId xmlns:a16="http://schemas.microsoft.com/office/drawing/2014/main" id="{0B1DB131-CA0F-4D77-B175-B036582958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61" y="5918002"/>
            <a:ext cx="201216" cy="2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4" name="PrimaProgram">
            <a:extLst>
              <a:ext uri="{FF2B5EF4-FFF2-40B4-BE49-F238E27FC236}">
                <a16:creationId xmlns:a16="http://schemas.microsoft.com/office/drawing/2014/main" id="{2BDCBA33-1F0F-4C0D-9602-FE57C763ECDD}"/>
              </a:ext>
            </a:extLst>
          </p:cNvPr>
          <p:cNvSpPr txBox="1"/>
          <p:nvPr/>
        </p:nvSpPr>
        <p:spPr>
          <a:xfrm>
            <a:off x="1603286" y="5914431"/>
            <a:ext cx="1166813" cy="351234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13739" tIns="13739" rIns="13739" bIns="13739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494618">
              <a:defRPr/>
            </a:pPr>
            <a:r>
              <a:rPr sz="1361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PrimaProgram</a:t>
            </a:r>
            <a:endParaRPr sz="136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1AB4BFE-2F28-4905-B28A-6D936D438FCC}"/>
              </a:ext>
            </a:extLst>
          </p:cNvPr>
          <p:cNvSpPr txBox="1">
            <a:spLocks/>
          </p:cNvSpPr>
          <p:nvPr/>
        </p:nvSpPr>
        <p:spPr>
          <a:xfrm>
            <a:off x="1460222" y="2971800"/>
            <a:ext cx="6217826" cy="17716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Autofit/>
          </a:bodyPr>
          <a:lstStyle>
            <a:lvl1pPr marL="285750" indent="-285750" algn="l" defTabSz="7200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2450" indent="-285750" algn="l" defTabSz="7200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indent="-285750" algn="l" defTabSz="7200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3788" indent="-285750" algn="l" defTabSz="7200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0488" indent="-285750" algn="l" defTabSz="7200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de-DE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Dr. Mohamed Wageih</a:t>
            </a:r>
          </a:p>
          <a:p>
            <a:pPr marL="0" indent="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de-DE" sz="1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Project Officer</a:t>
            </a:r>
          </a:p>
          <a:p>
            <a:pPr marL="0" indent="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de-DE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PRIMA – The </a:t>
            </a:r>
            <a:r>
              <a:rPr lang="en-US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Partnership for Research and Innovation in the Mediterranean Area</a:t>
            </a:r>
          </a:p>
          <a:p>
            <a:pPr marL="0" indent="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sz="1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mohamed.wageih@prima_med.org </a:t>
            </a:r>
            <a:endParaRPr lang="de-DE" sz="13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68886B-ACBD-45DF-A4F5-D7DA32173F64}"/>
              </a:ext>
            </a:extLst>
          </p:cNvPr>
          <p:cNvSpPr/>
          <p:nvPr/>
        </p:nvSpPr>
        <p:spPr>
          <a:xfrm>
            <a:off x="1814614" y="1202600"/>
            <a:ext cx="5514771" cy="100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ndalus" panose="02020603050405020304" pitchFamily="18" charset="-78"/>
              </a:rPr>
              <a:t>END OF SESSION SIX</a:t>
            </a:r>
            <a:br>
              <a:rPr lang="en-GB" sz="2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ndalus" panose="02020603050405020304" pitchFamily="18" charset="-78"/>
              </a:rPr>
            </a:br>
            <a:r>
              <a:rPr lang="en-GB" sz="21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ndalus" panose="02020603050405020304" pitchFamily="18" charset="-78"/>
              </a:rPr>
              <a:t>THANK YOU FOR YOUR ATTENTION</a:t>
            </a:r>
            <a:endParaRPr lang="en-GB" sz="21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827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77514" y="1068033"/>
            <a:ext cx="8474336" cy="507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endParaRPr lang="es-ES" sz="1600" b="1" dirty="0"/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609600" y="769577"/>
            <a:ext cx="8615645" cy="522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 – how to Calc. your budget?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11637620"/>
              </p:ext>
            </p:extLst>
          </p:nvPr>
        </p:nvGraphicFramePr>
        <p:xfrm>
          <a:off x="1752600" y="13991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angle 2"/>
          <p:cNvSpPr/>
          <p:nvPr/>
        </p:nvSpPr>
        <p:spPr>
          <a:xfrm>
            <a:off x="205345" y="5619065"/>
            <a:ext cx="8633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222222"/>
                </a:solidFill>
                <a:latin typeface="Calibri" panose="020F0502020204030204" pitchFamily="34" charset="0"/>
              </a:rPr>
              <a:t>This applies to Section 1 as for section 2 national rules apply.</a:t>
            </a:r>
            <a:endParaRPr lang="fr-FR" i="1" dirty="0"/>
          </a:p>
        </p:txBody>
      </p:sp>
      <p:sp>
        <p:nvSpPr>
          <p:cNvPr id="15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96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25"/>
          <p:cNvSpPr/>
          <p:nvPr/>
        </p:nvSpPr>
        <p:spPr>
          <a:xfrm>
            <a:off x="0" y="6045047"/>
            <a:ext cx="9142914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rgbClr val="7667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77514" y="1641779"/>
            <a:ext cx="8474336" cy="406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just">
              <a:buNone/>
            </a:pP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ACTUAL COSTS (Art 6.1 MGA)</a:t>
            </a:r>
          </a:p>
          <a:p>
            <a:pPr marL="0" indent="0" algn="just">
              <a:buNone/>
            </a:pPr>
            <a:endParaRPr lang="en-GB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en-GB" sz="2000" dirty="0">
                <a:latin typeface="+mj-lt"/>
              </a:rPr>
              <a:t>1- Must be actually </a:t>
            </a:r>
            <a:r>
              <a:rPr lang="en-GB" sz="2000" b="1" dirty="0">
                <a:latin typeface="+mj-lt"/>
              </a:rPr>
              <a:t>induced by the beneficiary</a:t>
            </a:r>
          </a:p>
          <a:p>
            <a:pPr marL="0" indent="0" algn="just">
              <a:buNone/>
            </a:pPr>
            <a:r>
              <a:rPr lang="en-GB" sz="2000" dirty="0">
                <a:latin typeface="+mj-lt"/>
              </a:rPr>
              <a:t>2- During the </a:t>
            </a:r>
            <a:r>
              <a:rPr lang="en-GB" sz="2000" b="1" dirty="0">
                <a:latin typeface="+mj-lt"/>
              </a:rPr>
              <a:t>period of the action/project</a:t>
            </a:r>
          </a:p>
          <a:p>
            <a:pPr marL="0" indent="0" algn="just">
              <a:buNone/>
            </a:pPr>
            <a:r>
              <a:rPr lang="en-GB" sz="2000" dirty="0">
                <a:latin typeface="+mj-lt"/>
              </a:rPr>
              <a:t>3- Must be </a:t>
            </a:r>
            <a:r>
              <a:rPr lang="en-GB" sz="2000" b="1" dirty="0">
                <a:latin typeface="+mj-lt"/>
              </a:rPr>
              <a:t>indicated in the estimated Budget </a:t>
            </a:r>
            <a:r>
              <a:rPr lang="en-GB" sz="2000" dirty="0">
                <a:latin typeface="+mj-lt"/>
              </a:rPr>
              <a:t>(excel File)</a:t>
            </a:r>
          </a:p>
          <a:p>
            <a:pPr marL="0" indent="0" algn="just">
              <a:buNone/>
            </a:pPr>
            <a:r>
              <a:rPr lang="en-GB" sz="2000" dirty="0">
                <a:latin typeface="+mj-lt"/>
              </a:rPr>
              <a:t>4- Must be run in </a:t>
            </a:r>
            <a:r>
              <a:rPr lang="en-GB" sz="2000" b="1" dirty="0">
                <a:latin typeface="+mj-lt"/>
              </a:rPr>
              <a:t>connection with the action as described in Annex 1</a:t>
            </a:r>
          </a:p>
          <a:p>
            <a:pPr marL="0" indent="0" algn="just">
              <a:buNone/>
            </a:pPr>
            <a:r>
              <a:rPr lang="en-GB" sz="2000" dirty="0">
                <a:latin typeface="+mj-lt"/>
              </a:rPr>
              <a:t>5- Must be </a:t>
            </a:r>
            <a:r>
              <a:rPr lang="en-GB" sz="2000" b="1" dirty="0">
                <a:latin typeface="+mj-lt"/>
              </a:rPr>
              <a:t>identifiable and verifiable</a:t>
            </a:r>
          </a:p>
          <a:p>
            <a:pPr marL="0" indent="0" algn="just">
              <a:buNone/>
            </a:pPr>
            <a:r>
              <a:rPr lang="en-GB" sz="2000" dirty="0">
                <a:latin typeface="+mj-lt"/>
              </a:rPr>
              <a:t>6- Must comply with the </a:t>
            </a:r>
            <a:r>
              <a:rPr lang="en-GB" sz="2000" b="1" dirty="0">
                <a:latin typeface="+mj-lt"/>
              </a:rPr>
              <a:t>applicable national law of taxes</a:t>
            </a:r>
            <a:r>
              <a:rPr lang="en-GB" sz="2000" dirty="0">
                <a:latin typeface="+mj-lt"/>
              </a:rPr>
              <a:t>, labour and social security</a:t>
            </a:r>
          </a:p>
          <a:p>
            <a:pPr marL="0" indent="0" algn="just">
              <a:buNone/>
            </a:pPr>
            <a:r>
              <a:rPr lang="en-GB" sz="2000" dirty="0">
                <a:latin typeface="+mj-lt"/>
              </a:rPr>
              <a:t>7- Must be </a:t>
            </a:r>
            <a:r>
              <a:rPr lang="en-GB" sz="2000" b="1" dirty="0">
                <a:latin typeface="+mj-lt"/>
              </a:rPr>
              <a:t>reasonable, justified </a:t>
            </a:r>
            <a:r>
              <a:rPr lang="en-GB" sz="2000" dirty="0">
                <a:latin typeface="+mj-lt"/>
              </a:rPr>
              <a:t>and must comply with the principle of sound financial management.</a:t>
            </a: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77514" y="987867"/>
            <a:ext cx="8474336" cy="526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3200" b="0" i="0" u="sng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0" name="Google Shape;437;p25"/>
          <p:cNvSpPr/>
          <p:nvPr/>
        </p:nvSpPr>
        <p:spPr>
          <a:xfrm>
            <a:off x="0" y="6045047"/>
            <a:ext cx="9142914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rgbClr val="7667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437;p25"/>
          <p:cNvSpPr/>
          <p:nvPr/>
        </p:nvSpPr>
        <p:spPr>
          <a:xfrm>
            <a:off x="0" y="60450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Picture 7" descr="http://www.5toi.eu/wp-content/uploads/u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0" y="51836"/>
            <a:ext cx="838200" cy="55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01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64714" y="1188139"/>
            <a:ext cx="8613486" cy="4444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SPECIFIC CASES ACTUAL COSTS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latin typeface="+mj-lt"/>
              </a:rPr>
              <a:t>1- Cost related to project activities (staff cost, events, printing…) </a:t>
            </a:r>
            <a:r>
              <a:rPr lang="en-GB" sz="1800" dirty="0">
                <a:solidFill>
                  <a:srgbClr val="00B050"/>
                </a:solidFill>
                <a:latin typeface="+mj-lt"/>
              </a:rPr>
              <a:t>ELIGBLE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latin typeface="+mj-lt"/>
              </a:rPr>
              <a:t>1- Depreciation costs for equipment used for the action, but bought before the action starts. </a:t>
            </a:r>
            <a:r>
              <a:rPr lang="en-GB" sz="1800" dirty="0">
                <a:solidFill>
                  <a:srgbClr val="00B050"/>
                </a:solidFill>
                <a:latin typeface="+mj-lt"/>
              </a:rPr>
              <a:t>ELIGIBLE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latin typeface="+mj-lt"/>
              </a:rPr>
              <a:t>2- Cost related to preparing, submitting and negotiating the proposals.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NOT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ELIGIBLE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latin typeface="+mj-lt"/>
              </a:rPr>
              <a:t>3- Costs related to drafting the consortium agreement.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NOT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+mj-lt"/>
              </a:rPr>
              <a:t>ELIGIBLE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latin typeface="+mj-lt"/>
              </a:rPr>
              <a:t>4- Travel Costs for the kick-off meeting. </a:t>
            </a:r>
            <a:r>
              <a:rPr lang="en-GB" sz="1800" dirty="0">
                <a:solidFill>
                  <a:srgbClr val="00B050"/>
                </a:solidFill>
                <a:latin typeface="+mj-lt"/>
              </a:rPr>
              <a:t>ELIGIBLE</a:t>
            </a:r>
            <a:r>
              <a:rPr lang="en-GB" sz="1800" dirty="0">
                <a:latin typeface="+mj-lt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latin typeface="+mj-lt"/>
              </a:rPr>
              <a:t>5- Costs of reporting at end of the action. </a:t>
            </a:r>
            <a:r>
              <a:rPr lang="en-GB" sz="1800" dirty="0">
                <a:solidFill>
                  <a:srgbClr val="00B050"/>
                </a:solidFill>
                <a:latin typeface="+mj-lt"/>
              </a:rPr>
              <a:t>ELIGIBLE</a:t>
            </a:r>
            <a:r>
              <a:rPr lang="en-GB" sz="1800" dirty="0">
                <a:latin typeface="+mj-lt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latin typeface="+mj-lt"/>
              </a:rPr>
              <a:t>6- Cost to allow for the participation of disabled people. </a:t>
            </a:r>
            <a:r>
              <a:rPr lang="en-GB" sz="1800" dirty="0">
                <a:solidFill>
                  <a:srgbClr val="00B050"/>
                </a:solidFill>
                <a:latin typeface="+mj-lt"/>
              </a:rPr>
              <a:t>ELIGIBLE</a:t>
            </a:r>
          </a:p>
          <a:p>
            <a:pPr marL="0" indent="0">
              <a:lnSpc>
                <a:spcPct val="150000"/>
              </a:lnSpc>
              <a:buNone/>
            </a:pPr>
            <a:endParaRPr lang="en-GB" sz="1400" b="1" dirty="0"/>
          </a:p>
          <a:p>
            <a:pPr marL="0" indent="0">
              <a:lnSpc>
                <a:spcPct val="150000"/>
              </a:lnSpc>
              <a:buNone/>
            </a:pPr>
            <a:endParaRPr lang="en-GB" sz="1400" b="1" dirty="0"/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64714" y="632207"/>
            <a:ext cx="6821869" cy="48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3200" b="0" i="0" u="sng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</a:t>
            </a: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89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204097" y="570589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5"/>
          <p:cNvSpPr txBox="1"/>
          <p:nvPr/>
        </p:nvSpPr>
        <p:spPr>
          <a:xfrm>
            <a:off x="3832116" y="4977169"/>
            <a:ext cx="1647440" cy="24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600" rIns="0" bIns="0" anchor="t" anchorCtr="0">
            <a:noAutofit/>
          </a:bodyPr>
          <a:lstStyle/>
          <a:p>
            <a:pPr marL="47197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5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trategic Research and Innovation Agenda</a:t>
            </a:r>
            <a:endParaRPr kumimoji="0" sz="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66968" marR="0" lvl="0" indent="0" algn="l" defTabSz="914400" rtl="0" eaLnBrk="1" fontAlgn="auto" latinLnBrk="0" hangingPunct="1">
              <a:lnSpc>
                <a:spcPct val="100000"/>
              </a:lnSpc>
              <a:spcBef>
                <a:spcPts val="96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raft - August 10th 2017</a:t>
            </a:r>
            <a:endParaRPr kumimoji="0" sz="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06720" y="1396588"/>
            <a:ext cx="8740077" cy="473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B) UNIT COSTS</a:t>
            </a:r>
          </a:p>
          <a:p>
            <a:pPr marL="0" indent="0">
              <a:buNone/>
            </a:pPr>
            <a:r>
              <a:rPr lang="en-GB" sz="1800" dirty="0"/>
              <a:t>- </a:t>
            </a:r>
            <a:r>
              <a:rPr lang="en-GB" sz="1800" b="1" dirty="0"/>
              <a:t>Usual accounting practices</a:t>
            </a:r>
          </a:p>
          <a:p>
            <a:pPr marL="0" indent="0">
              <a:buNone/>
            </a:pPr>
            <a:r>
              <a:rPr lang="en-GB" sz="1800" dirty="0"/>
              <a:t>- Must  be calculated as follows:	</a:t>
            </a:r>
            <a:r>
              <a:rPr lang="en-GB" sz="1800" b="1" dirty="0">
                <a:solidFill>
                  <a:srgbClr val="00B0F0"/>
                </a:solidFill>
              </a:rPr>
              <a:t>Number of actual units x Amounts per unit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C)LUMP SUM </a:t>
            </a:r>
          </a:p>
          <a:p>
            <a:pPr marL="0" indent="0">
              <a:buNone/>
            </a:pPr>
            <a:r>
              <a:rPr lang="en-GB" sz="1800" dirty="0"/>
              <a:t>Payment exclusively based on </a:t>
            </a:r>
            <a:r>
              <a:rPr lang="en-GB" sz="1800" b="1" dirty="0"/>
              <a:t>outcome base payment</a:t>
            </a:r>
          </a:p>
          <a:p>
            <a:pPr marL="0" indent="0">
              <a:buNone/>
            </a:pPr>
            <a:r>
              <a:rPr lang="en-GB" sz="1800" u="sng" dirty="0"/>
              <a:t>Example</a:t>
            </a:r>
            <a:r>
              <a:rPr lang="en-GB" sz="1800" dirty="0"/>
              <a:t>: A measurement campaign, clinical tests.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D) FLAT RATE COSTS</a:t>
            </a:r>
          </a:p>
          <a:p>
            <a:pPr marL="0" indent="0">
              <a:buNone/>
            </a:pPr>
            <a:r>
              <a:rPr lang="en-GB" sz="1800" dirty="0"/>
              <a:t>Calculated by applying the flat rate to eligible costs (Example: 25% Eligible direct costs will be indirect costs)</a:t>
            </a:r>
          </a:p>
          <a:p>
            <a:pPr marL="285750" indent="-285750">
              <a:buFontTx/>
              <a:buChar char="-"/>
            </a:pPr>
            <a:endParaRPr lang="en-GB" sz="1600" dirty="0"/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54952" y="841058"/>
            <a:ext cx="6821869" cy="555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Eligible Costs</a:t>
            </a: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54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5"/>
          <p:cNvSpPr/>
          <p:nvPr/>
        </p:nvSpPr>
        <p:spPr>
          <a:xfrm>
            <a:off x="5160500" y="6485227"/>
            <a:ext cx="118372" cy="84070"/>
          </a:xfrm>
          <a:custGeom>
            <a:avLst/>
            <a:gdLst/>
            <a:ahLst/>
            <a:cxnLst/>
            <a:rect l="l" t="t" r="r" b="b"/>
            <a:pathLst>
              <a:path w="138429" h="92710" extrusionOk="0">
                <a:moveTo>
                  <a:pt x="0" y="92519"/>
                </a:moveTo>
                <a:lnTo>
                  <a:pt x="138290" y="92519"/>
                </a:lnTo>
                <a:lnTo>
                  <a:pt x="138290" y="0"/>
                </a:lnTo>
                <a:lnTo>
                  <a:pt x="0" y="0"/>
                </a:lnTo>
                <a:lnTo>
                  <a:pt x="0" y="925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365;p36"/>
          <p:cNvSpPr txBox="1">
            <a:spLocks noGrp="1"/>
          </p:cNvSpPr>
          <p:nvPr>
            <p:ph type="body" idx="1"/>
          </p:nvPr>
        </p:nvSpPr>
        <p:spPr>
          <a:xfrm>
            <a:off x="292305" y="1790412"/>
            <a:ext cx="8639867" cy="333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sz="1600" dirty="0">
                <a:latin typeface="+mj-lt"/>
              </a:rPr>
              <a:t>Costs that </a:t>
            </a:r>
            <a:r>
              <a:rPr lang="en-GB" sz="1600" b="1" dirty="0">
                <a:latin typeface="+mj-lt"/>
              </a:rPr>
              <a:t>do not comply with the conditions </a:t>
            </a:r>
            <a:r>
              <a:rPr lang="en-GB" sz="1600" dirty="0">
                <a:latin typeface="+mj-lt"/>
              </a:rPr>
              <a:t>set out in the eligible costs:</a:t>
            </a:r>
          </a:p>
          <a:p>
            <a:pPr marL="285750" indent="-106363">
              <a:lnSpc>
                <a:spcPct val="200000"/>
              </a:lnSpc>
            </a:pPr>
            <a:r>
              <a:rPr lang="en-GB" sz="1600" dirty="0">
                <a:latin typeface="+mj-lt"/>
              </a:rPr>
              <a:t> Doubtful debts</a:t>
            </a:r>
          </a:p>
          <a:p>
            <a:pPr marL="285750" indent="-106363">
              <a:lnSpc>
                <a:spcPct val="200000"/>
              </a:lnSpc>
            </a:pPr>
            <a:r>
              <a:rPr lang="en-GB" sz="1600" dirty="0">
                <a:latin typeface="+mj-lt"/>
              </a:rPr>
              <a:t> Currency Exchange losses</a:t>
            </a:r>
          </a:p>
          <a:p>
            <a:pPr marL="285750" indent="-106363">
              <a:lnSpc>
                <a:spcPct val="200000"/>
              </a:lnSpc>
            </a:pPr>
            <a:r>
              <a:rPr lang="en-GB" sz="1600" dirty="0">
                <a:latin typeface="+mj-lt"/>
              </a:rPr>
              <a:t> Excessive or reckless expenditure</a:t>
            </a:r>
          </a:p>
          <a:p>
            <a:pPr marL="285750" indent="-106363">
              <a:lnSpc>
                <a:spcPct val="200000"/>
              </a:lnSpc>
            </a:pPr>
            <a:r>
              <a:rPr lang="en-GB" sz="1600" dirty="0">
                <a:latin typeface="+mj-lt"/>
              </a:rPr>
              <a:t> Deductible VAT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41;p25"/>
          <p:cNvSpPr txBox="1"/>
          <p:nvPr/>
        </p:nvSpPr>
        <p:spPr>
          <a:xfrm>
            <a:off x="256158" y="1144426"/>
            <a:ext cx="6821869" cy="449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00" rIns="0" bIns="0" anchor="t" anchorCtr="0">
            <a:no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a-E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Ineligible costs</a:t>
            </a:r>
          </a:p>
        </p:txBody>
      </p:sp>
      <p:sp>
        <p:nvSpPr>
          <p:cNvPr id="13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13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3650" y="2743200"/>
            <a:ext cx="8458200" cy="1748518"/>
          </a:xfrm>
        </p:spPr>
        <p:txBody>
          <a:bodyPr>
            <a:normAutofit/>
          </a:bodyPr>
          <a:lstStyle/>
          <a:p>
            <a:pPr marL="25400" indent="0" algn="ctr">
              <a:buNone/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Budget Template and Lines</a:t>
            </a:r>
          </a:p>
        </p:txBody>
      </p:sp>
      <p:sp>
        <p:nvSpPr>
          <p:cNvPr id="10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1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9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30" y="715992"/>
            <a:ext cx="8991600" cy="381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953355" y="237589"/>
            <a:ext cx="3725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Budget template and sections</a:t>
            </a:r>
          </a:p>
        </p:txBody>
      </p:sp>
      <p:sp>
        <p:nvSpPr>
          <p:cNvPr id="9" name="Google Shape;438;p25"/>
          <p:cNvSpPr/>
          <p:nvPr/>
        </p:nvSpPr>
        <p:spPr>
          <a:xfrm>
            <a:off x="7325375" y="6169885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438;p25"/>
          <p:cNvSpPr/>
          <p:nvPr/>
        </p:nvSpPr>
        <p:spPr>
          <a:xfrm>
            <a:off x="7467600" y="62599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4984412-89C0-4F20-91D1-89C173A62117}"/>
              </a:ext>
            </a:extLst>
          </p:cNvPr>
          <p:cNvSpPr txBox="1"/>
          <p:nvPr/>
        </p:nvSpPr>
        <p:spPr>
          <a:xfrm flipH="1">
            <a:off x="249924" y="4694872"/>
            <a:ext cx="2066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Salaires</a:t>
            </a:r>
            <a:r>
              <a:rPr lang="es-ES" dirty="0"/>
              <a:t> </a:t>
            </a:r>
            <a:r>
              <a:rPr lang="es-ES" dirty="0" err="1"/>
              <a:t>personnels</a:t>
            </a:r>
            <a:r>
              <a:rPr lang="es-ES" dirty="0"/>
              <a:t> </a:t>
            </a:r>
            <a:r>
              <a:rPr lang="es-ES" dirty="0" err="1"/>
              <a:t>permanents</a:t>
            </a:r>
            <a:endParaRPr lang="es-ES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8241299-BA06-46D9-A56E-83BBE1BF4F25}"/>
              </a:ext>
            </a:extLst>
          </p:cNvPr>
          <p:cNvSpPr txBox="1"/>
          <p:nvPr/>
        </p:nvSpPr>
        <p:spPr>
          <a:xfrm flipH="1">
            <a:off x="2130308" y="480132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Sous</a:t>
            </a:r>
            <a:r>
              <a:rPr lang="es-ES" dirty="0"/>
              <a:t> </a:t>
            </a:r>
            <a:r>
              <a:rPr lang="es-ES" dirty="0" err="1"/>
              <a:t>traitance</a:t>
            </a:r>
            <a:endParaRPr lang="es-ES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7A13CAD-52D9-4809-A9B9-7529BA0B6F86}"/>
              </a:ext>
            </a:extLst>
          </p:cNvPr>
          <p:cNvSpPr txBox="1"/>
          <p:nvPr/>
        </p:nvSpPr>
        <p:spPr>
          <a:xfrm flipH="1">
            <a:off x="4876800" y="4618672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Missions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Equipement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Autres</a:t>
            </a:r>
            <a:r>
              <a:rPr lang="es-ES" dirty="0"/>
              <a:t> </a:t>
            </a:r>
            <a:r>
              <a:rPr lang="es-ES" dirty="0" err="1"/>
              <a:t>biens</a:t>
            </a:r>
            <a:r>
              <a:rPr lang="es-ES" dirty="0"/>
              <a:t> et </a:t>
            </a:r>
            <a:r>
              <a:rPr lang="es-ES" dirty="0" err="1"/>
              <a:t>services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Couts</a:t>
            </a:r>
            <a:r>
              <a:rPr lang="es-ES" dirty="0"/>
              <a:t> de </a:t>
            </a:r>
            <a:r>
              <a:rPr lang="es-ES" dirty="0" err="1"/>
              <a:t>facturation</a:t>
            </a:r>
            <a:r>
              <a:rPr lang="es-ES" dirty="0"/>
              <a:t> interne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1FC0980-07E2-4942-BF36-726E755BDCC8}"/>
              </a:ext>
            </a:extLst>
          </p:cNvPr>
          <p:cNvSpPr txBox="1"/>
          <p:nvPr/>
        </p:nvSpPr>
        <p:spPr>
          <a:xfrm flipH="1">
            <a:off x="7447361" y="4791670"/>
            <a:ext cx="1696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Overheads</a:t>
            </a:r>
            <a:endParaRPr lang="es-ES" dirty="0"/>
          </a:p>
        </p:txBody>
      </p:sp>
      <p:sp>
        <p:nvSpPr>
          <p:cNvPr id="18" name="Flèche : haut 17">
            <a:extLst>
              <a:ext uri="{FF2B5EF4-FFF2-40B4-BE49-F238E27FC236}">
                <a16:creationId xmlns:a16="http://schemas.microsoft.com/office/drawing/2014/main" id="{060BAA87-1CAB-432A-B48A-F24D0466AE6A}"/>
              </a:ext>
            </a:extLst>
          </p:cNvPr>
          <p:cNvSpPr/>
          <p:nvPr/>
        </p:nvSpPr>
        <p:spPr>
          <a:xfrm rot="2038734">
            <a:off x="1402412" y="3405030"/>
            <a:ext cx="347933" cy="14195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èche : haut 18">
            <a:extLst>
              <a:ext uri="{FF2B5EF4-FFF2-40B4-BE49-F238E27FC236}">
                <a16:creationId xmlns:a16="http://schemas.microsoft.com/office/drawing/2014/main" id="{587DA92A-D464-483F-BBC5-5ADF51D4D224}"/>
              </a:ext>
            </a:extLst>
          </p:cNvPr>
          <p:cNvSpPr/>
          <p:nvPr/>
        </p:nvSpPr>
        <p:spPr>
          <a:xfrm rot="1211267">
            <a:off x="2942691" y="3364628"/>
            <a:ext cx="347933" cy="14195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èche : haut 20">
            <a:extLst>
              <a:ext uri="{FF2B5EF4-FFF2-40B4-BE49-F238E27FC236}">
                <a16:creationId xmlns:a16="http://schemas.microsoft.com/office/drawing/2014/main" id="{819D3433-07B0-4176-B7A4-EA2255F1EB79}"/>
              </a:ext>
            </a:extLst>
          </p:cNvPr>
          <p:cNvSpPr/>
          <p:nvPr/>
        </p:nvSpPr>
        <p:spPr>
          <a:xfrm rot="20228913">
            <a:off x="5105086" y="3216807"/>
            <a:ext cx="347933" cy="14195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èche : haut 21">
            <a:extLst>
              <a:ext uri="{FF2B5EF4-FFF2-40B4-BE49-F238E27FC236}">
                <a16:creationId xmlns:a16="http://schemas.microsoft.com/office/drawing/2014/main" id="{B5FD408D-2403-4BC2-BBD7-1ECF73706D55}"/>
              </a:ext>
            </a:extLst>
          </p:cNvPr>
          <p:cNvSpPr/>
          <p:nvPr/>
        </p:nvSpPr>
        <p:spPr>
          <a:xfrm rot="19162898">
            <a:off x="6656532" y="2880767"/>
            <a:ext cx="334155" cy="22910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Google Shape;437;p25"/>
          <p:cNvSpPr/>
          <p:nvPr/>
        </p:nvSpPr>
        <p:spPr>
          <a:xfrm>
            <a:off x="0" y="6047247"/>
            <a:ext cx="9144000" cy="810753"/>
          </a:xfrm>
          <a:custGeom>
            <a:avLst/>
            <a:gdLst/>
            <a:ahLst/>
            <a:cxnLst/>
            <a:rect l="l" t="t" r="r" b="b"/>
            <a:pathLst>
              <a:path w="10692130" h="894079" extrusionOk="0">
                <a:moveTo>
                  <a:pt x="0" y="893660"/>
                </a:moveTo>
                <a:lnTo>
                  <a:pt x="10692003" y="893660"/>
                </a:lnTo>
                <a:lnTo>
                  <a:pt x="10692003" y="0"/>
                </a:lnTo>
                <a:lnTo>
                  <a:pt x="0" y="0"/>
                </a:lnTo>
                <a:lnTo>
                  <a:pt x="0" y="8936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438;p25"/>
          <p:cNvSpPr/>
          <p:nvPr/>
        </p:nvSpPr>
        <p:spPr>
          <a:xfrm>
            <a:off x="7467600" y="6262106"/>
            <a:ext cx="1426475" cy="4694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054264" y="21602"/>
            <a:ext cx="61133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training material has been prepared via PRIMA-IS for training purpose only.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229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5B2074A16CC419BEA842A2E4DC049" ma:contentTypeVersion="1" ma:contentTypeDescription="Create a new document." ma:contentTypeScope="" ma:versionID="e0ece130c50844ffabd8a122937154e8">
  <xsd:schema xmlns:xsd="http://www.w3.org/2001/XMLSchema" xmlns:xs="http://www.w3.org/2001/XMLSchema" xmlns:p="http://schemas.microsoft.com/office/2006/metadata/properties" xmlns:ns2="4c854669-c37d-4e1c-9895-ff9cd39da670" targetNamespace="http://schemas.microsoft.com/office/2006/metadata/properties" ma:root="true" ma:fieldsID="56427dbfe89111d9f0ab6e557b90e7f4" ns2:_="">
    <xsd:import namespace="4c854669-c37d-4e1c-9895-ff9cd39da67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54669-c37d-4e1c-9895-ff9cd39da6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D77CB7-5C8C-4321-825E-8C4DB6FCB978}"/>
</file>

<file path=customXml/itemProps2.xml><?xml version="1.0" encoding="utf-8"?>
<ds:datastoreItem xmlns:ds="http://schemas.openxmlformats.org/officeDocument/2006/customXml" ds:itemID="{BB0087ED-E17F-46D5-9EF9-80C1D904D07A}"/>
</file>

<file path=customXml/itemProps3.xml><?xml version="1.0" encoding="utf-8"?>
<ds:datastoreItem xmlns:ds="http://schemas.openxmlformats.org/officeDocument/2006/customXml" ds:itemID="{3176181C-AA5B-455F-A433-90D29FE9084A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2388</Words>
  <Application>Microsoft Office PowerPoint</Application>
  <PresentationFormat>On-screen Show (4:3)</PresentationFormat>
  <Paragraphs>301</Paragraphs>
  <Slides>29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1_Median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Budget Category Transfers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2011-06-17T11:16:16Z</dcterms:created>
  <dcterms:modified xsi:type="dcterms:W3CDTF">2023-01-29T05:30:42Z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  <property fmtid="{D5CDD505-2E9C-101B-9397-08002B2CF9AE}" pid="3" name="ContentTypeId">
    <vt:lpwstr>0x0101005965B2074A16CC419BEA842A2E4DC049</vt:lpwstr>
  </property>
</Properties>
</file>