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style3.xml" ContentType="application/vnd.ms-office.chartstyle+xml"/>
  <Override PartName="/ppt/charts/colors3.xml" ContentType="application/vnd.ms-office.chartcolorstyle+xml"/>
  <Override PartName="/ppt/charts/colors2.xml" ContentType="application/vnd.ms-office.chartcolorstyl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64" r:id="rId3"/>
    <p:sldId id="278" r:id="rId4"/>
    <p:sldId id="279" r:id="rId5"/>
    <p:sldId id="377" r:id="rId6"/>
    <p:sldId id="378" r:id="rId7"/>
    <p:sldId id="379" r:id="rId8"/>
    <p:sldId id="376" r:id="rId9"/>
    <p:sldId id="258" r:id="rId10"/>
    <p:sldId id="261" r:id="rId11"/>
    <p:sldId id="263" r:id="rId12"/>
    <p:sldId id="380" r:id="rId13"/>
    <p:sldId id="262" r:id="rId14"/>
    <p:sldId id="384" r:id="rId15"/>
    <p:sldId id="385" r:id="rId16"/>
    <p:sldId id="381" r:id="rId17"/>
    <p:sldId id="382" r:id="rId18"/>
    <p:sldId id="383" r:id="rId19"/>
    <p:sldId id="593" r:id="rId2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2182A4-B9BE-4667-8A63-A29B1D3E6B35}" v="193" dt="2019-10-06T19:21:15.985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134" autoAdjust="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 err="1"/>
              <a:t>Gender</a:t>
            </a:r>
            <a:r>
              <a:rPr lang="fr-FR" dirty="0"/>
              <a:t> Balance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F90-40A4-8954-3DF2FAFCABA5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8F90-40A4-8954-3DF2FAFCABA5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F90-40A4-8954-3DF2FAFCABA5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8F90-40A4-8954-3DF2FAFCABA5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94B6D2"/>
                </a:solidFill>
                <a:round/>
              </a:ln>
              <a:effectLst>
                <a:outerShdw blurRad="50800" dist="38100" dir="2700000" algn="tl" rotWithShape="0">
                  <a:srgbClr val="94B6D2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90-40A4-8954-3DF2FAFCABA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Budget Shares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F90-40A4-8954-3DF2FAFCABA5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8F90-40A4-8954-3DF2FAFCABA5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F90-40A4-8954-3DF2FAFCABA5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8F90-40A4-8954-3DF2FAFCABA5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94B6D2"/>
                </a:solidFill>
                <a:round/>
              </a:ln>
              <a:effectLst>
                <a:outerShdw blurRad="50800" dist="38100" dir="2700000" algn="tl" rotWithShape="0">
                  <a:srgbClr val="94B6D2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EU Budget</c:v>
                </c:pt>
                <c:pt idx="1">
                  <c:v>MPC Budget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90-40A4-8954-3DF2FAFCABA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noProof="0" dirty="0"/>
              <a:t>WP Budget Shares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Budget Shares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F90-40A4-8954-3DF2FAFCABA5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8F90-40A4-8954-3DF2FAFCABA5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8EAF-43AF-8C20-B9CBF74514C2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EAF-43AF-8C20-B9CBF74514C2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8EAF-43AF-8C20-B9CBF74514C2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F90-40A4-8954-3DF2FAFCABA5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8F90-40A4-8954-3DF2FAFCABA5}"/>
                </c:ext>
              </c:extLst>
            </c:dLbl>
            <c:dLbl>
              <c:idx val="2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4B6D2"/>
                  </a:solidFill>
                  <a:round/>
                </a:ln>
                <a:effectLst>
                  <a:outerShdw blurRad="50800" dist="38100" dir="2700000" algn="tl" rotWithShape="0">
                    <a:srgbClr val="94B6D2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8EAF-43AF-8C20-B9CBF74514C2}"/>
                </c:ext>
              </c:extLst>
            </c:dLbl>
            <c:dLbl>
              <c:idx val="3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4B6D2"/>
                  </a:solidFill>
                  <a:round/>
                </a:ln>
                <a:effectLst>
                  <a:outerShdw blurRad="50800" dist="38100" dir="2700000" algn="tl" rotWithShape="0">
                    <a:srgbClr val="94B6D2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8EAF-43AF-8C20-B9CBF74514C2}"/>
                </c:ext>
              </c:extLst>
            </c:dLbl>
            <c:dLbl>
              <c:idx val="4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4B6D2"/>
                  </a:solidFill>
                  <a:round/>
                </a:ln>
                <a:effectLst>
                  <a:outerShdw blurRad="50800" dist="38100" dir="2700000" algn="tl" rotWithShape="0">
                    <a:srgbClr val="94B6D2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8EAF-43AF-8C20-B9CBF74514C2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94B6D2"/>
                </a:solidFill>
                <a:round/>
              </a:ln>
              <a:effectLst>
                <a:outerShdw blurRad="50800" dist="38100" dir="2700000" algn="tl" rotWithShape="0">
                  <a:srgbClr val="94B6D2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WP1</c:v>
                </c:pt>
                <c:pt idx="1">
                  <c:v>WP2</c:v>
                </c:pt>
                <c:pt idx="2">
                  <c:v>WP3</c:v>
                </c:pt>
                <c:pt idx="3">
                  <c:v>WP4</c:v>
                </c:pt>
                <c:pt idx="4">
                  <c:v>WP5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25</c:v>
                </c:pt>
                <c:pt idx="3">
                  <c:v>40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90-40A4-8954-3DF2FAFCABA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ED0D791-3F18-40F7-8A7E-6C6D8CB49610}" type="datetimeFigureOut">
              <a:rPr lang="fr-FR" smtClean="0"/>
              <a:t>28/01/2023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7AF0AE3-BEB0-4C42-AC58-B90F9F2D0AB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57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725086" y="4950911"/>
            <a:ext cx="5800683" cy="4690336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spcBef>
                <a:spcPts val="381"/>
              </a:spcBef>
            </a:pPr>
            <a:endParaRPr/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0813" y="781050"/>
            <a:ext cx="6950075" cy="3910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0896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12">
              <a:defRPr/>
            </a:pPr>
            <a:fld id="{D5D0CACC-0280-4ADD-AC16-242957BFB8D9}" type="slidenum">
              <a:rPr lang="de-DE">
                <a:solidFill>
                  <a:prstClr val="black"/>
                </a:solidFill>
                <a:latin typeface="Calibri"/>
              </a:rPr>
              <a:pPr defTabSz="966612">
                <a:defRPr/>
              </a:pPr>
              <a:t>10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782638"/>
            <a:ext cx="6961188" cy="3916362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959859"/>
            <a:ext cx="5852160" cy="470076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78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12">
              <a:defRPr/>
            </a:pPr>
            <a:fld id="{B130E2A9-AD6C-422B-90BE-ED2F1B98F509}" type="slidenum">
              <a:rPr lang="de-DE">
                <a:solidFill>
                  <a:prstClr val="black"/>
                </a:solidFill>
                <a:latin typeface="Calibri"/>
              </a:rPr>
              <a:pPr defTabSz="966612">
                <a:defRPr/>
              </a:pPr>
              <a:t>11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782638"/>
            <a:ext cx="6961188" cy="3916362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958176"/>
            <a:ext cx="5852160" cy="470244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44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12">
              <a:defRPr/>
            </a:pPr>
            <a:fld id="{B130E2A9-AD6C-422B-90BE-ED2F1B98F509}" type="slidenum">
              <a:rPr lang="de-DE">
                <a:solidFill>
                  <a:prstClr val="black"/>
                </a:solidFill>
                <a:latin typeface="Calibri"/>
              </a:rPr>
              <a:pPr defTabSz="966612">
                <a:defRPr/>
              </a:pPr>
              <a:t>12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782638"/>
            <a:ext cx="6961188" cy="3916362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958176"/>
            <a:ext cx="5852160" cy="470244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85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1:notes"/>
          <p:cNvSpPr txBox="1">
            <a:spLocks noGrp="1"/>
          </p:cNvSpPr>
          <p:nvPr>
            <p:ph type="body" idx="1"/>
          </p:nvPr>
        </p:nvSpPr>
        <p:spPr>
          <a:xfrm>
            <a:off x="725086" y="4950911"/>
            <a:ext cx="5800683" cy="4690336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spcBef>
                <a:spcPts val="381"/>
              </a:spcBef>
            </a:pPr>
            <a:endParaRPr/>
          </a:p>
        </p:txBody>
      </p:sp>
      <p:sp>
        <p:nvSpPr>
          <p:cNvPr id="433" name="Google Shape;4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0813" y="781050"/>
            <a:ext cx="6950075" cy="3910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9559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1:notes"/>
          <p:cNvSpPr txBox="1">
            <a:spLocks noGrp="1"/>
          </p:cNvSpPr>
          <p:nvPr>
            <p:ph type="body" idx="1"/>
          </p:nvPr>
        </p:nvSpPr>
        <p:spPr>
          <a:xfrm>
            <a:off x="725086" y="4950911"/>
            <a:ext cx="5800683" cy="4690336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spcBef>
                <a:spcPts val="381"/>
              </a:spcBef>
            </a:pPr>
            <a:endParaRPr/>
          </a:p>
        </p:txBody>
      </p:sp>
      <p:sp>
        <p:nvSpPr>
          <p:cNvPr id="433" name="Google Shape;4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0813" y="781050"/>
            <a:ext cx="6950075" cy="3910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7398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1:notes"/>
          <p:cNvSpPr txBox="1">
            <a:spLocks noGrp="1"/>
          </p:cNvSpPr>
          <p:nvPr>
            <p:ph type="body" idx="1"/>
          </p:nvPr>
        </p:nvSpPr>
        <p:spPr>
          <a:xfrm>
            <a:off x="725086" y="4950911"/>
            <a:ext cx="5800683" cy="4690336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spcBef>
                <a:spcPts val="381"/>
              </a:spcBef>
            </a:pPr>
            <a:endParaRPr/>
          </a:p>
        </p:txBody>
      </p:sp>
      <p:sp>
        <p:nvSpPr>
          <p:cNvPr id="433" name="Google Shape;4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0813" y="781050"/>
            <a:ext cx="6950075" cy="3910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9070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F0AE3-BEB0-4C42-AC58-B90F9F2D0AB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169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F0AE3-BEB0-4C42-AC58-B90F9F2D0AB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908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1:notes"/>
          <p:cNvSpPr txBox="1">
            <a:spLocks noGrp="1"/>
          </p:cNvSpPr>
          <p:nvPr>
            <p:ph type="body" idx="1"/>
          </p:nvPr>
        </p:nvSpPr>
        <p:spPr>
          <a:xfrm>
            <a:off x="725086" y="4950911"/>
            <a:ext cx="5800683" cy="4690336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spcBef>
                <a:spcPts val="381"/>
              </a:spcBef>
            </a:pPr>
            <a:endParaRPr dirty="0"/>
          </a:p>
        </p:txBody>
      </p:sp>
      <p:sp>
        <p:nvSpPr>
          <p:cNvPr id="433" name="Google Shape;4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0813" y="781050"/>
            <a:ext cx="6950075" cy="3910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500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1:notes"/>
          <p:cNvSpPr txBox="1">
            <a:spLocks noGrp="1"/>
          </p:cNvSpPr>
          <p:nvPr>
            <p:ph type="body" idx="1"/>
          </p:nvPr>
        </p:nvSpPr>
        <p:spPr>
          <a:xfrm>
            <a:off x="725086" y="4950911"/>
            <a:ext cx="5800683" cy="4690336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spcBef>
                <a:spcPts val="381"/>
              </a:spcBef>
            </a:pPr>
            <a:endParaRPr dirty="0"/>
          </a:p>
        </p:txBody>
      </p:sp>
      <p:sp>
        <p:nvSpPr>
          <p:cNvPr id="433" name="Google Shape;4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0813" y="781050"/>
            <a:ext cx="6950075" cy="3910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4260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1:notes"/>
          <p:cNvSpPr txBox="1">
            <a:spLocks noGrp="1"/>
          </p:cNvSpPr>
          <p:nvPr>
            <p:ph type="body" idx="1"/>
          </p:nvPr>
        </p:nvSpPr>
        <p:spPr>
          <a:xfrm>
            <a:off x="725086" y="4950911"/>
            <a:ext cx="5800683" cy="4690336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endParaRPr lang="en-US" dirty="0"/>
          </a:p>
        </p:txBody>
      </p:sp>
      <p:sp>
        <p:nvSpPr>
          <p:cNvPr id="433" name="Google Shape;4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0813" y="781050"/>
            <a:ext cx="6950075" cy="3910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1014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sv-SE" baseline="0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2AB68-BBBA-47A2-BC36-1416843E32A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281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1:notes"/>
          <p:cNvSpPr txBox="1">
            <a:spLocks noGrp="1"/>
          </p:cNvSpPr>
          <p:nvPr>
            <p:ph type="body" idx="1"/>
          </p:nvPr>
        </p:nvSpPr>
        <p:spPr>
          <a:xfrm>
            <a:off x="725086" y="4950911"/>
            <a:ext cx="5800683" cy="4690336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spcBef>
                <a:spcPts val="381"/>
              </a:spcBef>
            </a:pPr>
            <a:endParaRPr/>
          </a:p>
        </p:txBody>
      </p:sp>
      <p:sp>
        <p:nvSpPr>
          <p:cNvPr id="433" name="Google Shape;4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0813" y="781050"/>
            <a:ext cx="6950075" cy="3910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270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09B5650-6674-452B-881A-2FC7841CC3D9}" type="datetime8">
              <a:rPr lang="en-US" smtClean="0"/>
              <a:t>1/28/2023 9:28 PM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EBDDC3"/>
                </a:solidFill>
              </a:rPr>
              <a:t>PRIMA Training Materials - Prepared by Mohamed A.Wageih, Project Officer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65EEB6-E792-4B24-AB19-2A277B16D589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59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4415-562D-4F03-8000-F9CF481FB1F0}" type="datetime8">
              <a:rPr lang="en-US" smtClean="0">
                <a:solidFill>
                  <a:srgbClr val="775F55"/>
                </a:solidFill>
              </a:rPr>
              <a:t>1/28/2023 9:28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775F55"/>
                </a:solidFill>
              </a:rPr>
              <a:t>PRIMA Training Materials - Prepared by Mohamed A.Wageih, Project Officer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56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E1312E2E-5ABA-430F-8D54-F7512C084766}" type="datetime8">
              <a:rPr lang="en-US" smtClean="0">
                <a:solidFill>
                  <a:srgbClr val="775F55"/>
                </a:solidFill>
              </a:rPr>
              <a:t>1/28/2023 9:28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r>
              <a:rPr lang="en-US">
                <a:solidFill>
                  <a:srgbClr val="775F55"/>
                </a:solidFill>
              </a:rPr>
              <a:t>PRIMA Training Materials - Prepared by Mohamed A.Wageih, Project Officer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64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CAFDF2FA-8BC4-4466-A6E0-A8FD77744D96}" type="datetime8">
              <a:rPr lang="en-US" smtClean="0"/>
              <a:t>1/28/2023 9:28 PM</a:t>
            </a:fld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PRIMA Training Materials - Prepared by Mohamed A.Wageih, Project Officer</a:t>
            </a:r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5112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obj">
  <p:cSld name="1_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7667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PRIMA Training Materials - Prepared by Mohamed A.Wageih, Project Officer</a:t>
            </a: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88CD3AAF-55FF-4F8B-816C-A2813D158097}" type="datetime8">
              <a:rPr lang="en-US" smtClean="0"/>
              <a:t>1/28/2023 9:28 PM</a:t>
            </a:fld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9117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616371" y="2367362"/>
            <a:ext cx="0" cy="267180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0"/>
                </a:moveTo>
                <a:lnTo>
                  <a:pt x="0" y="294137"/>
                </a:lnTo>
              </a:path>
            </a:pathLst>
          </a:custGeom>
          <a:ln w="1016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7" name="bk object 17"/>
          <p:cNvSpPr/>
          <p:nvPr/>
        </p:nvSpPr>
        <p:spPr>
          <a:xfrm>
            <a:off x="1312703" y="2634086"/>
            <a:ext cx="9921565" cy="184262"/>
          </a:xfrm>
          <a:custGeom>
            <a:avLst/>
            <a:gdLst/>
            <a:ahLst/>
            <a:cxnLst/>
            <a:rect l="l" t="t" r="r" b="b"/>
            <a:pathLst>
              <a:path w="8702040" h="203200">
                <a:moveTo>
                  <a:pt x="0" y="203200"/>
                </a:moveTo>
                <a:lnTo>
                  <a:pt x="8701849" y="203200"/>
                </a:lnTo>
                <a:lnTo>
                  <a:pt x="8701849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8" name="bk object 18"/>
          <p:cNvSpPr/>
          <p:nvPr/>
        </p:nvSpPr>
        <p:spPr>
          <a:xfrm>
            <a:off x="1312703" y="2714701"/>
            <a:ext cx="9921565" cy="23033"/>
          </a:xfrm>
          <a:custGeom>
            <a:avLst/>
            <a:gdLst/>
            <a:ahLst/>
            <a:cxnLst/>
            <a:rect l="l" t="t" r="r" b="b"/>
            <a:pathLst>
              <a:path w="8702040" h="25400">
                <a:moveTo>
                  <a:pt x="0" y="25400"/>
                </a:moveTo>
                <a:lnTo>
                  <a:pt x="8701849" y="25400"/>
                </a:lnTo>
                <a:lnTo>
                  <a:pt x="870184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9" name="bk object 19"/>
          <p:cNvSpPr/>
          <p:nvPr/>
        </p:nvSpPr>
        <p:spPr>
          <a:xfrm>
            <a:off x="4844093" y="1315869"/>
            <a:ext cx="0" cy="1304229"/>
          </a:xfrm>
          <a:custGeom>
            <a:avLst/>
            <a:gdLst/>
            <a:ahLst/>
            <a:cxnLst/>
            <a:rect l="l" t="t" r="r" b="b"/>
            <a:pathLst>
              <a:path h="1438275">
                <a:moveTo>
                  <a:pt x="0" y="1438033"/>
                </a:moveTo>
                <a:lnTo>
                  <a:pt x="0" y="0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0" name="bk object 20"/>
          <p:cNvSpPr/>
          <p:nvPr/>
        </p:nvSpPr>
        <p:spPr>
          <a:xfrm>
            <a:off x="1668460" y="2726852"/>
            <a:ext cx="0" cy="2895792"/>
          </a:xfrm>
          <a:custGeom>
            <a:avLst/>
            <a:gdLst/>
            <a:ahLst/>
            <a:cxnLst/>
            <a:rect l="l" t="t" r="r" b="b"/>
            <a:pathLst>
              <a:path h="3193415">
                <a:moveTo>
                  <a:pt x="0" y="3192881"/>
                </a:moveTo>
                <a:lnTo>
                  <a:pt x="0" y="0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1" name="bk object 21"/>
          <p:cNvSpPr/>
          <p:nvPr/>
        </p:nvSpPr>
        <p:spPr>
          <a:xfrm>
            <a:off x="6966411" y="2786154"/>
            <a:ext cx="0" cy="778506"/>
          </a:xfrm>
          <a:custGeom>
            <a:avLst/>
            <a:gdLst/>
            <a:ahLst/>
            <a:cxnLst/>
            <a:rect l="l" t="t" r="r" b="b"/>
            <a:pathLst>
              <a:path h="858520">
                <a:moveTo>
                  <a:pt x="0" y="0"/>
                </a:moveTo>
                <a:lnTo>
                  <a:pt x="0" y="858227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2" name="bk object 22"/>
          <p:cNvSpPr/>
          <p:nvPr/>
        </p:nvSpPr>
        <p:spPr>
          <a:xfrm>
            <a:off x="10136073" y="1901112"/>
            <a:ext cx="0" cy="745685"/>
          </a:xfrm>
          <a:custGeom>
            <a:avLst/>
            <a:gdLst/>
            <a:ahLst/>
            <a:cxnLst/>
            <a:rect l="l" t="t" r="r" b="b"/>
            <a:pathLst>
              <a:path h="822325">
                <a:moveTo>
                  <a:pt x="0" y="822032"/>
                </a:moveTo>
                <a:lnTo>
                  <a:pt x="0" y="0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3" name="bk object 23"/>
          <p:cNvSpPr/>
          <p:nvPr/>
        </p:nvSpPr>
        <p:spPr>
          <a:xfrm>
            <a:off x="5902408" y="2781299"/>
            <a:ext cx="0" cy="952404"/>
          </a:xfrm>
          <a:custGeom>
            <a:avLst/>
            <a:gdLst/>
            <a:ahLst/>
            <a:cxnLst/>
            <a:rect l="l" t="t" r="r" b="b"/>
            <a:pathLst>
              <a:path h="1050289">
                <a:moveTo>
                  <a:pt x="0" y="1049680"/>
                </a:moveTo>
                <a:lnTo>
                  <a:pt x="0" y="0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4" name="bk object 24"/>
          <p:cNvSpPr/>
          <p:nvPr/>
        </p:nvSpPr>
        <p:spPr>
          <a:xfrm>
            <a:off x="6431567" y="1933380"/>
            <a:ext cx="0" cy="713439"/>
          </a:xfrm>
          <a:custGeom>
            <a:avLst/>
            <a:gdLst/>
            <a:ahLst/>
            <a:cxnLst/>
            <a:rect l="l" t="t" r="r" b="b"/>
            <a:pathLst>
              <a:path h="786764">
                <a:moveTo>
                  <a:pt x="0" y="786447"/>
                </a:moveTo>
                <a:lnTo>
                  <a:pt x="0" y="0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5" name="bk object 25"/>
          <p:cNvSpPr/>
          <p:nvPr/>
        </p:nvSpPr>
        <p:spPr>
          <a:xfrm>
            <a:off x="9077353" y="2781291"/>
            <a:ext cx="0" cy="614398"/>
          </a:xfrm>
          <a:custGeom>
            <a:avLst/>
            <a:gdLst/>
            <a:ahLst/>
            <a:cxnLst/>
            <a:rect l="l" t="t" r="r" b="b"/>
            <a:pathLst>
              <a:path h="677545">
                <a:moveTo>
                  <a:pt x="0" y="677481"/>
                </a:moveTo>
                <a:lnTo>
                  <a:pt x="0" y="0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6" name="bk object 26"/>
          <p:cNvSpPr/>
          <p:nvPr/>
        </p:nvSpPr>
        <p:spPr>
          <a:xfrm>
            <a:off x="0" y="6045048"/>
            <a:ext cx="12190552" cy="810753"/>
          </a:xfrm>
          <a:custGeom>
            <a:avLst/>
            <a:gdLst/>
            <a:ahLst/>
            <a:cxnLst/>
            <a:rect l="l" t="t" r="r" b="b"/>
            <a:pathLst>
              <a:path w="10692130" h="894079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6B605C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7" name="bk object 27"/>
          <p:cNvSpPr/>
          <p:nvPr/>
        </p:nvSpPr>
        <p:spPr>
          <a:xfrm>
            <a:off x="9767167" y="6169885"/>
            <a:ext cx="1901967" cy="469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8" name="bk object 28"/>
          <p:cNvSpPr/>
          <p:nvPr/>
        </p:nvSpPr>
        <p:spPr>
          <a:xfrm>
            <a:off x="2780805" y="11"/>
            <a:ext cx="619012" cy="329368"/>
          </a:xfrm>
          <a:custGeom>
            <a:avLst/>
            <a:gdLst/>
            <a:ahLst/>
            <a:cxnLst/>
            <a:rect l="l" t="t" r="r" b="b"/>
            <a:pathLst>
              <a:path w="542925" h="363220">
                <a:moveTo>
                  <a:pt x="0" y="363093"/>
                </a:moveTo>
                <a:lnTo>
                  <a:pt x="542785" y="363093"/>
                </a:lnTo>
                <a:lnTo>
                  <a:pt x="542785" y="0"/>
                </a:lnTo>
                <a:lnTo>
                  <a:pt x="0" y="0"/>
                </a:lnTo>
                <a:lnTo>
                  <a:pt x="0" y="363093"/>
                </a:lnTo>
                <a:close/>
              </a:path>
            </a:pathLst>
          </a:custGeom>
          <a:solidFill>
            <a:srgbClr val="6B605C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94" b="1" i="0">
                <a:solidFill>
                  <a:srgbClr val="6B605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97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0860">
              <a:spcBef>
                <a:spcPts val="26"/>
              </a:spcBef>
            </a:pPr>
            <a:r>
              <a:rPr lang="en-US" spc="-17"/>
              <a:t>PRIMA Training Materials - Prepared by Mohamed A.Wageih, Project Officer</a:t>
            </a:r>
            <a:endParaRPr lang="en-US" spc="-13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31455-0A6C-46DD-8014-580EE3B5F1EE}" type="datetime8">
              <a:rPr lang="en-US" smtClean="0"/>
              <a:t>1/28/2023 9:28 PM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599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5385-78DB-47C2-8C05-B732A35B8629}" type="datetime8">
              <a:rPr lang="en-US" smtClean="0">
                <a:solidFill>
                  <a:srgbClr val="775F55"/>
                </a:solidFill>
              </a:rPr>
              <a:t>1/28/2023 9:28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775F55"/>
                </a:solidFill>
              </a:rPr>
              <a:t>PRIMA Training Materials - Prepared by Mohamed A.Wageih, Project Officer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1733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C980-FB96-4496-AF74-A4D53D844B97}" type="datetime8">
              <a:rPr lang="en-US" smtClean="0">
                <a:solidFill>
                  <a:srgbClr val="775F55"/>
                </a:solidFill>
              </a:rPr>
              <a:t>1/28/2023 9:28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775F55"/>
                </a:solidFill>
              </a:rPr>
              <a:t>PRIMA Training Materials - Prepared by Mohamed A.Wageih, Project Officer</a:t>
            </a:r>
          </a:p>
        </p:txBody>
      </p:sp>
    </p:spTree>
    <p:extLst>
      <p:ext uri="{BB962C8B-B14F-4D97-AF65-F5344CB8AC3E}">
        <p14:creationId xmlns:p14="http://schemas.microsoft.com/office/powerpoint/2010/main" val="124359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95B06A-36C6-4913-9D8A-F3176DE6A5B9}" type="datetime8">
              <a:rPr lang="en-US" smtClean="0">
                <a:solidFill>
                  <a:srgbClr val="775F55"/>
                </a:solidFill>
              </a:rPr>
              <a:t>1/28/2023 9:28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>
                <a:solidFill>
                  <a:srgbClr val="775F55"/>
                </a:solidFill>
              </a:rPr>
              <a:t>PRIMA Training Materials - Prepared by Mohamed A.Wageih, Project Officer</a:t>
            </a:r>
          </a:p>
        </p:txBody>
      </p:sp>
    </p:spTree>
    <p:extLst>
      <p:ext uri="{BB962C8B-B14F-4D97-AF65-F5344CB8AC3E}">
        <p14:creationId xmlns:p14="http://schemas.microsoft.com/office/powerpoint/2010/main" val="38048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7355B03-9E83-451F-B990-4F9610C3F59F}" type="datetime8">
              <a:rPr lang="en-US" smtClean="0">
                <a:solidFill>
                  <a:srgbClr val="775F55"/>
                </a:solidFill>
              </a:rPr>
              <a:t>1/28/2023 9:28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>
                <a:solidFill>
                  <a:srgbClr val="775F55"/>
                </a:solidFill>
              </a:rPr>
              <a:t>PRIMA Training Materials - Prepared by Mohamed A.Wageih, Project Officer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98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9D29-17F4-4A07-8259-3F33C58EC508}" type="datetime8">
              <a:rPr lang="en-US" smtClean="0">
                <a:solidFill>
                  <a:srgbClr val="775F55"/>
                </a:solidFill>
              </a:rPr>
              <a:t>1/28/2023 9:28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775F55"/>
                </a:solidFill>
              </a:rPr>
              <a:t>PRIMA Training Materials - Prepared by Mohamed A.Wageih, Project Officer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7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A5BC-FA93-4D80-B547-0330CA6C8C20}" type="datetime8">
              <a:rPr lang="en-US" smtClean="0">
                <a:solidFill>
                  <a:srgbClr val="775F55"/>
                </a:solidFill>
              </a:rPr>
              <a:t>1/28/2023 9:28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775F55"/>
                </a:solidFill>
              </a:rPr>
              <a:t>PRIMA Training Materials - Prepared by Mohamed A.Wageih, Project Officer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65EEB6-E792-4B24-AB19-2A277B16D589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8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D920-7792-440F-8D2F-C909A1918D47}" type="datetime8">
              <a:rPr lang="en-US" smtClean="0">
                <a:solidFill>
                  <a:srgbClr val="775F55"/>
                </a:solidFill>
              </a:rPr>
              <a:t>1/28/2023 9:28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775F55"/>
                </a:solidFill>
              </a:rPr>
              <a:t>PRIMA Training Materials - Prepared by Mohamed A.Wageih, Project Officer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9946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E2D8688A-2A7C-48A6-AE22-E51DF6155212}" type="datetime8">
              <a:rPr lang="en-US" smtClean="0">
                <a:solidFill>
                  <a:srgbClr val="775F55"/>
                </a:solidFill>
              </a:rPr>
              <a:t>1/28/2023 9:28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r>
              <a:rPr lang="en-US">
                <a:solidFill>
                  <a:srgbClr val="775F55"/>
                </a:solidFill>
              </a:rPr>
              <a:t>PRIMA Training Materials - Prepared by Mohamed A.Wageih, Project Officer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73457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1034611-7BF6-4F30-B043-63FB320C5D42}" type="datetime8">
              <a:rPr lang="en-US" smtClean="0">
                <a:solidFill>
                  <a:srgbClr val="775F55"/>
                </a:solidFill>
              </a:rPr>
              <a:t>1/28/2023 9:28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775F55"/>
                </a:solidFill>
              </a:rPr>
              <a:t>PRIMA Training Materials - Prepared by Mohamed A.Wageih, Project Officer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4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9;p15" descr="copertina.jpg"/>
          <p:cNvPicPr preferRelativeResize="0"/>
          <p:nvPr/>
        </p:nvPicPr>
        <p:blipFill rotWithShape="1">
          <a:blip r:embed="rId3">
            <a:alphaModFix/>
          </a:blip>
          <a:srcRect b="50628"/>
          <a:stretch/>
        </p:blipFill>
        <p:spPr>
          <a:xfrm>
            <a:off x="0" y="803"/>
            <a:ext cx="12183690" cy="12183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69073" y="2467635"/>
            <a:ext cx="112762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DD8047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Logical Framework </a:t>
            </a:r>
            <a:r>
              <a:rPr lang="en-US" sz="2800" b="1" dirty="0">
                <a:solidFill>
                  <a:prstClr val="white"/>
                </a:solidFill>
                <a:effectLst>
                  <a:glow rad="63500">
                    <a:srgbClr val="DD8047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Matrix - Theory of Changes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glow rad="63500">
                    <a:srgbClr val="DD8047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Gantt Chart - Pert Diagram (WPs and Tasks)- Useful Tables/Charts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DD8047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Business Model Canvas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DD8047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– Business Plan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DD8047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160" y="1637563"/>
            <a:ext cx="10782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SESSION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Plan Effectively for a Competitive Research Proposal 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9" name="Google Shape;99;p15" descr="copertina.jpg"/>
          <p:cNvPicPr preferRelativeResize="0"/>
          <p:nvPr/>
        </p:nvPicPr>
        <p:blipFill rotWithShape="1">
          <a:blip r:embed="rId3">
            <a:clrChange>
              <a:clrFrom>
                <a:srgbClr val="776865"/>
              </a:clrFrom>
              <a:clrTo>
                <a:srgbClr val="776865">
                  <a:alpha val="0"/>
                </a:srgbClr>
              </a:clrTo>
            </a:clrChange>
            <a:alphaModFix/>
          </a:blip>
          <a:srcRect l="14673" t="51116" r="40525" b="24543"/>
          <a:stretch/>
        </p:blipFill>
        <p:spPr>
          <a:xfrm>
            <a:off x="10128814" y="177766"/>
            <a:ext cx="1861377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264573" y="6131608"/>
            <a:ext cx="77256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The PRIMA programme is an Art.185 initiative supported and funded under Horizon 2020, the European Union’s Framework Programme for Research and Innovation.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0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372" y="6115675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5EEB6-E792-4B24-AB19-2A277B16D589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EBDDC3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EBDDC3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44667D-005D-4A8E-84CF-2839F13F7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7205" y="5442295"/>
            <a:ext cx="1219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kumimoji="0" lang="en-US" altLang="en-US" sz="2400" b="1" i="0" u="none" strike="noStrike" kern="1200" cap="none" spc="0" normalizeH="0" baseline="3000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For demonstration purpose only. Not part of the PRIMA official template</a:t>
            </a:r>
            <a:endParaRPr kumimoji="0" lang="en-GB" altLang="en-US" sz="6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19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711200" y="745906"/>
            <a:ext cx="91440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Gantt Chart – example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11200" y="1597576"/>
            <a:ext cx="10871199" cy="4388712"/>
            <a:chOff x="1008" y="1176"/>
            <a:chExt cx="4713" cy="2457"/>
          </a:xfrm>
        </p:grpSpPr>
        <p:sp>
          <p:nvSpPr>
            <p:cNvPr id="51204" name="Line 5"/>
            <p:cNvSpPr>
              <a:spLocks noChangeShapeType="1"/>
            </p:cNvSpPr>
            <p:nvPr/>
          </p:nvSpPr>
          <p:spPr bwMode="auto">
            <a:xfrm>
              <a:off x="1020" y="1298"/>
              <a:ext cx="4672" cy="0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05" name="Line 6"/>
            <p:cNvSpPr>
              <a:spLocks noChangeShapeType="1"/>
            </p:cNvSpPr>
            <p:nvPr/>
          </p:nvSpPr>
          <p:spPr bwMode="auto">
            <a:xfrm>
              <a:off x="2275" y="1207"/>
              <a:ext cx="3402" cy="0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06" name="Line 7"/>
            <p:cNvSpPr>
              <a:spLocks noChangeShapeType="1"/>
            </p:cNvSpPr>
            <p:nvPr/>
          </p:nvSpPr>
          <p:spPr bwMode="auto">
            <a:xfrm>
              <a:off x="1020" y="1410"/>
              <a:ext cx="4672" cy="0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07" name="Line 8"/>
            <p:cNvSpPr>
              <a:spLocks noChangeShapeType="1"/>
            </p:cNvSpPr>
            <p:nvPr/>
          </p:nvSpPr>
          <p:spPr bwMode="auto">
            <a:xfrm>
              <a:off x="1020" y="1570"/>
              <a:ext cx="4672" cy="0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08" name="Line 9"/>
            <p:cNvSpPr>
              <a:spLocks noChangeShapeType="1"/>
            </p:cNvSpPr>
            <p:nvPr/>
          </p:nvSpPr>
          <p:spPr bwMode="auto">
            <a:xfrm>
              <a:off x="1020" y="1740"/>
              <a:ext cx="4672" cy="0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09" name="Line 10"/>
            <p:cNvSpPr>
              <a:spLocks noChangeShapeType="1"/>
            </p:cNvSpPr>
            <p:nvPr/>
          </p:nvSpPr>
          <p:spPr bwMode="auto">
            <a:xfrm>
              <a:off x="1020" y="1912"/>
              <a:ext cx="4672" cy="0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10" name="Line 11"/>
            <p:cNvSpPr>
              <a:spLocks noChangeShapeType="1"/>
            </p:cNvSpPr>
            <p:nvPr/>
          </p:nvSpPr>
          <p:spPr bwMode="auto">
            <a:xfrm>
              <a:off x="1020" y="2072"/>
              <a:ext cx="4672" cy="0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11" name="Line 12"/>
            <p:cNvSpPr>
              <a:spLocks noChangeShapeType="1"/>
            </p:cNvSpPr>
            <p:nvPr/>
          </p:nvSpPr>
          <p:spPr bwMode="auto">
            <a:xfrm>
              <a:off x="1020" y="2251"/>
              <a:ext cx="4672" cy="0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12" name="Line 13"/>
            <p:cNvSpPr>
              <a:spLocks noChangeShapeType="1"/>
            </p:cNvSpPr>
            <p:nvPr/>
          </p:nvSpPr>
          <p:spPr bwMode="auto">
            <a:xfrm>
              <a:off x="1020" y="2420"/>
              <a:ext cx="4672" cy="0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13" name="Line 14"/>
            <p:cNvSpPr>
              <a:spLocks noChangeShapeType="1"/>
            </p:cNvSpPr>
            <p:nvPr/>
          </p:nvSpPr>
          <p:spPr bwMode="auto">
            <a:xfrm>
              <a:off x="1020" y="2592"/>
              <a:ext cx="4672" cy="0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14" name="Line 15"/>
            <p:cNvSpPr>
              <a:spLocks noChangeShapeType="1"/>
            </p:cNvSpPr>
            <p:nvPr/>
          </p:nvSpPr>
          <p:spPr bwMode="auto">
            <a:xfrm>
              <a:off x="1020" y="2762"/>
              <a:ext cx="4672" cy="0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15" name="Line 16"/>
            <p:cNvSpPr>
              <a:spLocks noChangeShapeType="1"/>
            </p:cNvSpPr>
            <p:nvPr/>
          </p:nvSpPr>
          <p:spPr bwMode="auto">
            <a:xfrm>
              <a:off x="1020" y="2934"/>
              <a:ext cx="4672" cy="0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16" name="Line 17"/>
            <p:cNvSpPr>
              <a:spLocks noChangeShapeType="1"/>
            </p:cNvSpPr>
            <p:nvPr/>
          </p:nvSpPr>
          <p:spPr bwMode="auto">
            <a:xfrm>
              <a:off x="1020" y="3094"/>
              <a:ext cx="4672" cy="0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17" name="Line 18"/>
            <p:cNvSpPr>
              <a:spLocks noChangeShapeType="1"/>
            </p:cNvSpPr>
            <p:nvPr/>
          </p:nvSpPr>
          <p:spPr bwMode="auto">
            <a:xfrm>
              <a:off x="1020" y="3249"/>
              <a:ext cx="4672" cy="0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18" name="Line 19"/>
            <p:cNvSpPr>
              <a:spLocks noChangeShapeType="1"/>
            </p:cNvSpPr>
            <p:nvPr/>
          </p:nvSpPr>
          <p:spPr bwMode="auto">
            <a:xfrm>
              <a:off x="2278" y="1213"/>
              <a:ext cx="0" cy="2042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19" name="Line 20"/>
            <p:cNvSpPr>
              <a:spLocks noChangeShapeType="1"/>
            </p:cNvSpPr>
            <p:nvPr/>
          </p:nvSpPr>
          <p:spPr bwMode="auto">
            <a:xfrm>
              <a:off x="3276" y="1213"/>
              <a:ext cx="0" cy="2042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20" name="Line 21"/>
            <p:cNvSpPr>
              <a:spLocks noChangeShapeType="1"/>
            </p:cNvSpPr>
            <p:nvPr/>
          </p:nvSpPr>
          <p:spPr bwMode="auto">
            <a:xfrm>
              <a:off x="4967" y="1213"/>
              <a:ext cx="0" cy="2042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21" name="Line 22"/>
            <p:cNvSpPr>
              <a:spLocks noChangeShapeType="1"/>
            </p:cNvSpPr>
            <p:nvPr/>
          </p:nvSpPr>
          <p:spPr bwMode="auto">
            <a:xfrm>
              <a:off x="5680" y="1213"/>
              <a:ext cx="0" cy="2042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22" name="Text Box 23"/>
            <p:cNvSpPr txBox="1">
              <a:spLocks noChangeArrowheads="1"/>
            </p:cNvSpPr>
            <p:nvPr/>
          </p:nvSpPr>
          <p:spPr bwMode="auto">
            <a:xfrm>
              <a:off x="2641" y="1180"/>
              <a:ext cx="247" cy="1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2020</a:t>
              </a:r>
            </a:p>
          </p:txBody>
        </p:sp>
        <p:sp>
          <p:nvSpPr>
            <p:cNvPr id="51223" name="Text Box 24"/>
            <p:cNvSpPr txBox="1">
              <a:spLocks noChangeArrowheads="1"/>
            </p:cNvSpPr>
            <p:nvPr/>
          </p:nvSpPr>
          <p:spPr bwMode="auto">
            <a:xfrm>
              <a:off x="3969" y="1179"/>
              <a:ext cx="247" cy="1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2021</a:t>
              </a:r>
            </a:p>
          </p:txBody>
        </p:sp>
        <p:sp>
          <p:nvSpPr>
            <p:cNvPr id="51224" name="Text Box 25"/>
            <p:cNvSpPr txBox="1">
              <a:spLocks noChangeArrowheads="1"/>
            </p:cNvSpPr>
            <p:nvPr/>
          </p:nvSpPr>
          <p:spPr bwMode="auto">
            <a:xfrm>
              <a:off x="5193" y="1176"/>
              <a:ext cx="247" cy="1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2022</a:t>
              </a:r>
            </a:p>
          </p:txBody>
        </p:sp>
        <p:sp>
          <p:nvSpPr>
            <p:cNvPr id="51225" name="Line 26"/>
            <p:cNvSpPr>
              <a:spLocks noChangeShapeType="1"/>
            </p:cNvSpPr>
            <p:nvPr/>
          </p:nvSpPr>
          <p:spPr bwMode="auto">
            <a:xfrm>
              <a:off x="1020" y="1298"/>
              <a:ext cx="0" cy="1951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26" name="Line 27"/>
            <p:cNvSpPr>
              <a:spLocks noChangeShapeType="1"/>
            </p:cNvSpPr>
            <p:nvPr/>
          </p:nvSpPr>
          <p:spPr bwMode="auto">
            <a:xfrm>
              <a:off x="2426" y="1298"/>
              <a:ext cx="0" cy="1951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27" name="Line 28"/>
            <p:cNvSpPr>
              <a:spLocks noChangeShapeType="1"/>
            </p:cNvSpPr>
            <p:nvPr/>
          </p:nvSpPr>
          <p:spPr bwMode="auto">
            <a:xfrm>
              <a:off x="2562" y="1298"/>
              <a:ext cx="0" cy="1951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28" name="Line 29"/>
            <p:cNvSpPr>
              <a:spLocks noChangeShapeType="1"/>
            </p:cNvSpPr>
            <p:nvPr/>
          </p:nvSpPr>
          <p:spPr bwMode="auto">
            <a:xfrm>
              <a:off x="2698" y="1298"/>
              <a:ext cx="0" cy="1951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29" name="Line 30"/>
            <p:cNvSpPr>
              <a:spLocks noChangeShapeType="1"/>
            </p:cNvSpPr>
            <p:nvPr/>
          </p:nvSpPr>
          <p:spPr bwMode="auto">
            <a:xfrm>
              <a:off x="2844" y="1298"/>
              <a:ext cx="0" cy="1951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30" name="Line 31"/>
            <p:cNvSpPr>
              <a:spLocks noChangeShapeType="1"/>
            </p:cNvSpPr>
            <p:nvPr/>
          </p:nvSpPr>
          <p:spPr bwMode="auto">
            <a:xfrm>
              <a:off x="2986" y="1298"/>
              <a:ext cx="0" cy="1951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31" name="Line 32"/>
            <p:cNvSpPr>
              <a:spLocks noChangeShapeType="1"/>
            </p:cNvSpPr>
            <p:nvPr/>
          </p:nvSpPr>
          <p:spPr bwMode="auto">
            <a:xfrm>
              <a:off x="3128" y="1298"/>
              <a:ext cx="0" cy="1951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32" name="Line 33"/>
            <p:cNvSpPr>
              <a:spLocks noChangeShapeType="1"/>
            </p:cNvSpPr>
            <p:nvPr/>
          </p:nvSpPr>
          <p:spPr bwMode="auto">
            <a:xfrm>
              <a:off x="3276" y="1298"/>
              <a:ext cx="0" cy="1951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33" name="Line 34"/>
            <p:cNvSpPr>
              <a:spLocks noChangeShapeType="1"/>
            </p:cNvSpPr>
            <p:nvPr/>
          </p:nvSpPr>
          <p:spPr bwMode="auto">
            <a:xfrm>
              <a:off x="3412" y="1298"/>
              <a:ext cx="0" cy="1951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34" name="Line 35"/>
            <p:cNvSpPr>
              <a:spLocks noChangeShapeType="1"/>
            </p:cNvSpPr>
            <p:nvPr/>
          </p:nvSpPr>
          <p:spPr bwMode="auto">
            <a:xfrm>
              <a:off x="3554" y="1298"/>
              <a:ext cx="0" cy="1951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35" name="Line 36"/>
            <p:cNvSpPr>
              <a:spLocks noChangeShapeType="1"/>
            </p:cNvSpPr>
            <p:nvPr/>
          </p:nvSpPr>
          <p:spPr bwMode="auto">
            <a:xfrm>
              <a:off x="3696" y="1298"/>
              <a:ext cx="0" cy="1951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36" name="Line 37"/>
            <p:cNvSpPr>
              <a:spLocks noChangeShapeType="1"/>
            </p:cNvSpPr>
            <p:nvPr/>
          </p:nvSpPr>
          <p:spPr bwMode="auto">
            <a:xfrm>
              <a:off x="3845" y="1302"/>
              <a:ext cx="0" cy="1951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37" name="Line 38"/>
            <p:cNvSpPr>
              <a:spLocks noChangeShapeType="1"/>
            </p:cNvSpPr>
            <p:nvPr/>
          </p:nvSpPr>
          <p:spPr bwMode="auto">
            <a:xfrm>
              <a:off x="3981" y="1302"/>
              <a:ext cx="0" cy="1951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38" name="Line 39"/>
            <p:cNvSpPr>
              <a:spLocks noChangeShapeType="1"/>
            </p:cNvSpPr>
            <p:nvPr/>
          </p:nvSpPr>
          <p:spPr bwMode="auto">
            <a:xfrm>
              <a:off x="4117" y="1302"/>
              <a:ext cx="0" cy="1951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39" name="Line 40"/>
            <p:cNvSpPr>
              <a:spLocks noChangeShapeType="1"/>
            </p:cNvSpPr>
            <p:nvPr/>
          </p:nvSpPr>
          <p:spPr bwMode="auto">
            <a:xfrm>
              <a:off x="4263" y="1302"/>
              <a:ext cx="0" cy="1951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40" name="Line 41"/>
            <p:cNvSpPr>
              <a:spLocks noChangeShapeType="1"/>
            </p:cNvSpPr>
            <p:nvPr/>
          </p:nvSpPr>
          <p:spPr bwMode="auto">
            <a:xfrm>
              <a:off x="4405" y="1302"/>
              <a:ext cx="0" cy="1951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41" name="Line 42"/>
            <p:cNvSpPr>
              <a:spLocks noChangeShapeType="1"/>
            </p:cNvSpPr>
            <p:nvPr/>
          </p:nvSpPr>
          <p:spPr bwMode="auto">
            <a:xfrm>
              <a:off x="4547" y="1302"/>
              <a:ext cx="0" cy="1951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42" name="Line 43"/>
            <p:cNvSpPr>
              <a:spLocks noChangeShapeType="1"/>
            </p:cNvSpPr>
            <p:nvPr/>
          </p:nvSpPr>
          <p:spPr bwMode="auto">
            <a:xfrm>
              <a:off x="4695" y="1302"/>
              <a:ext cx="0" cy="1951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43" name="Line 44"/>
            <p:cNvSpPr>
              <a:spLocks noChangeShapeType="1"/>
            </p:cNvSpPr>
            <p:nvPr/>
          </p:nvSpPr>
          <p:spPr bwMode="auto">
            <a:xfrm>
              <a:off x="4831" y="1302"/>
              <a:ext cx="0" cy="1951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44" name="Line 45"/>
            <p:cNvSpPr>
              <a:spLocks noChangeShapeType="1"/>
            </p:cNvSpPr>
            <p:nvPr/>
          </p:nvSpPr>
          <p:spPr bwMode="auto">
            <a:xfrm>
              <a:off x="4973" y="1302"/>
              <a:ext cx="0" cy="1951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45" name="Line 46"/>
            <p:cNvSpPr>
              <a:spLocks noChangeShapeType="1"/>
            </p:cNvSpPr>
            <p:nvPr/>
          </p:nvSpPr>
          <p:spPr bwMode="auto">
            <a:xfrm>
              <a:off x="5115" y="1302"/>
              <a:ext cx="0" cy="1951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46" name="Line 47"/>
            <p:cNvSpPr>
              <a:spLocks noChangeShapeType="1"/>
            </p:cNvSpPr>
            <p:nvPr/>
          </p:nvSpPr>
          <p:spPr bwMode="auto">
            <a:xfrm>
              <a:off x="5251" y="1302"/>
              <a:ext cx="0" cy="1951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47" name="Line 48"/>
            <p:cNvSpPr>
              <a:spLocks noChangeShapeType="1"/>
            </p:cNvSpPr>
            <p:nvPr/>
          </p:nvSpPr>
          <p:spPr bwMode="auto">
            <a:xfrm>
              <a:off x="5393" y="1302"/>
              <a:ext cx="0" cy="1951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48" name="Line 49"/>
            <p:cNvSpPr>
              <a:spLocks noChangeShapeType="1"/>
            </p:cNvSpPr>
            <p:nvPr/>
          </p:nvSpPr>
          <p:spPr bwMode="auto">
            <a:xfrm>
              <a:off x="5541" y="1302"/>
              <a:ext cx="0" cy="1951"/>
            </a:xfrm>
            <a:prstGeom prst="line">
              <a:avLst/>
            </a:prstGeom>
            <a:noFill/>
            <a:ln w="19050">
              <a:solidFill>
                <a:srgbClr val="5F80B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49" name="Text Box 50"/>
            <p:cNvSpPr txBox="1">
              <a:spLocks noChangeArrowheads="1"/>
            </p:cNvSpPr>
            <p:nvPr/>
          </p:nvSpPr>
          <p:spPr bwMode="auto">
            <a:xfrm>
              <a:off x="2250" y="1280"/>
              <a:ext cx="175" cy="1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06</a:t>
              </a:r>
            </a:p>
          </p:txBody>
        </p:sp>
        <p:sp>
          <p:nvSpPr>
            <p:cNvPr id="51250" name="Text Box 51"/>
            <p:cNvSpPr txBox="1">
              <a:spLocks noChangeArrowheads="1"/>
            </p:cNvSpPr>
            <p:nvPr/>
          </p:nvSpPr>
          <p:spPr bwMode="auto">
            <a:xfrm>
              <a:off x="2394" y="1280"/>
              <a:ext cx="175" cy="1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07</a:t>
              </a:r>
            </a:p>
          </p:txBody>
        </p:sp>
        <p:sp>
          <p:nvSpPr>
            <p:cNvPr id="51251" name="Text Box 52"/>
            <p:cNvSpPr txBox="1">
              <a:spLocks noChangeArrowheads="1"/>
            </p:cNvSpPr>
            <p:nvPr/>
          </p:nvSpPr>
          <p:spPr bwMode="auto">
            <a:xfrm>
              <a:off x="2535" y="1280"/>
              <a:ext cx="175" cy="1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08</a:t>
              </a:r>
            </a:p>
          </p:txBody>
        </p:sp>
        <p:sp>
          <p:nvSpPr>
            <p:cNvPr id="51252" name="Text Box 53"/>
            <p:cNvSpPr txBox="1">
              <a:spLocks noChangeArrowheads="1"/>
            </p:cNvSpPr>
            <p:nvPr/>
          </p:nvSpPr>
          <p:spPr bwMode="auto">
            <a:xfrm>
              <a:off x="2671" y="1280"/>
              <a:ext cx="175" cy="1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09</a:t>
              </a:r>
            </a:p>
          </p:txBody>
        </p:sp>
        <p:sp>
          <p:nvSpPr>
            <p:cNvPr id="51253" name="Line 54"/>
            <p:cNvSpPr>
              <a:spLocks noChangeShapeType="1"/>
            </p:cNvSpPr>
            <p:nvPr/>
          </p:nvSpPr>
          <p:spPr bwMode="auto">
            <a:xfrm>
              <a:off x="2272" y="1480"/>
              <a:ext cx="3402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54" name="Line 55"/>
            <p:cNvSpPr>
              <a:spLocks noChangeShapeType="1"/>
            </p:cNvSpPr>
            <p:nvPr/>
          </p:nvSpPr>
          <p:spPr bwMode="auto">
            <a:xfrm>
              <a:off x="2269" y="1664"/>
              <a:ext cx="3402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55" name="Line 56"/>
            <p:cNvSpPr>
              <a:spLocks noChangeShapeType="1"/>
            </p:cNvSpPr>
            <p:nvPr/>
          </p:nvSpPr>
          <p:spPr bwMode="auto">
            <a:xfrm>
              <a:off x="2281" y="1824"/>
              <a:ext cx="3402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56" name="Line 57"/>
            <p:cNvSpPr>
              <a:spLocks noChangeShapeType="1"/>
            </p:cNvSpPr>
            <p:nvPr/>
          </p:nvSpPr>
          <p:spPr bwMode="auto">
            <a:xfrm>
              <a:off x="2272" y="2000"/>
              <a:ext cx="862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57" name="Line 58"/>
            <p:cNvSpPr>
              <a:spLocks noChangeShapeType="1"/>
            </p:cNvSpPr>
            <p:nvPr/>
          </p:nvSpPr>
          <p:spPr bwMode="auto">
            <a:xfrm>
              <a:off x="2278" y="2160"/>
              <a:ext cx="862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58" name="Line 59"/>
            <p:cNvSpPr>
              <a:spLocks noChangeShapeType="1"/>
            </p:cNvSpPr>
            <p:nvPr/>
          </p:nvSpPr>
          <p:spPr bwMode="auto">
            <a:xfrm>
              <a:off x="3113" y="2329"/>
              <a:ext cx="1451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59" name="Line 60"/>
            <p:cNvSpPr>
              <a:spLocks noChangeShapeType="1"/>
            </p:cNvSpPr>
            <p:nvPr/>
          </p:nvSpPr>
          <p:spPr bwMode="auto">
            <a:xfrm>
              <a:off x="3113" y="2507"/>
              <a:ext cx="1451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60" name="Line 61"/>
            <p:cNvSpPr>
              <a:spLocks noChangeShapeType="1"/>
            </p:cNvSpPr>
            <p:nvPr/>
          </p:nvSpPr>
          <p:spPr bwMode="auto">
            <a:xfrm>
              <a:off x="3113" y="2679"/>
              <a:ext cx="1451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61" name="Line 62"/>
            <p:cNvSpPr>
              <a:spLocks noChangeShapeType="1"/>
            </p:cNvSpPr>
            <p:nvPr/>
          </p:nvSpPr>
          <p:spPr bwMode="auto">
            <a:xfrm>
              <a:off x="3122" y="2845"/>
              <a:ext cx="1451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62" name="Line 63"/>
            <p:cNvSpPr>
              <a:spLocks noChangeShapeType="1"/>
            </p:cNvSpPr>
            <p:nvPr/>
          </p:nvSpPr>
          <p:spPr bwMode="auto">
            <a:xfrm>
              <a:off x="3696" y="3010"/>
              <a:ext cx="1134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63" name="Line 64"/>
            <p:cNvSpPr>
              <a:spLocks noChangeShapeType="1"/>
            </p:cNvSpPr>
            <p:nvPr/>
          </p:nvSpPr>
          <p:spPr bwMode="auto">
            <a:xfrm>
              <a:off x="4830" y="3191"/>
              <a:ext cx="862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64" name="Text Box 65"/>
            <p:cNvSpPr txBox="1">
              <a:spLocks noChangeArrowheads="1"/>
            </p:cNvSpPr>
            <p:nvPr/>
          </p:nvSpPr>
          <p:spPr bwMode="auto">
            <a:xfrm>
              <a:off x="1216" y="1262"/>
              <a:ext cx="725" cy="1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Work Package Name</a:t>
              </a:r>
            </a:p>
          </p:txBody>
        </p:sp>
        <p:sp>
          <p:nvSpPr>
            <p:cNvPr id="51265" name="Text Box 66"/>
            <p:cNvSpPr txBox="1">
              <a:spLocks noChangeArrowheads="1"/>
            </p:cNvSpPr>
            <p:nvPr/>
          </p:nvSpPr>
          <p:spPr bwMode="auto">
            <a:xfrm>
              <a:off x="1008" y="1389"/>
              <a:ext cx="855" cy="2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WP1: Co-ordination and</a:t>
              </a:r>
              <a:b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</a:b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   Project Management</a:t>
              </a:r>
            </a:p>
          </p:txBody>
        </p:sp>
        <p:sp>
          <p:nvSpPr>
            <p:cNvPr id="51266" name="Text Box 67"/>
            <p:cNvSpPr txBox="1">
              <a:spLocks noChangeArrowheads="1"/>
            </p:cNvSpPr>
            <p:nvPr/>
          </p:nvSpPr>
          <p:spPr bwMode="auto">
            <a:xfrm>
              <a:off x="1008" y="1555"/>
              <a:ext cx="1154" cy="1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WP2: Dissemination and Exploitation</a:t>
              </a:r>
            </a:p>
          </p:txBody>
        </p:sp>
        <p:sp>
          <p:nvSpPr>
            <p:cNvPr id="51267" name="Text Box 68"/>
            <p:cNvSpPr txBox="1">
              <a:spLocks noChangeArrowheads="1"/>
            </p:cNvSpPr>
            <p:nvPr/>
          </p:nvSpPr>
          <p:spPr bwMode="auto">
            <a:xfrm>
              <a:off x="1008" y="1752"/>
              <a:ext cx="1038" cy="1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WP3: Assessment and Evaluation</a:t>
              </a:r>
            </a:p>
          </p:txBody>
        </p:sp>
        <p:sp>
          <p:nvSpPr>
            <p:cNvPr id="51268" name="Text Box 69"/>
            <p:cNvSpPr txBox="1">
              <a:spLocks noChangeArrowheads="1"/>
            </p:cNvSpPr>
            <p:nvPr/>
          </p:nvSpPr>
          <p:spPr bwMode="auto">
            <a:xfrm>
              <a:off x="1008" y="1933"/>
              <a:ext cx="469" cy="1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WP1.1: </a:t>
              </a:r>
            </a:p>
          </p:txBody>
        </p:sp>
        <p:sp>
          <p:nvSpPr>
            <p:cNvPr id="51269" name="Text Box 70"/>
            <p:cNvSpPr txBox="1">
              <a:spLocks noChangeArrowheads="1"/>
            </p:cNvSpPr>
            <p:nvPr/>
          </p:nvSpPr>
          <p:spPr bwMode="auto">
            <a:xfrm>
              <a:off x="1008" y="2090"/>
              <a:ext cx="439" cy="1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WP1.2: </a:t>
              </a:r>
            </a:p>
          </p:txBody>
        </p:sp>
        <p:sp>
          <p:nvSpPr>
            <p:cNvPr id="51270" name="Text Box 71"/>
            <p:cNvSpPr txBox="1">
              <a:spLocks noChangeArrowheads="1"/>
            </p:cNvSpPr>
            <p:nvPr/>
          </p:nvSpPr>
          <p:spPr bwMode="auto">
            <a:xfrm>
              <a:off x="1008" y="2272"/>
              <a:ext cx="439" cy="1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WP2.1: </a:t>
              </a:r>
            </a:p>
          </p:txBody>
        </p:sp>
        <p:sp>
          <p:nvSpPr>
            <p:cNvPr id="51271" name="Text Box 72"/>
            <p:cNvSpPr txBox="1">
              <a:spLocks noChangeArrowheads="1"/>
            </p:cNvSpPr>
            <p:nvPr/>
          </p:nvSpPr>
          <p:spPr bwMode="auto">
            <a:xfrm>
              <a:off x="1008" y="2441"/>
              <a:ext cx="439" cy="1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WP2.2: </a:t>
              </a:r>
            </a:p>
          </p:txBody>
        </p:sp>
        <p:sp>
          <p:nvSpPr>
            <p:cNvPr id="51272" name="Text Box 73"/>
            <p:cNvSpPr txBox="1">
              <a:spLocks noChangeArrowheads="1"/>
            </p:cNvSpPr>
            <p:nvPr/>
          </p:nvSpPr>
          <p:spPr bwMode="auto">
            <a:xfrm>
              <a:off x="1008" y="2617"/>
              <a:ext cx="439" cy="1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WP2.3: </a:t>
              </a:r>
            </a:p>
          </p:txBody>
        </p:sp>
        <p:sp>
          <p:nvSpPr>
            <p:cNvPr id="51273" name="Text Box 74"/>
            <p:cNvSpPr txBox="1">
              <a:spLocks noChangeArrowheads="1"/>
            </p:cNvSpPr>
            <p:nvPr/>
          </p:nvSpPr>
          <p:spPr bwMode="auto">
            <a:xfrm>
              <a:off x="1008" y="2946"/>
              <a:ext cx="367" cy="1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WP3: </a:t>
              </a:r>
            </a:p>
          </p:txBody>
        </p:sp>
        <p:sp>
          <p:nvSpPr>
            <p:cNvPr id="51274" name="Text Box 75"/>
            <p:cNvSpPr txBox="1">
              <a:spLocks noChangeArrowheads="1"/>
            </p:cNvSpPr>
            <p:nvPr/>
          </p:nvSpPr>
          <p:spPr bwMode="auto">
            <a:xfrm>
              <a:off x="1292" y="3294"/>
              <a:ext cx="52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Milestones</a:t>
              </a: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Deliverables</a:t>
              </a:r>
            </a:p>
          </p:txBody>
        </p:sp>
        <p:sp>
          <p:nvSpPr>
            <p:cNvPr id="51275" name="Text Box 76"/>
            <p:cNvSpPr txBox="1">
              <a:spLocks noChangeArrowheads="1"/>
            </p:cNvSpPr>
            <p:nvPr/>
          </p:nvSpPr>
          <p:spPr bwMode="auto">
            <a:xfrm>
              <a:off x="2278" y="3240"/>
              <a:ext cx="214" cy="1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D01</a:t>
              </a:r>
            </a:p>
          </p:txBody>
        </p:sp>
        <p:sp>
          <p:nvSpPr>
            <p:cNvPr id="51276" name="Text Box 77"/>
            <p:cNvSpPr txBox="1">
              <a:spLocks noChangeArrowheads="1"/>
            </p:cNvSpPr>
            <p:nvPr/>
          </p:nvSpPr>
          <p:spPr bwMode="auto">
            <a:xfrm>
              <a:off x="2562" y="3240"/>
              <a:ext cx="189" cy="1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M1</a:t>
              </a:r>
            </a:p>
          </p:txBody>
        </p:sp>
        <p:sp>
          <p:nvSpPr>
            <p:cNvPr id="51277" name="Text Box 78"/>
            <p:cNvSpPr txBox="1">
              <a:spLocks noChangeArrowheads="1"/>
            </p:cNvSpPr>
            <p:nvPr/>
          </p:nvSpPr>
          <p:spPr bwMode="auto">
            <a:xfrm>
              <a:off x="3016" y="3240"/>
              <a:ext cx="249" cy="3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M2</a:t>
              </a: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D121</a:t>
              </a: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D122</a:t>
              </a: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D123</a:t>
              </a:r>
            </a:p>
          </p:txBody>
        </p:sp>
        <p:sp>
          <p:nvSpPr>
            <p:cNvPr id="51278" name="Text Box 79"/>
            <p:cNvSpPr txBox="1">
              <a:spLocks noChangeArrowheads="1"/>
            </p:cNvSpPr>
            <p:nvPr/>
          </p:nvSpPr>
          <p:spPr bwMode="auto">
            <a:xfrm>
              <a:off x="3288" y="3240"/>
              <a:ext cx="189" cy="1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M3</a:t>
              </a:r>
            </a:p>
          </p:txBody>
        </p:sp>
        <p:sp>
          <p:nvSpPr>
            <p:cNvPr id="51279" name="Text Box 80"/>
            <p:cNvSpPr txBox="1">
              <a:spLocks noChangeArrowheads="1"/>
            </p:cNvSpPr>
            <p:nvPr/>
          </p:nvSpPr>
          <p:spPr bwMode="auto">
            <a:xfrm>
              <a:off x="4014" y="3240"/>
              <a:ext cx="189" cy="1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M4</a:t>
              </a:r>
            </a:p>
          </p:txBody>
        </p:sp>
        <p:sp>
          <p:nvSpPr>
            <p:cNvPr id="51280" name="Text Box 81"/>
            <p:cNvSpPr txBox="1">
              <a:spLocks noChangeArrowheads="1"/>
            </p:cNvSpPr>
            <p:nvPr/>
          </p:nvSpPr>
          <p:spPr bwMode="auto">
            <a:xfrm>
              <a:off x="4468" y="3240"/>
              <a:ext cx="249" cy="3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M5</a:t>
              </a: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D211</a:t>
              </a: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D221</a:t>
              </a: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D231</a:t>
              </a: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D241</a:t>
              </a:r>
            </a:p>
          </p:txBody>
        </p:sp>
        <p:sp>
          <p:nvSpPr>
            <p:cNvPr id="51281" name="Text Box 82"/>
            <p:cNvSpPr txBox="1">
              <a:spLocks noChangeArrowheads="1"/>
            </p:cNvSpPr>
            <p:nvPr/>
          </p:nvSpPr>
          <p:spPr bwMode="auto">
            <a:xfrm>
              <a:off x="4694" y="3240"/>
              <a:ext cx="249" cy="3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M6</a:t>
              </a: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D311</a:t>
              </a: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D321</a:t>
              </a: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D331</a:t>
              </a: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282" name="Text Box 83"/>
            <p:cNvSpPr txBox="1">
              <a:spLocks noChangeArrowheads="1"/>
            </p:cNvSpPr>
            <p:nvPr/>
          </p:nvSpPr>
          <p:spPr bwMode="auto">
            <a:xfrm>
              <a:off x="5472" y="3240"/>
              <a:ext cx="249" cy="3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M7</a:t>
              </a: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D411</a:t>
              </a: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D421</a:t>
              </a: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D431</a:t>
              </a: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D441</a:t>
              </a:r>
            </a:p>
          </p:txBody>
        </p:sp>
        <p:sp>
          <p:nvSpPr>
            <p:cNvPr id="51283" name="Text Box 84"/>
            <p:cNvSpPr txBox="1">
              <a:spLocks noChangeArrowheads="1"/>
            </p:cNvSpPr>
            <p:nvPr/>
          </p:nvSpPr>
          <p:spPr bwMode="auto">
            <a:xfrm>
              <a:off x="1008" y="2781"/>
              <a:ext cx="439" cy="1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WP2.4: </a:t>
              </a:r>
            </a:p>
          </p:txBody>
        </p:sp>
        <p:sp>
          <p:nvSpPr>
            <p:cNvPr id="51284" name="Text Box 85"/>
            <p:cNvSpPr txBox="1">
              <a:spLocks noChangeArrowheads="1"/>
            </p:cNvSpPr>
            <p:nvPr/>
          </p:nvSpPr>
          <p:spPr bwMode="auto">
            <a:xfrm>
              <a:off x="1008" y="3094"/>
              <a:ext cx="367" cy="1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WP4: </a:t>
              </a:r>
            </a:p>
          </p:txBody>
        </p:sp>
        <p:sp>
          <p:nvSpPr>
            <p:cNvPr id="51285" name="Text Box 86"/>
            <p:cNvSpPr txBox="1">
              <a:spLocks noChangeArrowheads="1"/>
            </p:cNvSpPr>
            <p:nvPr/>
          </p:nvSpPr>
          <p:spPr bwMode="auto">
            <a:xfrm>
              <a:off x="2807" y="1280"/>
              <a:ext cx="175" cy="1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51286" name="Text Box 87"/>
            <p:cNvSpPr txBox="1">
              <a:spLocks noChangeArrowheads="1"/>
            </p:cNvSpPr>
            <p:nvPr/>
          </p:nvSpPr>
          <p:spPr bwMode="auto">
            <a:xfrm>
              <a:off x="2955" y="1280"/>
              <a:ext cx="175" cy="1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51287" name="Text Box 88"/>
            <p:cNvSpPr txBox="1">
              <a:spLocks noChangeArrowheads="1"/>
            </p:cNvSpPr>
            <p:nvPr/>
          </p:nvSpPr>
          <p:spPr bwMode="auto">
            <a:xfrm>
              <a:off x="3091" y="1280"/>
              <a:ext cx="175" cy="1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51288" name="Text Box 89"/>
            <p:cNvSpPr txBox="1">
              <a:spLocks noChangeArrowheads="1"/>
            </p:cNvSpPr>
            <p:nvPr/>
          </p:nvSpPr>
          <p:spPr bwMode="auto">
            <a:xfrm>
              <a:off x="3947" y="1280"/>
              <a:ext cx="175" cy="1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06</a:t>
              </a:r>
            </a:p>
          </p:txBody>
        </p:sp>
        <p:sp>
          <p:nvSpPr>
            <p:cNvPr id="51289" name="Text Box 90"/>
            <p:cNvSpPr txBox="1">
              <a:spLocks noChangeArrowheads="1"/>
            </p:cNvSpPr>
            <p:nvPr/>
          </p:nvSpPr>
          <p:spPr bwMode="auto">
            <a:xfrm>
              <a:off x="4089" y="1280"/>
              <a:ext cx="175" cy="1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07</a:t>
              </a:r>
            </a:p>
          </p:txBody>
        </p:sp>
        <p:sp>
          <p:nvSpPr>
            <p:cNvPr id="51290" name="Text Box 91"/>
            <p:cNvSpPr txBox="1">
              <a:spLocks noChangeArrowheads="1"/>
            </p:cNvSpPr>
            <p:nvPr/>
          </p:nvSpPr>
          <p:spPr bwMode="auto">
            <a:xfrm>
              <a:off x="4242" y="1280"/>
              <a:ext cx="175" cy="1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08</a:t>
              </a:r>
            </a:p>
          </p:txBody>
        </p:sp>
        <p:sp>
          <p:nvSpPr>
            <p:cNvPr id="51291" name="Text Box 92"/>
            <p:cNvSpPr txBox="1">
              <a:spLocks noChangeArrowheads="1"/>
            </p:cNvSpPr>
            <p:nvPr/>
          </p:nvSpPr>
          <p:spPr bwMode="auto">
            <a:xfrm>
              <a:off x="4396" y="1280"/>
              <a:ext cx="175" cy="1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09</a:t>
              </a:r>
            </a:p>
          </p:txBody>
        </p:sp>
        <p:sp>
          <p:nvSpPr>
            <p:cNvPr id="51292" name="Text Box 93"/>
            <p:cNvSpPr txBox="1">
              <a:spLocks noChangeArrowheads="1"/>
            </p:cNvSpPr>
            <p:nvPr/>
          </p:nvSpPr>
          <p:spPr bwMode="auto">
            <a:xfrm>
              <a:off x="4526" y="1280"/>
              <a:ext cx="175" cy="1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51293" name="Text Box 94"/>
            <p:cNvSpPr txBox="1">
              <a:spLocks noChangeArrowheads="1"/>
            </p:cNvSpPr>
            <p:nvPr/>
          </p:nvSpPr>
          <p:spPr bwMode="auto">
            <a:xfrm>
              <a:off x="4668" y="1280"/>
              <a:ext cx="175" cy="1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51294" name="Text Box 95"/>
            <p:cNvSpPr txBox="1">
              <a:spLocks noChangeArrowheads="1"/>
            </p:cNvSpPr>
            <p:nvPr/>
          </p:nvSpPr>
          <p:spPr bwMode="auto">
            <a:xfrm>
              <a:off x="4798" y="1280"/>
              <a:ext cx="175" cy="1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51295" name="Text Box 96"/>
            <p:cNvSpPr txBox="1">
              <a:spLocks noChangeArrowheads="1"/>
            </p:cNvSpPr>
            <p:nvPr/>
          </p:nvSpPr>
          <p:spPr bwMode="auto">
            <a:xfrm>
              <a:off x="3243" y="1280"/>
              <a:ext cx="175" cy="1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01</a:t>
              </a:r>
            </a:p>
          </p:txBody>
        </p:sp>
        <p:sp>
          <p:nvSpPr>
            <p:cNvPr id="51296" name="Text Box 97"/>
            <p:cNvSpPr txBox="1">
              <a:spLocks noChangeArrowheads="1"/>
            </p:cNvSpPr>
            <p:nvPr/>
          </p:nvSpPr>
          <p:spPr bwMode="auto">
            <a:xfrm>
              <a:off x="3396" y="1280"/>
              <a:ext cx="175" cy="1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02</a:t>
              </a:r>
            </a:p>
          </p:txBody>
        </p:sp>
        <p:sp>
          <p:nvSpPr>
            <p:cNvPr id="51297" name="Text Box 98"/>
            <p:cNvSpPr txBox="1">
              <a:spLocks noChangeArrowheads="1"/>
            </p:cNvSpPr>
            <p:nvPr/>
          </p:nvSpPr>
          <p:spPr bwMode="auto">
            <a:xfrm>
              <a:off x="3528" y="1280"/>
              <a:ext cx="175" cy="1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03</a:t>
              </a:r>
            </a:p>
          </p:txBody>
        </p:sp>
        <p:sp>
          <p:nvSpPr>
            <p:cNvPr id="51298" name="Text Box 99"/>
            <p:cNvSpPr txBox="1">
              <a:spLocks noChangeArrowheads="1"/>
            </p:cNvSpPr>
            <p:nvPr/>
          </p:nvSpPr>
          <p:spPr bwMode="auto">
            <a:xfrm>
              <a:off x="3673" y="1280"/>
              <a:ext cx="175" cy="1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04</a:t>
              </a:r>
            </a:p>
          </p:txBody>
        </p:sp>
        <p:sp>
          <p:nvSpPr>
            <p:cNvPr id="51299" name="Text Box 100"/>
            <p:cNvSpPr txBox="1">
              <a:spLocks noChangeArrowheads="1"/>
            </p:cNvSpPr>
            <p:nvPr/>
          </p:nvSpPr>
          <p:spPr bwMode="auto">
            <a:xfrm>
              <a:off x="3818" y="1280"/>
              <a:ext cx="175" cy="1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05</a:t>
              </a:r>
            </a:p>
          </p:txBody>
        </p:sp>
        <p:sp>
          <p:nvSpPr>
            <p:cNvPr id="51300" name="Text Box 101"/>
            <p:cNvSpPr txBox="1">
              <a:spLocks noChangeArrowheads="1"/>
            </p:cNvSpPr>
            <p:nvPr/>
          </p:nvSpPr>
          <p:spPr bwMode="auto">
            <a:xfrm>
              <a:off x="4941" y="1280"/>
              <a:ext cx="175" cy="1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01</a:t>
              </a:r>
            </a:p>
          </p:txBody>
        </p:sp>
        <p:sp>
          <p:nvSpPr>
            <p:cNvPr id="51301" name="Text Box 102"/>
            <p:cNvSpPr txBox="1">
              <a:spLocks noChangeArrowheads="1"/>
            </p:cNvSpPr>
            <p:nvPr/>
          </p:nvSpPr>
          <p:spPr bwMode="auto">
            <a:xfrm>
              <a:off x="5094" y="1280"/>
              <a:ext cx="175" cy="1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02</a:t>
              </a:r>
            </a:p>
          </p:txBody>
        </p:sp>
        <p:sp>
          <p:nvSpPr>
            <p:cNvPr id="51302" name="Text Box 103"/>
            <p:cNvSpPr txBox="1">
              <a:spLocks noChangeArrowheads="1"/>
            </p:cNvSpPr>
            <p:nvPr/>
          </p:nvSpPr>
          <p:spPr bwMode="auto">
            <a:xfrm>
              <a:off x="5226" y="1280"/>
              <a:ext cx="175" cy="1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03</a:t>
              </a:r>
            </a:p>
          </p:txBody>
        </p:sp>
        <p:sp>
          <p:nvSpPr>
            <p:cNvPr id="51303" name="Text Box 104"/>
            <p:cNvSpPr txBox="1">
              <a:spLocks noChangeArrowheads="1"/>
            </p:cNvSpPr>
            <p:nvPr/>
          </p:nvSpPr>
          <p:spPr bwMode="auto">
            <a:xfrm>
              <a:off x="5371" y="1280"/>
              <a:ext cx="175" cy="1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04</a:t>
              </a:r>
            </a:p>
          </p:txBody>
        </p:sp>
        <p:sp>
          <p:nvSpPr>
            <p:cNvPr id="51304" name="Text Box 105"/>
            <p:cNvSpPr txBox="1">
              <a:spLocks noChangeArrowheads="1"/>
            </p:cNvSpPr>
            <p:nvPr/>
          </p:nvSpPr>
          <p:spPr bwMode="auto">
            <a:xfrm>
              <a:off x="5516" y="1280"/>
              <a:ext cx="175" cy="1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05</a:t>
              </a:r>
            </a:p>
          </p:txBody>
        </p:sp>
      </p:grpSp>
      <p:sp>
        <p:nvSpPr>
          <p:cNvPr id="105" name="Slide Number Placeholder 10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5EEB6-E792-4B24-AB19-2A277B16D589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8" name="object 3"/>
          <p:cNvSpPr/>
          <p:nvPr/>
        </p:nvSpPr>
        <p:spPr>
          <a:xfrm>
            <a:off x="10497784" y="6200334"/>
            <a:ext cx="1512710" cy="469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6076444" y="21602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2" name="Google Shape;435;p25"/>
          <p:cNvSpPr/>
          <p:nvPr/>
        </p:nvSpPr>
        <p:spPr>
          <a:xfrm>
            <a:off x="6728097" y="5705897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437;p25"/>
          <p:cNvSpPr/>
          <p:nvPr/>
        </p:nvSpPr>
        <p:spPr>
          <a:xfrm>
            <a:off x="0" y="604504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lide Number Placeholder 2"/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0000000-1234-1234-1234-123412341234}" type="slidenum">
              <a:rPr lang="it-IT" sz="1200" smtClean="0">
                <a:solidFill>
                  <a:srgbClr val="898989"/>
                </a:solidFill>
                <a:latin typeface="Cambria"/>
                <a:ea typeface="Cambria"/>
                <a:sym typeface="Cambria"/>
              </a:rPr>
              <a:pPr algn="r">
                <a:defRPr/>
              </a:pPr>
              <a:t>10</a:t>
            </a:fld>
            <a:endParaRPr lang="it-IT" sz="1200">
              <a:solidFill>
                <a:srgbClr val="898989"/>
              </a:solidFill>
              <a:latin typeface="Cambria"/>
              <a:ea typeface="Cambria"/>
              <a:sym typeface="Cambria"/>
            </a:endParaRPr>
          </a:p>
        </p:txBody>
      </p:sp>
      <p:sp>
        <p:nvSpPr>
          <p:cNvPr id="116" name="Google Shape;437;p25"/>
          <p:cNvSpPr/>
          <p:nvPr/>
        </p:nvSpPr>
        <p:spPr>
          <a:xfrm>
            <a:off x="1086" y="605706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438;p25"/>
          <p:cNvSpPr/>
          <p:nvPr/>
        </p:nvSpPr>
        <p:spPr>
          <a:xfrm>
            <a:off x="10668751" y="6227731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344667D-005D-4A8E-84CF-2839F13F7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2620" y="6251952"/>
            <a:ext cx="1219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For demonstration purpose only. Not part of the PRIMA official template</a:t>
            </a:r>
            <a:endParaRPr kumimoji="0" lang="en-GB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120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" y="2981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ZoneTexte 13">
            <a:extLst>
              <a:ext uri="{FF2B5EF4-FFF2-40B4-BE49-F238E27FC236}">
                <a16:creationId xmlns:a16="http://schemas.microsoft.com/office/drawing/2014/main" id="{FAB76CB1-36F1-4485-8AF8-C01BBC215E04}"/>
              </a:ext>
            </a:extLst>
          </p:cNvPr>
          <p:cNvSpPr txBox="1"/>
          <p:nvPr/>
        </p:nvSpPr>
        <p:spPr>
          <a:xfrm>
            <a:off x="7893345" y="611890"/>
            <a:ext cx="420079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Stage 1- Pre Proposal (Excellence)</a:t>
            </a:r>
          </a:p>
          <a:p>
            <a:r>
              <a:rPr lang="en-US" sz="16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Stage 2 – Full Proposal (Implementation</a:t>
            </a:r>
            <a:r>
              <a:rPr lang="en-US" sz="16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)</a:t>
            </a:r>
            <a:endParaRPr lang="en-US" sz="1600" i="1" dirty="0">
              <a:latin typeface="+mj-lt"/>
            </a:endParaRPr>
          </a:p>
        </p:txBody>
      </p:sp>
      <p:sp>
        <p:nvSpPr>
          <p:cNvPr id="121" name="Flèche : bas 16">
            <a:extLst>
              <a:ext uri="{FF2B5EF4-FFF2-40B4-BE49-F238E27FC236}">
                <a16:creationId xmlns:a16="http://schemas.microsoft.com/office/drawing/2014/main" id="{3EB60630-9788-43AF-9284-3D027C6235FB}"/>
              </a:ext>
            </a:extLst>
          </p:cNvPr>
          <p:cNvSpPr/>
          <p:nvPr/>
        </p:nvSpPr>
        <p:spPr>
          <a:xfrm rot="5400000">
            <a:off x="7601025" y="792140"/>
            <a:ext cx="276414" cy="30822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35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5EEB6-E792-4B24-AB19-2A277B16D589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1" name="object 3"/>
          <p:cNvSpPr/>
          <p:nvPr/>
        </p:nvSpPr>
        <p:spPr>
          <a:xfrm>
            <a:off x="10497784" y="6200334"/>
            <a:ext cx="1512710" cy="469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076444" y="21602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7" name="Google Shape;435;p25"/>
          <p:cNvSpPr/>
          <p:nvPr/>
        </p:nvSpPr>
        <p:spPr>
          <a:xfrm>
            <a:off x="6728097" y="5705897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437;p25"/>
          <p:cNvSpPr/>
          <p:nvPr/>
        </p:nvSpPr>
        <p:spPr>
          <a:xfrm>
            <a:off x="0" y="604504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lide Number Placeholder 2"/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0000000-1234-1234-1234-123412341234}" type="slidenum">
              <a:rPr lang="it-IT" sz="1200" smtClean="0">
                <a:solidFill>
                  <a:srgbClr val="898989"/>
                </a:solidFill>
                <a:latin typeface="Cambria"/>
                <a:ea typeface="Cambria"/>
                <a:sym typeface="Cambria"/>
              </a:rPr>
              <a:pPr algn="r">
                <a:defRPr/>
              </a:pPr>
              <a:t>11</a:t>
            </a:fld>
            <a:endParaRPr lang="it-IT" sz="1200">
              <a:solidFill>
                <a:srgbClr val="898989"/>
              </a:solidFill>
              <a:latin typeface="Cambria"/>
              <a:ea typeface="Cambria"/>
              <a:sym typeface="Cambria"/>
            </a:endParaRPr>
          </a:p>
        </p:txBody>
      </p:sp>
      <p:sp>
        <p:nvSpPr>
          <p:cNvPr id="31" name="Google Shape;437;p25"/>
          <p:cNvSpPr/>
          <p:nvPr/>
        </p:nvSpPr>
        <p:spPr>
          <a:xfrm>
            <a:off x="1086" y="605706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438;p25"/>
          <p:cNvSpPr/>
          <p:nvPr/>
        </p:nvSpPr>
        <p:spPr>
          <a:xfrm>
            <a:off x="10668751" y="6227731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" y="2981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344667D-005D-4A8E-84CF-2839F13F7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2620" y="6251952"/>
            <a:ext cx="1219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For demonstration purpose only. Not part of the PRIMA official template</a:t>
            </a:r>
            <a:endParaRPr kumimoji="0" lang="en-GB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497" y="1537948"/>
            <a:ext cx="9973920" cy="4511431"/>
          </a:xfrm>
          <a:prstGeom prst="rect">
            <a:avLst/>
          </a:prstGeom>
        </p:spPr>
      </p:pic>
      <p:sp>
        <p:nvSpPr>
          <p:cNvPr id="36" name="ZoneTexte 13">
            <a:extLst>
              <a:ext uri="{FF2B5EF4-FFF2-40B4-BE49-F238E27FC236}">
                <a16:creationId xmlns:a16="http://schemas.microsoft.com/office/drawing/2014/main" id="{FAB76CB1-36F1-4485-8AF8-C01BBC215E04}"/>
              </a:ext>
            </a:extLst>
          </p:cNvPr>
          <p:cNvSpPr txBox="1"/>
          <p:nvPr/>
        </p:nvSpPr>
        <p:spPr>
          <a:xfrm>
            <a:off x="8502945" y="5356821"/>
            <a:ext cx="359119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Stage 1- Pre Proposal (Excellence)</a:t>
            </a:r>
          </a:p>
          <a:p>
            <a:r>
              <a:rPr lang="en-US" sz="16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Stage 2 – Full Proposal (Implementation</a:t>
            </a:r>
            <a:r>
              <a:rPr lang="en-US" sz="16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)</a:t>
            </a:r>
            <a:endParaRPr lang="en-US" sz="1600" i="1" dirty="0">
              <a:latin typeface="+mj-lt"/>
            </a:endParaRPr>
          </a:p>
        </p:txBody>
      </p:sp>
      <p:sp>
        <p:nvSpPr>
          <p:cNvPr id="37" name="Flèche : bas 16">
            <a:extLst>
              <a:ext uri="{FF2B5EF4-FFF2-40B4-BE49-F238E27FC236}">
                <a16:creationId xmlns:a16="http://schemas.microsoft.com/office/drawing/2014/main" id="{3EB60630-9788-43AF-9284-3D027C6235FB}"/>
              </a:ext>
            </a:extLst>
          </p:cNvPr>
          <p:cNvSpPr/>
          <p:nvPr/>
        </p:nvSpPr>
        <p:spPr>
          <a:xfrm rot="6780000">
            <a:off x="8322041" y="5173285"/>
            <a:ext cx="276414" cy="30822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711200" y="588141"/>
            <a:ext cx="959484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Work Packages - Task Allocation (PERT Diagram)</a:t>
            </a:r>
          </a:p>
        </p:txBody>
      </p:sp>
    </p:spTree>
    <p:extLst>
      <p:ext uri="{BB962C8B-B14F-4D97-AF65-F5344CB8AC3E}">
        <p14:creationId xmlns:p14="http://schemas.microsoft.com/office/powerpoint/2010/main" val="3428364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5EEB6-E792-4B24-AB19-2A277B16D589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1" name="object 3"/>
          <p:cNvSpPr/>
          <p:nvPr/>
        </p:nvSpPr>
        <p:spPr>
          <a:xfrm>
            <a:off x="10497784" y="6200334"/>
            <a:ext cx="1512710" cy="469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11200" y="588141"/>
            <a:ext cx="959484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Work Packages - Task Allocation (PERT Diagram)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076444" y="21602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7" name="Google Shape;435;p25"/>
          <p:cNvSpPr/>
          <p:nvPr/>
        </p:nvSpPr>
        <p:spPr>
          <a:xfrm>
            <a:off x="6728097" y="5705897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437;p25"/>
          <p:cNvSpPr/>
          <p:nvPr/>
        </p:nvSpPr>
        <p:spPr>
          <a:xfrm>
            <a:off x="0" y="604504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lide Number Placeholder 2"/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0000000-1234-1234-1234-123412341234}" type="slidenum">
              <a:rPr lang="it-IT" sz="1200" smtClean="0">
                <a:solidFill>
                  <a:srgbClr val="898989"/>
                </a:solidFill>
                <a:latin typeface="Cambria"/>
                <a:ea typeface="Cambria"/>
                <a:sym typeface="Cambria"/>
              </a:rPr>
              <a:pPr algn="r">
                <a:defRPr/>
              </a:pPr>
              <a:t>12</a:t>
            </a:fld>
            <a:endParaRPr lang="it-IT" sz="1200">
              <a:solidFill>
                <a:srgbClr val="898989"/>
              </a:solidFill>
              <a:latin typeface="Cambria"/>
              <a:ea typeface="Cambria"/>
              <a:sym typeface="Cambria"/>
            </a:endParaRPr>
          </a:p>
        </p:txBody>
      </p:sp>
      <p:sp>
        <p:nvSpPr>
          <p:cNvPr id="31" name="Google Shape;437;p25"/>
          <p:cNvSpPr/>
          <p:nvPr/>
        </p:nvSpPr>
        <p:spPr>
          <a:xfrm>
            <a:off x="1086" y="605706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438;p25"/>
          <p:cNvSpPr/>
          <p:nvPr/>
        </p:nvSpPr>
        <p:spPr>
          <a:xfrm>
            <a:off x="10668751" y="6227731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" y="2981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3308" y="1575416"/>
            <a:ext cx="8212737" cy="4411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344667D-005D-4A8E-84CF-2839F13F7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2620" y="6251952"/>
            <a:ext cx="1219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For demonstration purpose only. Not part of the PRIMA official template</a:t>
            </a:r>
            <a:endParaRPr kumimoji="0" lang="en-GB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270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1600200" y="1447800"/>
            <a:ext cx="8915400" cy="5105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5EEB6-E792-4B24-AB19-2A277B16D589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920051"/>
              </p:ext>
            </p:extLst>
          </p:nvPr>
        </p:nvGraphicFramePr>
        <p:xfrm>
          <a:off x="194481" y="1668621"/>
          <a:ext cx="11763925" cy="4037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5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9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79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1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5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WPs/ Leader</a:t>
                      </a:r>
                    </a:p>
                  </a:txBody>
                  <a:tcPr marL="43334" marR="4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TASKS</a:t>
                      </a:r>
                    </a:p>
                  </a:txBody>
                  <a:tcPr marL="43334" marR="4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Timeline</a:t>
                      </a:r>
                    </a:p>
                  </a:txBody>
                  <a:tcPr marL="43334" marR="4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Resp. Partner/</a:t>
                      </a:r>
                      <a:r>
                        <a:rPr lang="en-GB" sz="1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Involved Partners</a:t>
                      </a:r>
                      <a:endParaRPr lang="en-GB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3334" marR="4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Main Deliverables</a:t>
                      </a:r>
                    </a:p>
                  </a:txBody>
                  <a:tcPr marL="43334" marR="4333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586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WP1: XX1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(WPL: P1)</a:t>
                      </a:r>
                    </a:p>
                  </a:txBody>
                  <a:tcPr marL="43334" marR="4333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Task 1.1 - </a:t>
                      </a:r>
                    </a:p>
                  </a:txBody>
                  <a:tcPr marL="43334" marR="4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M1-M8</a:t>
                      </a:r>
                    </a:p>
                  </a:txBody>
                  <a:tcPr marL="43334" marR="4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3334" marR="43334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D1.1,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D1.2</a:t>
                      </a:r>
                    </a:p>
                  </a:txBody>
                  <a:tcPr marL="43334" marR="4333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5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T1.2 -</a:t>
                      </a:r>
                    </a:p>
                  </a:txBody>
                  <a:tcPr marL="43334" marR="4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M1-M7</a:t>
                      </a:r>
                    </a:p>
                  </a:txBody>
                  <a:tcPr marL="43334" marR="4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3334" marR="43334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5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T1.3 –</a:t>
                      </a:r>
                    </a:p>
                  </a:txBody>
                  <a:tcPr marL="43334" marR="4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M8-M26</a:t>
                      </a:r>
                    </a:p>
                  </a:txBody>
                  <a:tcPr marL="43334" marR="4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3334" marR="43334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586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WP2: XX2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(WPL: P4)</a:t>
                      </a:r>
                      <a:endParaRPr lang="en-GB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3334" marR="4333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T2.1 - </a:t>
                      </a:r>
                    </a:p>
                  </a:txBody>
                  <a:tcPr marL="43334" marR="4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M4-M5</a:t>
                      </a:r>
                    </a:p>
                  </a:txBody>
                  <a:tcPr marL="43334" marR="4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3334" marR="43334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D2.1,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D2.2,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D2.3</a:t>
                      </a:r>
                    </a:p>
                  </a:txBody>
                  <a:tcPr marL="43334" marR="4333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5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T2.2 - </a:t>
                      </a:r>
                    </a:p>
                  </a:txBody>
                  <a:tcPr marL="43334" marR="4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M4-M9</a:t>
                      </a:r>
                    </a:p>
                  </a:txBody>
                  <a:tcPr marL="43334" marR="4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3334" marR="43334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5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T2.3 - </a:t>
                      </a:r>
                    </a:p>
                  </a:txBody>
                  <a:tcPr marL="43334" marR="4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M4-M9</a:t>
                      </a:r>
                    </a:p>
                  </a:txBody>
                  <a:tcPr marL="43334" marR="4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3334" marR="43334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58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WP3: XX3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(WPL: P2)</a:t>
                      </a:r>
                      <a:endParaRPr lang="en-GB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3334" marR="4333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T3.1 - </a:t>
                      </a:r>
                    </a:p>
                  </a:txBody>
                  <a:tcPr marL="43334" marR="4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M10-M11</a:t>
                      </a:r>
                    </a:p>
                  </a:txBody>
                  <a:tcPr marL="43334" marR="4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3334" marR="4333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D3.1,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D3.2,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D3.3</a:t>
                      </a:r>
                    </a:p>
                  </a:txBody>
                  <a:tcPr marL="43334" marR="43334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5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T3.2 - </a:t>
                      </a:r>
                    </a:p>
                  </a:txBody>
                  <a:tcPr marL="43334" marR="4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M12-M18</a:t>
                      </a:r>
                    </a:p>
                  </a:txBody>
                  <a:tcPr marL="43334" marR="4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3334" marR="43334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object 3"/>
          <p:cNvSpPr/>
          <p:nvPr/>
        </p:nvSpPr>
        <p:spPr>
          <a:xfrm>
            <a:off x="10497784" y="6200334"/>
            <a:ext cx="1512710" cy="469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08000" y="503714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Work Packages - Task Allocation (Table)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76444" y="21602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Google Shape;435;p25"/>
          <p:cNvSpPr/>
          <p:nvPr/>
        </p:nvSpPr>
        <p:spPr>
          <a:xfrm>
            <a:off x="6728097" y="5705897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37;p25"/>
          <p:cNvSpPr/>
          <p:nvPr/>
        </p:nvSpPr>
        <p:spPr>
          <a:xfrm>
            <a:off x="0" y="604504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0000000-1234-1234-1234-123412341234}" type="slidenum">
              <a:rPr lang="it-IT" sz="1200" smtClean="0">
                <a:solidFill>
                  <a:srgbClr val="898989"/>
                </a:solidFill>
                <a:latin typeface="Cambria"/>
                <a:ea typeface="Cambria"/>
                <a:sym typeface="Cambria"/>
              </a:rPr>
              <a:pPr algn="r">
                <a:defRPr/>
              </a:pPr>
              <a:t>13</a:t>
            </a:fld>
            <a:endParaRPr lang="it-IT" sz="1200">
              <a:solidFill>
                <a:srgbClr val="898989"/>
              </a:solidFill>
              <a:latin typeface="Cambria"/>
              <a:ea typeface="Cambria"/>
              <a:sym typeface="Cambria"/>
            </a:endParaRPr>
          </a:p>
        </p:txBody>
      </p:sp>
      <p:sp>
        <p:nvSpPr>
          <p:cNvPr id="17" name="Google Shape;437;p25"/>
          <p:cNvSpPr/>
          <p:nvPr/>
        </p:nvSpPr>
        <p:spPr>
          <a:xfrm>
            <a:off x="1086" y="605706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438;p25"/>
          <p:cNvSpPr/>
          <p:nvPr/>
        </p:nvSpPr>
        <p:spPr>
          <a:xfrm>
            <a:off x="10668751" y="6227731"/>
            <a:ext cx="1426475" cy="46942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" y="2981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344667D-005D-4A8E-84CF-2839F13F7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2620" y="6251952"/>
            <a:ext cx="1219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For demonstration purpose only. Not part of the PRIMA official template</a:t>
            </a:r>
            <a:endParaRPr kumimoji="0" lang="en-GB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2" name="ZoneTexte 13">
            <a:extLst>
              <a:ext uri="{FF2B5EF4-FFF2-40B4-BE49-F238E27FC236}">
                <a16:creationId xmlns:a16="http://schemas.microsoft.com/office/drawing/2014/main" id="{FAB76CB1-36F1-4485-8AF8-C01BBC215E04}"/>
              </a:ext>
            </a:extLst>
          </p:cNvPr>
          <p:cNvSpPr txBox="1"/>
          <p:nvPr/>
        </p:nvSpPr>
        <p:spPr>
          <a:xfrm>
            <a:off x="8441552" y="615014"/>
            <a:ext cx="359119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Stage 1- Pre Proposal (Excellence)</a:t>
            </a:r>
          </a:p>
          <a:p>
            <a:r>
              <a:rPr lang="en-US" sz="16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Stage 2 – Full Proposal (Implementation</a:t>
            </a:r>
            <a:r>
              <a:rPr lang="en-US" sz="16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)</a:t>
            </a:r>
            <a:endParaRPr lang="en-US" sz="1600" i="1" dirty="0">
              <a:latin typeface="+mj-lt"/>
            </a:endParaRPr>
          </a:p>
        </p:txBody>
      </p:sp>
      <p:sp>
        <p:nvSpPr>
          <p:cNvPr id="23" name="Flèche : bas 16">
            <a:extLst>
              <a:ext uri="{FF2B5EF4-FFF2-40B4-BE49-F238E27FC236}">
                <a16:creationId xmlns:a16="http://schemas.microsoft.com/office/drawing/2014/main" id="{3EB60630-9788-43AF-9284-3D027C6235FB}"/>
              </a:ext>
            </a:extLst>
          </p:cNvPr>
          <p:cNvSpPr/>
          <p:nvPr/>
        </p:nvSpPr>
        <p:spPr>
          <a:xfrm rot="5400000">
            <a:off x="8149232" y="753289"/>
            <a:ext cx="276414" cy="30822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92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1600200" y="1447800"/>
            <a:ext cx="8915400" cy="5105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5EEB6-E792-4B24-AB19-2A277B16D589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10497784" y="6200334"/>
            <a:ext cx="1512710" cy="469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08000" y="503714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Some Useful Tables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76444" y="21602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Google Shape;435;p25"/>
          <p:cNvSpPr/>
          <p:nvPr/>
        </p:nvSpPr>
        <p:spPr>
          <a:xfrm>
            <a:off x="6728097" y="5705897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37;p25"/>
          <p:cNvSpPr/>
          <p:nvPr/>
        </p:nvSpPr>
        <p:spPr>
          <a:xfrm>
            <a:off x="0" y="604504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0000000-1234-1234-1234-123412341234}" type="slidenum">
              <a:rPr lang="it-IT" sz="1200" smtClean="0">
                <a:solidFill>
                  <a:srgbClr val="898989"/>
                </a:solidFill>
                <a:latin typeface="Cambria"/>
                <a:ea typeface="Cambria"/>
                <a:sym typeface="Cambria"/>
              </a:rPr>
              <a:pPr algn="r">
                <a:defRPr/>
              </a:pPr>
              <a:t>14</a:t>
            </a:fld>
            <a:endParaRPr lang="it-IT" sz="1200">
              <a:solidFill>
                <a:srgbClr val="898989"/>
              </a:solidFill>
              <a:latin typeface="Cambria"/>
              <a:ea typeface="Cambria"/>
              <a:sym typeface="Cambria"/>
            </a:endParaRPr>
          </a:p>
        </p:txBody>
      </p:sp>
      <p:sp>
        <p:nvSpPr>
          <p:cNvPr id="17" name="Google Shape;437;p25"/>
          <p:cNvSpPr/>
          <p:nvPr/>
        </p:nvSpPr>
        <p:spPr>
          <a:xfrm>
            <a:off x="1086" y="605706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438;p25"/>
          <p:cNvSpPr/>
          <p:nvPr/>
        </p:nvSpPr>
        <p:spPr>
          <a:xfrm>
            <a:off x="10668751" y="6227731"/>
            <a:ext cx="1426475" cy="46942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" y="2981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344667D-005D-4A8E-84CF-2839F13F7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2620" y="6251952"/>
            <a:ext cx="1219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For demonstration purpose only. Not part of the PRIMA official template</a:t>
            </a:r>
            <a:endParaRPr kumimoji="0" lang="en-GB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2" name="ZoneTexte 13">
            <a:extLst>
              <a:ext uri="{FF2B5EF4-FFF2-40B4-BE49-F238E27FC236}">
                <a16:creationId xmlns:a16="http://schemas.microsoft.com/office/drawing/2014/main" id="{FAB76CB1-36F1-4485-8AF8-C01BBC215E04}"/>
              </a:ext>
            </a:extLst>
          </p:cNvPr>
          <p:cNvSpPr txBox="1"/>
          <p:nvPr/>
        </p:nvSpPr>
        <p:spPr>
          <a:xfrm>
            <a:off x="8441552" y="615014"/>
            <a:ext cx="359119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Stage 1- Pre Proposal (Excellence)</a:t>
            </a:r>
          </a:p>
          <a:p>
            <a:r>
              <a:rPr lang="en-US" sz="16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Stage 2 – Full Proposal (Implementation</a:t>
            </a:r>
            <a:r>
              <a:rPr lang="en-US" sz="16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)</a:t>
            </a:r>
            <a:endParaRPr lang="en-US" sz="1600" i="1" dirty="0">
              <a:latin typeface="+mj-lt"/>
            </a:endParaRPr>
          </a:p>
        </p:txBody>
      </p:sp>
      <p:sp>
        <p:nvSpPr>
          <p:cNvPr id="23" name="Flèche : bas 16">
            <a:extLst>
              <a:ext uri="{FF2B5EF4-FFF2-40B4-BE49-F238E27FC236}">
                <a16:creationId xmlns:a16="http://schemas.microsoft.com/office/drawing/2014/main" id="{3EB60630-9788-43AF-9284-3D027C6235FB}"/>
              </a:ext>
            </a:extLst>
          </p:cNvPr>
          <p:cNvSpPr/>
          <p:nvPr/>
        </p:nvSpPr>
        <p:spPr>
          <a:xfrm rot="5400000">
            <a:off x="8149232" y="753289"/>
            <a:ext cx="276414" cy="30822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440815"/>
              </p:ext>
            </p:extLst>
          </p:nvPr>
        </p:nvGraphicFramePr>
        <p:xfrm>
          <a:off x="476873" y="1305675"/>
          <a:ext cx="4409220" cy="1630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28020">
                  <a:extLst>
                    <a:ext uri="{9D8B030D-6E8A-4147-A177-3AD203B41FA5}">
                      <a16:colId xmlns:a16="http://schemas.microsoft.com/office/drawing/2014/main" val="124069494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246745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PRIMA Topic Challenges &amp;</a:t>
                      </a:r>
                      <a:r>
                        <a:rPr lang="fr-FR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Scope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Project </a:t>
                      </a:r>
                      <a:r>
                        <a:rPr lang="en-US" sz="1400" baseline="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Response</a:t>
                      </a:r>
                      <a:endParaRPr lang="en-US" sz="140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5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Call Challenge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088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PRIMA SRIA Objective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582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Topic</a:t>
                      </a:r>
                      <a:r>
                        <a:rPr lang="fr-FR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Scope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52008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924186"/>
              </p:ext>
            </p:extLst>
          </p:nvPr>
        </p:nvGraphicFramePr>
        <p:xfrm>
          <a:off x="6857457" y="4598800"/>
          <a:ext cx="4495800" cy="1630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71043">
                  <a:extLst>
                    <a:ext uri="{9D8B030D-6E8A-4147-A177-3AD203B41FA5}">
                      <a16:colId xmlns:a16="http://schemas.microsoft.com/office/drawing/2014/main" val="2246745968"/>
                    </a:ext>
                  </a:extLst>
                </a:gridCol>
                <a:gridCol w="927277">
                  <a:extLst>
                    <a:ext uri="{9D8B030D-6E8A-4147-A177-3AD203B41FA5}">
                      <a16:colId xmlns:a16="http://schemas.microsoft.com/office/drawing/2014/main" val="675284825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3955008172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415650594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32772554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WP Title</a:t>
                      </a:r>
                      <a:endParaRPr lang="en-US" sz="140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Start Date</a:t>
                      </a:r>
                      <a:endParaRPr lang="en-US" sz="140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End Date</a:t>
                      </a:r>
                      <a:endParaRPr lang="en-US" sz="140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Resp. Partner</a:t>
                      </a:r>
                      <a:endParaRPr lang="en-US" sz="140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Deliverables</a:t>
                      </a:r>
                      <a:endParaRPr lang="en-US" sz="140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5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WP1…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M1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M5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P1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D1.1….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088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WP2…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M3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M10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P2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D2.2….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582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WPn</a:t>
                      </a:r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….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M23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M36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P1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Dn.1…..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520083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062423"/>
              </p:ext>
            </p:extLst>
          </p:nvPr>
        </p:nvGraphicFramePr>
        <p:xfrm>
          <a:off x="6857457" y="1307897"/>
          <a:ext cx="4401009" cy="1630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89183">
                  <a:extLst>
                    <a:ext uri="{9D8B030D-6E8A-4147-A177-3AD203B41FA5}">
                      <a16:colId xmlns:a16="http://schemas.microsoft.com/office/drawing/2014/main" val="1240694940"/>
                    </a:ext>
                  </a:extLst>
                </a:gridCol>
                <a:gridCol w="775746">
                  <a:extLst>
                    <a:ext uri="{9D8B030D-6E8A-4147-A177-3AD203B41FA5}">
                      <a16:colId xmlns:a16="http://schemas.microsoft.com/office/drawing/2014/main" val="2246745968"/>
                    </a:ext>
                  </a:extLst>
                </a:gridCol>
                <a:gridCol w="1168040">
                  <a:extLst>
                    <a:ext uri="{9D8B030D-6E8A-4147-A177-3AD203B41FA5}">
                      <a16:colId xmlns:a16="http://schemas.microsoft.com/office/drawing/2014/main" val="3400531980"/>
                    </a:ext>
                  </a:extLst>
                </a:gridCol>
                <a:gridCol w="1168040">
                  <a:extLst>
                    <a:ext uri="{9D8B030D-6E8A-4147-A177-3AD203B41FA5}">
                      <a16:colId xmlns:a16="http://schemas.microsoft.com/office/drawing/2014/main" val="2135321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Technology</a:t>
                      </a:r>
                      <a:endParaRPr lang="en-GB" sz="140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Initial TRL</a:t>
                      </a:r>
                      <a:endParaRPr lang="en-US" sz="140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Developed</a:t>
                      </a:r>
                      <a:r>
                        <a:rPr lang="en-US" sz="1400" baseline="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Solution</a:t>
                      </a:r>
                      <a:endParaRPr lang="en-US" sz="140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Final TRL</a:t>
                      </a:r>
                      <a:endParaRPr lang="en-US" sz="140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5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Technology 1</a:t>
                      </a:r>
                      <a:endParaRPr lang="en-GB" sz="140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New Tech.1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088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Technology 2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New Tech.2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582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Technology 3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New Tech.3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520083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706975"/>
              </p:ext>
            </p:extLst>
          </p:nvPr>
        </p:nvGraphicFramePr>
        <p:xfrm>
          <a:off x="476873" y="4601499"/>
          <a:ext cx="4494716" cy="1630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7491">
                  <a:extLst>
                    <a:ext uri="{9D8B030D-6E8A-4147-A177-3AD203B41FA5}">
                      <a16:colId xmlns:a16="http://schemas.microsoft.com/office/drawing/2014/main" val="1240694940"/>
                    </a:ext>
                  </a:extLst>
                </a:gridCol>
                <a:gridCol w="709869">
                  <a:extLst>
                    <a:ext uri="{9D8B030D-6E8A-4147-A177-3AD203B41FA5}">
                      <a16:colId xmlns:a16="http://schemas.microsoft.com/office/drawing/2014/main" val="2246745968"/>
                    </a:ext>
                  </a:extLst>
                </a:gridCol>
                <a:gridCol w="2287356">
                  <a:extLst>
                    <a:ext uri="{9D8B030D-6E8A-4147-A177-3AD203B41FA5}">
                      <a16:colId xmlns:a16="http://schemas.microsoft.com/office/drawing/2014/main" val="2135321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Communication Action</a:t>
                      </a:r>
                      <a:endParaRPr lang="en-GB" sz="140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KPIs</a:t>
                      </a:r>
                      <a:endParaRPr lang="en-US" sz="140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Target Audiences</a:t>
                      </a:r>
                      <a:endParaRPr lang="en-US" sz="140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5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Website</a:t>
                      </a:r>
                      <a:endParaRPr lang="en-GB" sz="140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Public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088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Leaflets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1000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Scientific</a:t>
                      </a:r>
                      <a:r>
                        <a:rPr lang="en-US" sz="1400" baseline="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communities in…</a:t>
                      </a:r>
                      <a:endParaRPr lang="en-US" sz="140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582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Workshops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Smallholders in….</a:t>
                      </a:r>
                      <a:endParaRPr lang="en-US" sz="140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520083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028010"/>
              </p:ext>
            </p:extLst>
          </p:nvPr>
        </p:nvGraphicFramePr>
        <p:xfrm>
          <a:off x="3316229" y="2953691"/>
          <a:ext cx="5521641" cy="16288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46064">
                  <a:extLst>
                    <a:ext uri="{9D8B030D-6E8A-4147-A177-3AD203B41FA5}">
                      <a16:colId xmlns:a16="http://schemas.microsoft.com/office/drawing/2014/main" val="1240694940"/>
                    </a:ext>
                  </a:extLst>
                </a:gridCol>
                <a:gridCol w="2157733">
                  <a:extLst>
                    <a:ext uri="{9D8B030D-6E8A-4147-A177-3AD203B41FA5}">
                      <a16:colId xmlns:a16="http://schemas.microsoft.com/office/drawing/2014/main" val="2246745968"/>
                    </a:ext>
                  </a:extLst>
                </a:gridCol>
                <a:gridCol w="1717844">
                  <a:extLst>
                    <a:ext uri="{9D8B030D-6E8A-4147-A177-3AD203B41FA5}">
                      <a16:colId xmlns:a16="http://schemas.microsoft.com/office/drawing/2014/main" val="3695996593"/>
                    </a:ext>
                  </a:extLst>
                </a:gridCol>
              </a:tblGrid>
              <a:tr h="407223">
                <a:tc>
                  <a:txBody>
                    <a:bodyPr/>
                    <a:lstStyle/>
                    <a:p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TG/FB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Demands &amp; Challenges</a:t>
                      </a:r>
                      <a:endParaRPr lang="en-US" sz="140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Project Response</a:t>
                      </a:r>
                      <a:endParaRPr lang="en-US" sz="140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5262"/>
                  </a:ext>
                </a:extLst>
              </a:tr>
              <a:tr h="407223">
                <a:tc>
                  <a:txBody>
                    <a:bodyPr/>
                    <a:lstStyle/>
                    <a:p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[Target</a:t>
                      </a:r>
                      <a:r>
                        <a:rPr lang="fr-FR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Group 1]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088347"/>
                  </a:ext>
                </a:extLst>
              </a:tr>
              <a:tr h="407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[Final Beneficiary 1]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582667"/>
                  </a:ext>
                </a:extLst>
              </a:tr>
              <a:tr h="407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[Target Group 3]</a:t>
                      </a: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520083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>
            <a:stCxn id="31" idx="3"/>
            <a:endCxn id="29" idx="1"/>
          </p:cNvCxnSpPr>
          <p:nvPr/>
        </p:nvCxnSpPr>
        <p:spPr>
          <a:xfrm flipV="1">
            <a:off x="4971589" y="5414140"/>
            <a:ext cx="1885868" cy="26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886093" y="2105819"/>
            <a:ext cx="1885868" cy="2699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30" idx="3"/>
            <a:endCxn id="32" idx="3"/>
          </p:cNvCxnSpPr>
          <p:nvPr/>
        </p:nvCxnSpPr>
        <p:spPr>
          <a:xfrm flipH="1">
            <a:off x="8837870" y="2123237"/>
            <a:ext cx="2420596" cy="1644900"/>
          </a:xfrm>
          <a:prstGeom prst="bentConnector3">
            <a:avLst>
              <a:gd name="adj1" fmla="val -9444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32" idx="1"/>
            <a:endCxn id="31" idx="1"/>
          </p:cNvCxnSpPr>
          <p:nvPr/>
        </p:nvCxnSpPr>
        <p:spPr>
          <a:xfrm rot="10800000" flipV="1">
            <a:off x="476873" y="3768137"/>
            <a:ext cx="2839356" cy="1648702"/>
          </a:xfrm>
          <a:prstGeom prst="bentConnector3">
            <a:avLst>
              <a:gd name="adj1" fmla="val 108051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57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5"/>
          <p:cNvSpPr/>
          <p:nvPr/>
        </p:nvSpPr>
        <p:spPr>
          <a:xfrm>
            <a:off x="6728097" y="5705897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25"/>
          <p:cNvSpPr/>
          <p:nvPr/>
        </p:nvSpPr>
        <p:spPr>
          <a:xfrm>
            <a:off x="0" y="604504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6102" y="527567"/>
            <a:ext cx="8941036" cy="869796"/>
          </a:xfrm>
        </p:spPr>
        <p:txBody>
          <a:bodyPr>
            <a:normAutofit fontScale="62500" lnSpcReduction="20000"/>
          </a:bodyPr>
          <a:lstStyle/>
          <a:p>
            <a:pPr marL="25400" indent="0">
              <a:lnSpc>
                <a:spcPct val="170000"/>
              </a:lnSpc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Useful Charts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mbria"/>
                <a:ea typeface="Cambria"/>
                <a:sym typeface="Cambri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mbria"/>
              <a:ea typeface="Cambria"/>
              <a:sym typeface="Cambria"/>
            </a:endParaRPr>
          </a:p>
        </p:txBody>
      </p:sp>
      <p:sp>
        <p:nvSpPr>
          <p:cNvPr id="11" name="Google Shape;437;p25"/>
          <p:cNvSpPr/>
          <p:nvPr/>
        </p:nvSpPr>
        <p:spPr>
          <a:xfrm>
            <a:off x="-1086" y="604504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38;p25"/>
          <p:cNvSpPr/>
          <p:nvPr/>
        </p:nvSpPr>
        <p:spPr>
          <a:xfrm>
            <a:off x="10666579" y="6215711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076444" y="21602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6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" y="2981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44667D-005D-4A8E-84CF-2839F13F7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2620" y="6251952"/>
            <a:ext cx="1219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For demonstration purpose only. Not part of the PRIMA official template</a:t>
            </a:r>
            <a:endParaRPr kumimoji="0" lang="en-GB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280955239"/>
              </p:ext>
            </p:extLst>
          </p:nvPr>
        </p:nvGraphicFramePr>
        <p:xfrm>
          <a:off x="-111512" y="2285891"/>
          <a:ext cx="4014439" cy="3277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157794092"/>
              </p:ext>
            </p:extLst>
          </p:nvPr>
        </p:nvGraphicFramePr>
        <p:xfrm>
          <a:off x="3434577" y="2281069"/>
          <a:ext cx="4350964" cy="3282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393969360"/>
              </p:ext>
            </p:extLst>
          </p:nvPr>
        </p:nvGraphicFramePr>
        <p:xfrm>
          <a:off x="7259444" y="2276245"/>
          <a:ext cx="4408709" cy="3332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19470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7" grpId="0">
        <p:bldAsOne/>
      </p:bldGraphic>
      <p:bldGraphic spid="1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5"/>
          <p:cNvSpPr/>
          <p:nvPr/>
        </p:nvSpPr>
        <p:spPr>
          <a:xfrm>
            <a:off x="6728097" y="5705897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5"/>
          <p:cNvSpPr txBox="1"/>
          <p:nvPr/>
        </p:nvSpPr>
        <p:spPr>
          <a:xfrm>
            <a:off x="5356116" y="4977170"/>
            <a:ext cx="1647440" cy="24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600" rIns="0" bIns="0" anchor="t" anchorCtr="0">
            <a:noAutofit/>
          </a:bodyPr>
          <a:lstStyle/>
          <a:p>
            <a:pPr marL="47197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trategic Research and Innovation Agenda</a:t>
            </a: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66968" marR="0" lvl="0" indent="0" algn="l" defTabSz="914400" rtl="0" eaLnBrk="1" fontAlgn="auto" latinLnBrk="0" hangingPunct="1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raft - August 10th 2017</a:t>
            </a:r>
            <a:endParaRPr kumimoji="0" sz="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25"/>
          <p:cNvSpPr/>
          <p:nvPr/>
        </p:nvSpPr>
        <p:spPr>
          <a:xfrm>
            <a:off x="0" y="604504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15311" y="2743200"/>
            <a:ext cx="11592910" cy="1748520"/>
          </a:xfrm>
        </p:spPr>
        <p:txBody>
          <a:bodyPr>
            <a:normAutofit/>
          </a:bodyPr>
          <a:lstStyle/>
          <a:p>
            <a:pPr marL="25400" indent="0" algn="ctr">
              <a:buNone/>
            </a:pP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Model Canvas – Business Plan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mbria"/>
                <a:ea typeface="Cambria"/>
                <a:sym typeface="Cambri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mbria"/>
              <a:ea typeface="Cambria"/>
              <a:sym typeface="Cambr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76444" y="21602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Google Shape;435;p25"/>
          <p:cNvSpPr/>
          <p:nvPr/>
        </p:nvSpPr>
        <p:spPr>
          <a:xfrm>
            <a:off x="6728097" y="5705897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37;p25"/>
          <p:cNvSpPr/>
          <p:nvPr/>
        </p:nvSpPr>
        <p:spPr>
          <a:xfrm>
            <a:off x="0" y="604504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kumimoji="0" sz="1200" b="1" kern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kern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kern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kern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kern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kern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kern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kern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kern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>
              <a:defRPr/>
            </a:pPr>
            <a:fld id="{00000000-1234-1234-1234-123412341234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sp>
        <p:nvSpPr>
          <p:cNvPr id="15" name="Google Shape;437;p25"/>
          <p:cNvSpPr/>
          <p:nvPr/>
        </p:nvSpPr>
        <p:spPr>
          <a:xfrm>
            <a:off x="1086" y="605706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8;p25"/>
          <p:cNvSpPr/>
          <p:nvPr/>
        </p:nvSpPr>
        <p:spPr>
          <a:xfrm>
            <a:off x="10668751" y="6227731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" y="2981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344667D-005D-4A8E-84CF-2839F13F7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2620" y="6251952"/>
            <a:ext cx="1219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For demonstration purpose only. Not part of the PRIMA official template</a:t>
            </a:r>
            <a:endParaRPr kumimoji="0" lang="en-GB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9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6492"/>
            <a:ext cx="4664927" cy="775723"/>
          </a:xfrm>
        </p:spPr>
        <p:txBody>
          <a:bodyPr>
            <a:normAutofit/>
          </a:bodyPr>
          <a:lstStyle/>
          <a:p>
            <a:r>
              <a:rPr lang="fr-FR" sz="3200" b="1" dirty="0"/>
              <a:t>Business Model </a:t>
            </a:r>
            <a:r>
              <a:rPr lang="fr-FR" sz="3200" b="1" dirty="0" err="1"/>
              <a:t>Canvas</a:t>
            </a:r>
            <a:r>
              <a:rPr lang="fr-FR" sz="3200" b="1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1028" name="Picture 4" descr="Business Model Canvas Template ~ Addiction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587500"/>
            <a:ext cx="11379584" cy="527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70000" y="3213100"/>
            <a:ext cx="489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12400" y="3213100"/>
            <a:ext cx="489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1200" y="3213100"/>
            <a:ext cx="489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30600" y="2505214"/>
            <a:ext cx="489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51800" y="2505214"/>
            <a:ext cx="489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51800" y="5648465"/>
            <a:ext cx="489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30600" y="5648465"/>
            <a:ext cx="489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51800" y="4695965"/>
            <a:ext cx="489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30600" y="4695965"/>
            <a:ext cx="489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cxnSp>
        <p:nvCxnSpPr>
          <p:cNvPr id="17" name="Elbow Connector 16"/>
          <p:cNvCxnSpPr>
            <a:stCxn id="11" idx="1"/>
            <a:endCxn id="14" idx="3"/>
          </p:cNvCxnSpPr>
          <p:nvPr/>
        </p:nvCxnSpPr>
        <p:spPr>
          <a:xfrm rot="10800000" flipH="1" flipV="1">
            <a:off x="8051800" y="2859156"/>
            <a:ext cx="489236" cy="2190751"/>
          </a:xfrm>
          <a:prstGeom prst="bentConnector5">
            <a:avLst>
              <a:gd name="adj1" fmla="val -46726"/>
              <a:gd name="adj2" fmla="val 24517"/>
              <a:gd name="adj3" fmla="val 146726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0" idx="1"/>
            <a:endCxn id="15" idx="3"/>
          </p:cNvCxnSpPr>
          <p:nvPr/>
        </p:nvCxnSpPr>
        <p:spPr>
          <a:xfrm rot="10800000" flipH="1" flipV="1">
            <a:off x="3530600" y="2859156"/>
            <a:ext cx="489236" cy="2190751"/>
          </a:xfrm>
          <a:prstGeom prst="bentConnector5">
            <a:avLst>
              <a:gd name="adj1" fmla="val -46726"/>
              <a:gd name="adj2" fmla="val 22320"/>
              <a:gd name="adj3" fmla="val 146726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ZoneTexte 13">
            <a:extLst>
              <a:ext uri="{FF2B5EF4-FFF2-40B4-BE49-F238E27FC236}">
                <a16:creationId xmlns:a16="http://schemas.microsoft.com/office/drawing/2014/main" id="{FAB76CB1-36F1-4485-8AF8-C01BBC215E04}"/>
              </a:ext>
            </a:extLst>
          </p:cNvPr>
          <p:cNvSpPr txBox="1"/>
          <p:nvPr/>
        </p:nvSpPr>
        <p:spPr>
          <a:xfrm>
            <a:off x="9787553" y="641915"/>
            <a:ext cx="237298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Stage 1/2 – Full Proposal (Excellence OR Impact</a:t>
            </a:r>
            <a:r>
              <a:rPr lang="en-US" sz="16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)</a:t>
            </a:r>
            <a:endParaRPr lang="en-US" sz="1600" i="1" dirty="0">
              <a:latin typeface="+mj-lt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076444" y="21602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31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" y="2981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lèche : bas 16">
            <a:extLst>
              <a:ext uri="{FF2B5EF4-FFF2-40B4-BE49-F238E27FC236}">
                <a16:creationId xmlns:a16="http://schemas.microsoft.com/office/drawing/2014/main" id="{3EB60630-9788-43AF-9284-3D027C6235FB}"/>
              </a:ext>
            </a:extLst>
          </p:cNvPr>
          <p:cNvSpPr/>
          <p:nvPr/>
        </p:nvSpPr>
        <p:spPr>
          <a:xfrm rot="5400000">
            <a:off x="9495234" y="780189"/>
            <a:ext cx="276414" cy="30822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business model canv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9" t="10936" r="6423" b="10571"/>
          <a:stretch/>
        </p:blipFill>
        <p:spPr bwMode="auto">
          <a:xfrm>
            <a:off x="2131814" y="2229289"/>
            <a:ext cx="8180586" cy="41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63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5322849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Business Plan – in BRIEF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3" name="Rectangle 2"/>
          <p:cNvSpPr/>
          <p:nvPr/>
        </p:nvSpPr>
        <p:spPr>
          <a:xfrm>
            <a:off x="160420" y="6356351"/>
            <a:ext cx="8223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Source: https://smartasset.com/small-business/top-components-of-a-business-plan</a:t>
            </a:r>
          </a:p>
        </p:txBody>
      </p:sp>
      <p:sp>
        <p:nvSpPr>
          <p:cNvPr id="6" name="Rectangle 5"/>
          <p:cNvSpPr/>
          <p:nvPr/>
        </p:nvSpPr>
        <p:spPr>
          <a:xfrm>
            <a:off x="367991" y="1716921"/>
            <a:ext cx="492883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02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Summary.</a:t>
            </a:r>
          </a:p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Product Description.</a:t>
            </a:r>
          </a:p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Market Analysis.</a:t>
            </a:r>
          </a:p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Competitive Analysis</a:t>
            </a:r>
            <a:r>
              <a:rPr lang="en-US" sz="2000" b="1" dirty="0">
                <a:solidFill>
                  <a:srgbClr val="202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 available Alternatives and USPs.</a:t>
            </a:r>
          </a:p>
        </p:txBody>
      </p:sp>
      <p:sp>
        <p:nvSpPr>
          <p:cNvPr id="19" name="Google Shape;437;p25"/>
          <p:cNvSpPr/>
          <p:nvPr/>
        </p:nvSpPr>
        <p:spPr>
          <a:xfrm>
            <a:off x="1086" y="605706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438;p25"/>
          <p:cNvSpPr/>
          <p:nvPr/>
        </p:nvSpPr>
        <p:spPr>
          <a:xfrm>
            <a:off x="10668751" y="6227731"/>
            <a:ext cx="1426475" cy="46942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20938" y="1716921"/>
            <a:ext cx="463890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000" b="1" dirty="0">
                <a:solidFill>
                  <a:srgbClr val="202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Tentative Marketing and Sales Plan.</a:t>
            </a:r>
          </a:p>
          <a:p>
            <a:pPr>
              <a:lnSpc>
                <a:spcPct val="250000"/>
              </a:lnSpc>
            </a:pP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Budgeting and Use of Resources</a:t>
            </a:r>
          </a:p>
          <a:p>
            <a:pPr>
              <a:lnSpc>
                <a:spcPct val="250000"/>
              </a:lnSpc>
            </a:pP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Financial Projection of the Final Products</a:t>
            </a:r>
          </a:p>
          <a:p>
            <a:pPr>
              <a:lnSpc>
                <a:spcPct val="250000"/>
              </a:lnSpc>
            </a:pPr>
            <a:r>
              <a:rPr lang="en-US" sz="2000" b="1" dirty="0">
                <a:solidFill>
                  <a:srgbClr val="202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Management and Organization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44667D-005D-4A8E-84CF-2839F13F7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2620" y="6251952"/>
            <a:ext cx="1219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For demonstration purpose only. Not part of the PRIMA official template</a:t>
            </a:r>
            <a:endParaRPr kumimoji="0" lang="en-GB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4" name="ZoneTexte 13">
            <a:extLst>
              <a:ext uri="{FF2B5EF4-FFF2-40B4-BE49-F238E27FC236}">
                <a16:creationId xmlns:a16="http://schemas.microsoft.com/office/drawing/2014/main" id="{FAB76CB1-36F1-4485-8AF8-C01BBC215E04}"/>
              </a:ext>
            </a:extLst>
          </p:cNvPr>
          <p:cNvSpPr txBox="1"/>
          <p:nvPr/>
        </p:nvSpPr>
        <p:spPr>
          <a:xfrm>
            <a:off x="9787553" y="641915"/>
            <a:ext cx="237298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00B0F0"/>
                </a:solidFill>
                <a:latin typeface="+mj-lt"/>
                <a:ea typeface="Times New Roman" panose="02020603050405020304" pitchFamily="18" charset="0"/>
              </a:rPr>
              <a:t>Stage 1</a:t>
            </a:r>
            <a:r>
              <a:rPr lang="en-US" sz="16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/2 – Full Proposal (Excellence OR Impact</a:t>
            </a:r>
            <a:r>
              <a:rPr lang="en-US" sz="16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)</a:t>
            </a:r>
            <a:endParaRPr lang="en-US" sz="1600" i="1" dirty="0">
              <a:latin typeface="+mj-lt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076444" y="21602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26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" y="2981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lèche : bas 16">
            <a:extLst>
              <a:ext uri="{FF2B5EF4-FFF2-40B4-BE49-F238E27FC236}">
                <a16:creationId xmlns:a16="http://schemas.microsoft.com/office/drawing/2014/main" id="{3EB60630-9788-43AF-9284-3D027C6235FB}"/>
              </a:ext>
            </a:extLst>
          </p:cNvPr>
          <p:cNvSpPr/>
          <p:nvPr/>
        </p:nvSpPr>
        <p:spPr>
          <a:xfrm rot="5400000">
            <a:off x="9495234" y="780189"/>
            <a:ext cx="276414" cy="30822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85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D6980-0510-472A-A73B-22BF760A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99D718-7353-4036-B7A8-1C15FD5F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5EEB6-E792-4B24-AB19-2A277B16D58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C7E6A-96F1-4BC9-AC42-755E9C497ED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ángulo">
            <a:extLst>
              <a:ext uri="{FF2B5EF4-FFF2-40B4-BE49-F238E27FC236}">
                <a16:creationId xmlns:a16="http://schemas.microsoft.com/office/drawing/2014/main" id="{48868E71-9BCF-4BAF-BFC6-7C2711238B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75BA"/>
          </a:solidFill>
          <a:ln w="12700">
            <a:miter lim="400000"/>
          </a:ln>
        </p:spPr>
        <p:txBody>
          <a:bodyPr lIns="20202" tIns="20202" rIns="20202" bIns="20202" anchor="ctr"/>
          <a:lstStyle/>
          <a:p>
            <a:pPr algn="ctr" defTabSz="328282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72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Imagen" descr="Imagen">
            <a:extLst>
              <a:ext uri="{FF2B5EF4-FFF2-40B4-BE49-F238E27FC236}">
                <a16:creationId xmlns:a16="http://schemas.microsoft.com/office/drawing/2014/main" id="{AF47BD1A-B943-4504-BAF0-69EC2ADF7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8" y="173378"/>
            <a:ext cx="2651001" cy="797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" name="Imagen" descr="Imagen">
            <a:extLst>
              <a:ext uri="{FF2B5EF4-FFF2-40B4-BE49-F238E27FC236}">
                <a16:creationId xmlns:a16="http://schemas.microsoft.com/office/drawing/2014/main" id="{E4D3DB50-2047-4466-9476-87072544D4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9" y="6230939"/>
            <a:ext cx="2698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Imagen" descr="Imagen">
            <a:extLst>
              <a:ext uri="{FF2B5EF4-FFF2-40B4-BE49-F238E27FC236}">
                <a16:creationId xmlns:a16="http://schemas.microsoft.com/office/drawing/2014/main" id="{413E3B7B-2DE0-4DAB-A157-4C9F00D708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6273801"/>
            <a:ext cx="26828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9" name="Imagen" descr="Imagen">
            <a:extLst>
              <a:ext uri="{FF2B5EF4-FFF2-40B4-BE49-F238E27FC236}">
                <a16:creationId xmlns:a16="http://schemas.microsoft.com/office/drawing/2014/main" id="{EF55F76D-0653-4F44-9821-8D5F81A204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4" y="6273801"/>
            <a:ext cx="26828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" name="@PRIMAInnovation">
            <a:extLst>
              <a:ext uri="{FF2B5EF4-FFF2-40B4-BE49-F238E27FC236}">
                <a16:creationId xmlns:a16="http://schemas.microsoft.com/office/drawing/2014/main" id="{2D8335E5-1471-4CCE-AB34-07405004D6E6}"/>
              </a:ext>
            </a:extLst>
          </p:cNvPr>
          <p:cNvSpPr txBox="1"/>
          <p:nvPr/>
        </p:nvSpPr>
        <p:spPr>
          <a:xfrm>
            <a:off x="4198938" y="6267451"/>
            <a:ext cx="1416050" cy="27146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18319" tIns="18319" rIns="18319" bIns="18319">
            <a:normAutofit fontScale="85000" lnSpcReduction="10000"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59490">
              <a:defRPr/>
            </a:pPr>
            <a:r>
              <a:rPr sz="95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@</a:t>
            </a:r>
            <a:r>
              <a:rPr sz="18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PRIMA</a:t>
            </a:r>
            <a:r>
              <a:rPr lang="en-US" sz="18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Program</a:t>
            </a:r>
            <a:endParaRPr sz="181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1" name="Prima Programme official">
            <a:extLst>
              <a:ext uri="{FF2B5EF4-FFF2-40B4-BE49-F238E27FC236}">
                <a16:creationId xmlns:a16="http://schemas.microsoft.com/office/drawing/2014/main" id="{EA956619-5D89-4A94-AA8D-6D467D503A91}"/>
              </a:ext>
            </a:extLst>
          </p:cNvPr>
          <p:cNvSpPr txBox="1"/>
          <p:nvPr/>
        </p:nvSpPr>
        <p:spPr>
          <a:xfrm>
            <a:off x="6408738" y="6273801"/>
            <a:ext cx="1763712" cy="2571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18319" tIns="18319" rIns="18319" bIns="18319">
            <a:normAutofit fontScale="55000" lnSpcReduction="20000"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59490">
              <a:defRPr/>
            </a:pPr>
            <a:r>
              <a:rPr sz="281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Prima</a:t>
            </a:r>
            <a:r>
              <a:rPr sz="127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sz="217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Program</a:t>
            </a:r>
          </a:p>
        </p:txBody>
      </p:sp>
      <p:sp>
        <p:nvSpPr>
          <p:cNvPr id="12" name="Prima-med YouTube">
            <a:extLst>
              <a:ext uri="{FF2B5EF4-FFF2-40B4-BE49-F238E27FC236}">
                <a16:creationId xmlns:a16="http://schemas.microsoft.com/office/drawing/2014/main" id="{7BAE5B2F-AFB2-4704-86CC-E6287C9CC679}"/>
              </a:ext>
            </a:extLst>
          </p:cNvPr>
          <p:cNvSpPr txBox="1"/>
          <p:nvPr/>
        </p:nvSpPr>
        <p:spPr>
          <a:xfrm>
            <a:off x="8204200" y="6273800"/>
            <a:ext cx="2598738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18319" tIns="18319" rIns="18319" bIns="18319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59490">
              <a:defRPr/>
            </a:pPr>
            <a:r>
              <a:rPr sz="154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Prima-med</a:t>
            </a:r>
            <a:r>
              <a:rPr sz="90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sz="154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YouTube</a:t>
            </a:r>
          </a:p>
        </p:txBody>
      </p:sp>
      <p:pic>
        <p:nvPicPr>
          <p:cNvPr id="13" name="Imagen" descr="Imagen">
            <a:extLst>
              <a:ext uri="{FF2B5EF4-FFF2-40B4-BE49-F238E27FC236}">
                <a16:creationId xmlns:a16="http://schemas.microsoft.com/office/drawing/2014/main" id="{0B1DB131-CA0F-4D77-B175-B036582958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210300"/>
            <a:ext cx="26828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4" name="PrimaProgram">
            <a:extLst>
              <a:ext uri="{FF2B5EF4-FFF2-40B4-BE49-F238E27FC236}">
                <a16:creationId xmlns:a16="http://schemas.microsoft.com/office/drawing/2014/main" id="{2BDCBA33-1F0F-4C0D-9602-FE57C763ECDD}"/>
              </a:ext>
            </a:extLst>
          </p:cNvPr>
          <p:cNvSpPr txBox="1"/>
          <p:nvPr/>
        </p:nvSpPr>
        <p:spPr>
          <a:xfrm>
            <a:off x="2146300" y="6205538"/>
            <a:ext cx="1555750" cy="4683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18319" tIns="18319" rIns="18319" bIns="18319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59490">
              <a:defRPr/>
            </a:pPr>
            <a:r>
              <a:rPr sz="181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PrimaProgram</a:t>
            </a:r>
            <a:endParaRPr sz="181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11AB4BFE-2F28-4905-B28A-6D936D438FCC}"/>
              </a:ext>
            </a:extLst>
          </p:cNvPr>
          <p:cNvSpPr txBox="1">
            <a:spLocks/>
          </p:cNvSpPr>
          <p:nvPr/>
        </p:nvSpPr>
        <p:spPr>
          <a:xfrm>
            <a:off x="1901952" y="3163888"/>
            <a:ext cx="8290434" cy="2362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Autofit/>
          </a:bodyPr>
          <a:lstStyle>
            <a:lvl1pPr marL="285750" indent="-285750" algn="l" defTabSz="72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2450" indent="-285750" algn="l" defTabSz="72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088" indent="-285750" algn="l" defTabSz="72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85750" algn="l" defTabSz="72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0488" indent="-285750" algn="l" defTabSz="72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150000"/>
              </a:lnSpc>
              <a:spcAft>
                <a:spcPct val="0"/>
              </a:spcAft>
              <a:buNone/>
            </a:pPr>
            <a:r>
              <a:rPr lang="de-D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Dr. Mohamed Wageih</a:t>
            </a:r>
          </a:p>
          <a:p>
            <a:pPr marL="0" indent="0" algn="ctr" fontAlgn="base">
              <a:lnSpc>
                <a:spcPct val="150000"/>
              </a:lnSpc>
              <a:spcAft>
                <a:spcPct val="0"/>
              </a:spcAft>
              <a:buNone/>
            </a:pPr>
            <a:r>
              <a:rPr lang="de-DE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Project Officer</a:t>
            </a:r>
          </a:p>
          <a:p>
            <a:pPr marL="0" indent="0" algn="ctr" fontAlgn="base">
              <a:lnSpc>
                <a:spcPct val="150000"/>
              </a:lnSpc>
              <a:spcAft>
                <a:spcPct val="0"/>
              </a:spcAft>
              <a:buNone/>
            </a:pPr>
            <a:r>
              <a:rPr lang="de-DE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PRIMA – The 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Partnership for Research and Innovation in the Mediterranean Area</a:t>
            </a:r>
          </a:p>
          <a:p>
            <a:pPr marL="0" indent="0" algn="ctr" fontAlgn="base">
              <a:lnSpc>
                <a:spcPct val="150000"/>
              </a:lnSpc>
              <a:spcAft>
                <a:spcPct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mohamed.wageih@prima_med.org </a:t>
            </a:r>
            <a:endParaRPr lang="de-DE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68886B-ACBD-45DF-A4F5-D7DA32173F64}"/>
              </a:ext>
            </a:extLst>
          </p:cNvPr>
          <p:cNvSpPr/>
          <p:nvPr/>
        </p:nvSpPr>
        <p:spPr>
          <a:xfrm>
            <a:off x="2370655" y="1333933"/>
            <a:ext cx="7353028" cy="130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ndalus" panose="02020603050405020304" pitchFamily="18" charset="-78"/>
              </a:rPr>
              <a:t>END OF SESSION FIVE</a:t>
            </a:r>
            <a:br>
              <a:rPr lang="en-GB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ndalus" panose="02020603050405020304" pitchFamily="18" charset="-78"/>
              </a:rPr>
            </a:br>
            <a:r>
              <a:rPr lang="en-GB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ndalus" panose="02020603050405020304" pitchFamily="18" charset="-78"/>
              </a:rPr>
              <a:t>THANK YOU FOR YOUR ATTENTION</a:t>
            </a:r>
            <a:endParaRPr lang="en-GB" sz="2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827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5"/>
          <p:cNvSpPr/>
          <p:nvPr/>
        </p:nvSpPr>
        <p:spPr>
          <a:xfrm>
            <a:off x="6728097" y="5705897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5"/>
          <p:cNvSpPr txBox="1"/>
          <p:nvPr/>
        </p:nvSpPr>
        <p:spPr>
          <a:xfrm>
            <a:off x="5356116" y="4977170"/>
            <a:ext cx="1647440" cy="24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600" rIns="0" bIns="0" anchor="t" anchorCtr="0">
            <a:noAutofit/>
          </a:bodyPr>
          <a:lstStyle/>
          <a:p>
            <a:pPr marL="47197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trategic Research and Innovation Agenda</a:t>
            </a: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66968" marR="0" lvl="0" indent="0" algn="l" defTabSz="914400" rtl="0" eaLnBrk="1" fontAlgn="auto" latinLnBrk="0" hangingPunct="1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raft - August 10th 2017</a:t>
            </a:r>
            <a:endParaRPr kumimoji="0" sz="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25"/>
          <p:cNvSpPr/>
          <p:nvPr/>
        </p:nvSpPr>
        <p:spPr>
          <a:xfrm>
            <a:off x="0" y="604504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34814" y="2185638"/>
            <a:ext cx="8941036" cy="1978889"/>
          </a:xfrm>
        </p:spPr>
        <p:txBody>
          <a:bodyPr>
            <a:normAutofit fontScale="77500" lnSpcReduction="20000"/>
          </a:bodyPr>
          <a:lstStyle/>
          <a:p>
            <a:pPr marL="25400" indent="0" algn="ctr">
              <a:lnSpc>
                <a:spcPct val="170000"/>
              </a:lnSpc>
              <a:buNone/>
            </a:pP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Logical Framework Matrix - Theory of Changes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mbria"/>
                <a:ea typeface="Cambria"/>
                <a:sym typeface="Cambri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mbria"/>
              <a:ea typeface="Cambria"/>
              <a:sym typeface="Cambria"/>
            </a:endParaRPr>
          </a:p>
        </p:txBody>
      </p:sp>
      <p:sp>
        <p:nvSpPr>
          <p:cNvPr id="11" name="Google Shape;437;p25"/>
          <p:cNvSpPr/>
          <p:nvPr/>
        </p:nvSpPr>
        <p:spPr>
          <a:xfrm>
            <a:off x="-1086" y="604504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38;p25"/>
          <p:cNvSpPr/>
          <p:nvPr/>
        </p:nvSpPr>
        <p:spPr>
          <a:xfrm>
            <a:off x="10666579" y="6215711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076444" y="21602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6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" y="2981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44667D-005D-4A8E-84CF-2839F13F7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2620" y="6251952"/>
            <a:ext cx="1219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For demonstration purpose only. Not part of the PRIMA official template</a:t>
            </a:r>
            <a:endParaRPr kumimoji="0" lang="en-GB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39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5EEB6-E792-4B24-AB19-2A277B16D589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Google Shape;437;p25"/>
          <p:cNvSpPr/>
          <p:nvPr/>
        </p:nvSpPr>
        <p:spPr>
          <a:xfrm>
            <a:off x="0" y="604504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ED0AAF-B981-4242-8385-7D71196F41B8}"/>
              </a:ext>
            </a:extLst>
          </p:cNvPr>
          <p:cNvSpPr txBox="1"/>
          <p:nvPr/>
        </p:nvSpPr>
        <p:spPr>
          <a:xfrm>
            <a:off x="4471641" y="1634565"/>
            <a:ext cx="4850294" cy="4097813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400" dirty="0">
                <a:latin typeface="Dubai Light" charset="0"/>
                <a:ea typeface="Dubai Light" charset="0"/>
                <a:cs typeface="Dubai Light" charset="0"/>
              </a:rPr>
              <a:t>Current negative situation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DB2F73-22C5-49AC-8912-1254061A9128}"/>
              </a:ext>
            </a:extLst>
          </p:cNvPr>
          <p:cNvSpPr/>
          <p:nvPr/>
        </p:nvSpPr>
        <p:spPr>
          <a:xfrm>
            <a:off x="5008306" y="2844577"/>
            <a:ext cx="610765" cy="494672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tint val="94000"/>
                  <a:lumMod val="80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satMod val="120000"/>
                  <a:shade val="78000"/>
                  <a:lumMod val="80000"/>
                  <a:lumOff val="2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9374F9-3BC5-4A64-93B4-155CEB4A760D}"/>
              </a:ext>
            </a:extLst>
          </p:cNvPr>
          <p:cNvSpPr/>
          <p:nvPr/>
        </p:nvSpPr>
        <p:spPr>
          <a:xfrm>
            <a:off x="5789057" y="2844577"/>
            <a:ext cx="610765" cy="494672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tint val="94000"/>
                  <a:lumMod val="80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satMod val="120000"/>
                  <a:shade val="78000"/>
                  <a:lumMod val="80000"/>
                  <a:lumOff val="2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915263-C6FF-403D-92DE-ADD4AF9DA786}"/>
              </a:ext>
            </a:extLst>
          </p:cNvPr>
          <p:cNvSpPr/>
          <p:nvPr/>
        </p:nvSpPr>
        <p:spPr>
          <a:xfrm>
            <a:off x="6569807" y="2844577"/>
            <a:ext cx="610765" cy="494672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tint val="94000"/>
                  <a:lumMod val="80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satMod val="120000"/>
                  <a:shade val="78000"/>
                  <a:lumMod val="80000"/>
                  <a:lumOff val="2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E6A400-BD07-4641-80C8-A29C0BBDCDCD}"/>
              </a:ext>
            </a:extLst>
          </p:cNvPr>
          <p:cNvSpPr/>
          <p:nvPr/>
        </p:nvSpPr>
        <p:spPr>
          <a:xfrm>
            <a:off x="4968229" y="3650295"/>
            <a:ext cx="2254456" cy="401852"/>
          </a:xfrm>
          <a:prstGeom prst="rect">
            <a:avLst/>
          </a:prstGeom>
          <a:gradFill>
            <a:gsLst>
              <a:gs pos="0">
                <a:srgbClr val="1F7F25">
                  <a:lumMod val="80000"/>
                </a:srgbClr>
              </a:gs>
              <a:gs pos="50000">
                <a:srgbClr val="1F7F25"/>
              </a:gs>
              <a:gs pos="100000">
                <a:srgbClr val="1F7F25">
                  <a:lumMod val="90000"/>
                  <a:lumOff val="10000"/>
                </a:srgb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Dubai" charset="0"/>
                <a:ea typeface="Dubai" charset="0"/>
                <a:cs typeface="Dubai" charset="0"/>
              </a:rPr>
              <a:t>Core problem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331642-DFA6-4AF0-BA95-9E67F468842A}"/>
              </a:ext>
            </a:extLst>
          </p:cNvPr>
          <p:cNvSpPr/>
          <p:nvPr/>
        </p:nvSpPr>
        <p:spPr>
          <a:xfrm>
            <a:off x="5044033" y="4410764"/>
            <a:ext cx="610765" cy="494672"/>
          </a:xfrm>
          <a:prstGeom prst="rect">
            <a:avLst/>
          </a:prstGeom>
          <a:gradFill>
            <a:gsLst>
              <a:gs pos="0">
                <a:schemeClr val="accent4">
                  <a:satMod val="103000"/>
                  <a:tint val="94000"/>
                  <a:lumMod val="90000"/>
                </a:schemeClr>
              </a:gs>
              <a:gs pos="50000">
                <a:schemeClr val="accent4">
                  <a:satMod val="110000"/>
                  <a:shade val="100000"/>
                  <a:lumMod val="90000"/>
                  <a:lumOff val="10000"/>
                </a:schemeClr>
              </a:gs>
              <a:gs pos="100000">
                <a:schemeClr val="accent4">
                  <a:satMod val="120000"/>
                  <a:shade val="78000"/>
                  <a:lumMod val="80000"/>
                  <a:lumOff val="2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CD66E6-4631-4EF8-AC2A-90EEBFCE8380}"/>
              </a:ext>
            </a:extLst>
          </p:cNvPr>
          <p:cNvSpPr/>
          <p:nvPr/>
        </p:nvSpPr>
        <p:spPr>
          <a:xfrm>
            <a:off x="6633183" y="4407328"/>
            <a:ext cx="610765" cy="494672"/>
          </a:xfrm>
          <a:prstGeom prst="rect">
            <a:avLst/>
          </a:prstGeom>
          <a:gradFill>
            <a:gsLst>
              <a:gs pos="0">
                <a:schemeClr val="accent4">
                  <a:satMod val="103000"/>
                  <a:tint val="94000"/>
                  <a:lumMod val="90000"/>
                </a:schemeClr>
              </a:gs>
              <a:gs pos="50000">
                <a:schemeClr val="accent4">
                  <a:satMod val="110000"/>
                  <a:shade val="100000"/>
                  <a:lumMod val="90000"/>
                  <a:lumOff val="10000"/>
                </a:schemeClr>
              </a:gs>
              <a:gs pos="100000">
                <a:schemeClr val="accent4">
                  <a:satMod val="120000"/>
                  <a:shade val="78000"/>
                  <a:lumMod val="80000"/>
                  <a:lumOff val="2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AD0EF8-72C3-4F60-9899-F4AC8E5E638F}"/>
              </a:ext>
            </a:extLst>
          </p:cNvPr>
          <p:cNvSpPr/>
          <p:nvPr/>
        </p:nvSpPr>
        <p:spPr>
          <a:xfrm>
            <a:off x="4804446" y="5205828"/>
            <a:ext cx="463666" cy="338881"/>
          </a:xfrm>
          <a:prstGeom prst="rect">
            <a:avLst/>
          </a:prstGeom>
          <a:gradFill>
            <a:gsLst>
              <a:gs pos="0">
                <a:schemeClr val="accent4">
                  <a:satMod val="103000"/>
                  <a:tint val="94000"/>
                  <a:lumMod val="90000"/>
                </a:schemeClr>
              </a:gs>
              <a:gs pos="50000">
                <a:schemeClr val="accent4">
                  <a:satMod val="110000"/>
                  <a:shade val="100000"/>
                  <a:lumMod val="90000"/>
                  <a:lumOff val="10000"/>
                </a:schemeClr>
              </a:gs>
              <a:gs pos="100000">
                <a:schemeClr val="accent4">
                  <a:satMod val="120000"/>
                  <a:shade val="78000"/>
                  <a:lumMod val="80000"/>
                  <a:lumOff val="2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40ABD8-6047-4751-A358-D331A2B6FDF5}"/>
              </a:ext>
            </a:extLst>
          </p:cNvPr>
          <p:cNvSpPr/>
          <p:nvPr/>
        </p:nvSpPr>
        <p:spPr>
          <a:xfrm>
            <a:off x="5422965" y="5209638"/>
            <a:ext cx="463666" cy="338880"/>
          </a:xfrm>
          <a:prstGeom prst="rect">
            <a:avLst/>
          </a:prstGeom>
          <a:gradFill>
            <a:gsLst>
              <a:gs pos="0">
                <a:schemeClr val="accent4">
                  <a:satMod val="103000"/>
                  <a:tint val="94000"/>
                  <a:lumMod val="90000"/>
                </a:schemeClr>
              </a:gs>
              <a:gs pos="50000">
                <a:schemeClr val="accent4">
                  <a:satMod val="110000"/>
                  <a:shade val="100000"/>
                  <a:lumMod val="90000"/>
                  <a:lumOff val="10000"/>
                </a:schemeClr>
              </a:gs>
              <a:gs pos="100000">
                <a:schemeClr val="accent4">
                  <a:satMod val="120000"/>
                  <a:shade val="78000"/>
                  <a:lumMod val="80000"/>
                  <a:lumOff val="2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DAE3995-9E40-442F-8B2D-B5E5F695DEDD}"/>
              </a:ext>
            </a:extLst>
          </p:cNvPr>
          <p:cNvSpPr/>
          <p:nvPr/>
        </p:nvSpPr>
        <p:spPr>
          <a:xfrm>
            <a:off x="6426979" y="5207858"/>
            <a:ext cx="463666" cy="338881"/>
          </a:xfrm>
          <a:prstGeom prst="rect">
            <a:avLst/>
          </a:prstGeom>
          <a:gradFill>
            <a:gsLst>
              <a:gs pos="0">
                <a:schemeClr val="accent4">
                  <a:satMod val="103000"/>
                  <a:tint val="94000"/>
                  <a:lumMod val="90000"/>
                </a:schemeClr>
              </a:gs>
              <a:gs pos="50000">
                <a:schemeClr val="accent4">
                  <a:satMod val="110000"/>
                  <a:shade val="100000"/>
                  <a:lumMod val="90000"/>
                  <a:lumOff val="10000"/>
                </a:schemeClr>
              </a:gs>
              <a:gs pos="100000">
                <a:schemeClr val="accent4">
                  <a:satMod val="120000"/>
                  <a:shade val="78000"/>
                  <a:lumMod val="80000"/>
                  <a:lumOff val="2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57027F9-2C6A-4E17-95DA-C1C04CA2FBB4}"/>
              </a:ext>
            </a:extLst>
          </p:cNvPr>
          <p:cNvSpPr/>
          <p:nvPr/>
        </p:nvSpPr>
        <p:spPr>
          <a:xfrm>
            <a:off x="7103465" y="5192307"/>
            <a:ext cx="463666" cy="369332"/>
          </a:xfrm>
          <a:prstGeom prst="rect">
            <a:avLst/>
          </a:prstGeom>
          <a:gradFill>
            <a:gsLst>
              <a:gs pos="0">
                <a:schemeClr val="accent4">
                  <a:satMod val="103000"/>
                  <a:tint val="94000"/>
                  <a:lumMod val="90000"/>
                </a:schemeClr>
              </a:gs>
              <a:gs pos="50000">
                <a:schemeClr val="accent4">
                  <a:satMod val="110000"/>
                  <a:shade val="100000"/>
                  <a:lumMod val="90000"/>
                  <a:lumOff val="10000"/>
                </a:schemeClr>
              </a:gs>
              <a:gs pos="100000">
                <a:schemeClr val="accent4">
                  <a:satMod val="120000"/>
                  <a:shade val="78000"/>
                  <a:lumMod val="80000"/>
                  <a:lumOff val="2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D5748A-A350-4C0F-9030-BF095EA7A203}"/>
              </a:ext>
            </a:extLst>
          </p:cNvPr>
          <p:cNvSpPr/>
          <p:nvPr/>
        </p:nvSpPr>
        <p:spPr>
          <a:xfrm>
            <a:off x="5560098" y="2201319"/>
            <a:ext cx="457918" cy="333311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tint val="94000"/>
                  <a:lumMod val="80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satMod val="120000"/>
                  <a:shade val="78000"/>
                  <a:lumMod val="80000"/>
                  <a:lumOff val="2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6EB8E81-50B8-477D-B5C0-A72CAA67B5B8}"/>
              </a:ext>
            </a:extLst>
          </p:cNvPr>
          <p:cNvSpPr/>
          <p:nvPr/>
        </p:nvSpPr>
        <p:spPr>
          <a:xfrm>
            <a:off x="6170161" y="2204175"/>
            <a:ext cx="459323" cy="331167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tint val="94000"/>
                  <a:lumMod val="80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satMod val="120000"/>
                  <a:shade val="78000"/>
                  <a:lumMod val="80000"/>
                  <a:lumOff val="2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1" name="Elbow Connector 38">
            <a:extLst>
              <a:ext uri="{FF2B5EF4-FFF2-40B4-BE49-F238E27FC236}">
                <a16:creationId xmlns:a16="http://schemas.microsoft.com/office/drawing/2014/main" id="{805B5FD7-E45F-4E32-BB03-FA3A55A5E96F}"/>
              </a:ext>
            </a:extLst>
          </p:cNvPr>
          <p:cNvCxnSpPr>
            <a:cxnSpLocks/>
            <a:stCxn id="15" idx="0"/>
            <a:endCxn id="40" idx="2"/>
          </p:cNvCxnSpPr>
          <p:nvPr/>
        </p:nvCxnSpPr>
        <p:spPr>
          <a:xfrm rot="5400000" flipH="1" flipV="1">
            <a:off x="6092514" y="2537269"/>
            <a:ext cx="309235" cy="30538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39">
            <a:extLst>
              <a:ext uri="{FF2B5EF4-FFF2-40B4-BE49-F238E27FC236}">
                <a16:creationId xmlns:a16="http://schemas.microsoft.com/office/drawing/2014/main" id="{D920B8E4-A406-48C4-B3A4-864178980D52}"/>
              </a:ext>
            </a:extLst>
          </p:cNvPr>
          <p:cNvCxnSpPr>
            <a:cxnSpLocks/>
            <a:stCxn id="15" idx="0"/>
            <a:endCxn id="39" idx="2"/>
          </p:cNvCxnSpPr>
          <p:nvPr/>
        </p:nvCxnSpPr>
        <p:spPr>
          <a:xfrm rot="16200000" flipV="1">
            <a:off x="5786776" y="2536912"/>
            <a:ext cx="309947" cy="30538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A37E99C-94DA-4E57-8A21-BCF34C95E00E}"/>
              </a:ext>
            </a:extLst>
          </p:cNvPr>
          <p:cNvSpPr txBox="1"/>
          <p:nvPr/>
        </p:nvSpPr>
        <p:spPr>
          <a:xfrm>
            <a:off x="7827210" y="5021162"/>
            <a:ext cx="111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Dubai Light" charset="0"/>
                <a:ea typeface="Dubai Light" charset="0"/>
                <a:cs typeface="Dubai Light" charset="0"/>
              </a:rPr>
              <a:t>Causes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32A66A8-AA45-4DB8-A3FE-4C7C9C6D1047}"/>
              </a:ext>
            </a:extLst>
          </p:cNvPr>
          <p:cNvSpPr txBox="1"/>
          <p:nvPr/>
        </p:nvSpPr>
        <p:spPr>
          <a:xfrm>
            <a:off x="7805205" y="3146231"/>
            <a:ext cx="103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Dubai Light" charset="0"/>
                <a:ea typeface="Dubai Light" charset="0"/>
                <a:cs typeface="Dubai Light" charset="0"/>
              </a:rPr>
              <a:t>Effects</a:t>
            </a:r>
          </a:p>
        </p:txBody>
      </p:sp>
      <p:sp>
        <p:nvSpPr>
          <p:cNvPr id="45" name="Down Arrow 42">
            <a:extLst>
              <a:ext uri="{FF2B5EF4-FFF2-40B4-BE49-F238E27FC236}">
                <a16:creationId xmlns:a16="http://schemas.microsoft.com/office/drawing/2014/main" id="{2766AC50-FA83-42B9-AC3F-C5E863B95A39}"/>
              </a:ext>
            </a:extLst>
          </p:cNvPr>
          <p:cNvSpPr/>
          <p:nvPr/>
        </p:nvSpPr>
        <p:spPr>
          <a:xfrm flipV="1">
            <a:off x="8241335" y="4421410"/>
            <a:ext cx="128578" cy="453547"/>
          </a:xfrm>
          <a:prstGeom prst="downArrow">
            <a:avLst/>
          </a:prstGeom>
          <a:gradFill>
            <a:gsLst>
              <a:gs pos="0">
                <a:srgbClr val="FFC000">
                  <a:lumMod val="80000"/>
                </a:srgbClr>
              </a:gs>
              <a:gs pos="50000">
                <a:srgbClr val="FFC000"/>
              </a:gs>
              <a:gs pos="50000">
                <a:srgbClr val="FFC000"/>
              </a:gs>
              <a:gs pos="100000">
                <a:srgbClr val="FFC000">
                  <a:lumMod val="80000"/>
                  <a:lumOff val="20000"/>
                </a:srgbClr>
              </a:gs>
            </a:gsLst>
            <a:lin ang="5400000" scaled="1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Down Arrow 43">
            <a:extLst>
              <a:ext uri="{FF2B5EF4-FFF2-40B4-BE49-F238E27FC236}">
                <a16:creationId xmlns:a16="http://schemas.microsoft.com/office/drawing/2014/main" id="{1CFF8363-1445-44CE-8F52-849D7BDE9EA6}"/>
              </a:ext>
            </a:extLst>
          </p:cNvPr>
          <p:cNvSpPr/>
          <p:nvPr/>
        </p:nvSpPr>
        <p:spPr>
          <a:xfrm flipV="1">
            <a:off x="8259428" y="2545932"/>
            <a:ext cx="128578" cy="453547"/>
          </a:xfrm>
          <a:prstGeom prst="downArrow">
            <a:avLst/>
          </a:prstGeom>
          <a:gradFill>
            <a:gsLst>
              <a:gs pos="0">
                <a:srgbClr val="FB7615">
                  <a:lumMod val="80000"/>
                </a:srgbClr>
              </a:gs>
              <a:gs pos="50000">
                <a:srgbClr val="FB7615"/>
              </a:gs>
              <a:gs pos="50000">
                <a:srgbClr val="FB7615"/>
              </a:gs>
              <a:gs pos="100000">
                <a:srgbClr val="FB7615">
                  <a:lumMod val="80000"/>
                  <a:lumOff val="20000"/>
                </a:srgbClr>
              </a:gs>
            </a:gsLst>
            <a:lin ang="5400000" scaled="1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0E26BB1-8D41-4B5E-9544-CDC059102B4A}"/>
              </a:ext>
            </a:extLst>
          </p:cNvPr>
          <p:cNvSpPr txBox="1"/>
          <p:nvPr/>
        </p:nvSpPr>
        <p:spPr>
          <a:xfrm>
            <a:off x="9906566" y="4424868"/>
            <a:ext cx="1027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But why?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632CB02-01CB-48F7-8C10-D3AA7CA1E0B5}"/>
              </a:ext>
            </a:extLst>
          </p:cNvPr>
          <p:cNvSpPr txBox="1"/>
          <p:nvPr/>
        </p:nvSpPr>
        <p:spPr>
          <a:xfrm>
            <a:off x="9870232" y="2803461"/>
            <a:ext cx="1027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 what?</a:t>
            </a: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42D1B9D5-F9EF-4DD7-A25C-421401174A1D}"/>
              </a:ext>
            </a:extLst>
          </p:cNvPr>
          <p:cNvCxnSpPr>
            <a:stCxn id="20" idx="0"/>
            <a:endCxn id="18" idx="2"/>
          </p:cNvCxnSpPr>
          <p:nvPr/>
        </p:nvCxnSpPr>
        <p:spPr>
          <a:xfrm rot="5400000" flipH="1" flipV="1">
            <a:off x="5042651" y="4899064"/>
            <a:ext cx="300392" cy="31313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6843635C-4792-4A1D-A0B2-090A7CE11102}"/>
              </a:ext>
            </a:extLst>
          </p:cNvPr>
          <p:cNvCxnSpPr>
            <a:cxnSpLocks/>
            <a:stCxn id="21" idx="0"/>
            <a:endCxn id="18" idx="2"/>
          </p:cNvCxnSpPr>
          <p:nvPr/>
        </p:nvCxnSpPr>
        <p:spPr>
          <a:xfrm rot="16200000" flipV="1">
            <a:off x="5350006" y="4904846"/>
            <a:ext cx="304202" cy="30538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16C26AE0-3E1A-436C-96D6-D55B718522DF}"/>
              </a:ext>
            </a:extLst>
          </p:cNvPr>
          <p:cNvCxnSpPr>
            <a:cxnSpLocks/>
            <a:stCxn id="30" idx="0"/>
            <a:endCxn id="19" idx="2"/>
          </p:cNvCxnSpPr>
          <p:nvPr/>
        </p:nvCxnSpPr>
        <p:spPr>
          <a:xfrm rot="5400000" flipH="1" flipV="1">
            <a:off x="6645760" y="4915052"/>
            <a:ext cx="305858" cy="27975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A9D6B576-8E61-47BB-AA56-594B99F029CE}"/>
              </a:ext>
            </a:extLst>
          </p:cNvPr>
          <p:cNvCxnSpPr>
            <a:cxnSpLocks/>
            <a:stCxn id="31" idx="0"/>
            <a:endCxn id="19" idx="2"/>
          </p:cNvCxnSpPr>
          <p:nvPr/>
        </p:nvCxnSpPr>
        <p:spPr>
          <a:xfrm rot="16200000" flipV="1">
            <a:off x="6991779" y="4848788"/>
            <a:ext cx="290307" cy="39673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9A517F1C-26BE-46D6-8DA3-3646AACDFEC2}"/>
              </a:ext>
            </a:extLst>
          </p:cNvPr>
          <p:cNvCxnSpPr>
            <a:cxnSpLocks/>
            <a:stCxn id="18" idx="0"/>
            <a:endCxn id="17" idx="2"/>
          </p:cNvCxnSpPr>
          <p:nvPr/>
        </p:nvCxnSpPr>
        <p:spPr>
          <a:xfrm rot="5400000" flipH="1" flipV="1">
            <a:off x="5543128" y="3858436"/>
            <a:ext cx="358617" cy="74604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B02818E1-9B75-4ECD-B9B3-ED6AA2DE5316}"/>
              </a:ext>
            </a:extLst>
          </p:cNvPr>
          <p:cNvCxnSpPr>
            <a:cxnSpLocks/>
            <a:stCxn id="19" idx="0"/>
            <a:endCxn id="17" idx="2"/>
          </p:cNvCxnSpPr>
          <p:nvPr/>
        </p:nvCxnSpPr>
        <p:spPr>
          <a:xfrm rot="16200000" flipV="1">
            <a:off x="6339422" y="3808183"/>
            <a:ext cx="355181" cy="84310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DE4F7C9A-B725-4001-AEF4-905371A25C44}"/>
              </a:ext>
            </a:extLst>
          </p:cNvPr>
          <p:cNvCxnSpPr>
            <a:cxnSpLocks/>
            <a:stCxn id="17" idx="0"/>
            <a:endCxn id="16" idx="2"/>
          </p:cNvCxnSpPr>
          <p:nvPr/>
        </p:nvCxnSpPr>
        <p:spPr>
          <a:xfrm rot="5400000" flipH="1" flipV="1">
            <a:off x="6329800" y="3104906"/>
            <a:ext cx="311046" cy="77973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A3E53BB4-43A8-46F0-9C84-2DFCD2CB2872}"/>
              </a:ext>
            </a:extLst>
          </p:cNvPr>
          <p:cNvCxnSpPr>
            <a:cxnSpLocks/>
            <a:stCxn id="17" idx="0"/>
            <a:endCxn id="14" idx="2"/>
          </p:cNvCxnSpPr>
          <p:nvPr/>
        </p:nvCxnSpPr>
        <p:spPr>
          <a:xfrm rot="16200000" flipV="1">
            <a:off x="5549050" y="3103888"/>
            <a:ext cx="311046" cy="78176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7812AAE-0D3E-4895-A6D9-F036DDAF2DD3}"/>
              </a:ext>
            </a:extLst>
          </p:cNvPr>
          <p:cNvCxnSpPr>
            <a:cxnSpLocks/>
            <a:endCxn id="15" idx="2"/>
          </p:cNvCxnSpPr>
          <p:nvPr/>
        </p:nvCxnSpPr>
        <p:spPr>
          <a:xfrm flipH="1" flipV="1">
            <a:off x="6094440" y="3339249"/>
            <a:ext cx="1016" cy="289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62C11FD1-BB6A-40A3-AA35-38D056F064CC}"/>
              </a:ext>
            </a:extLst>
          </p:cNvPr>
          <p:cNvCxnSpPr>
            <a:cxnSpLocks/>
            <a:stCxn id="14" idx="0"/>
            <a:endCxn id="39" idx="2"/>
          </p:cNvCxnSpPr>
          <p:nvPr/>
        </p:nvCxnSpPr>
        <p:spPr>
          <a:xfrm rot="5400000" flipH="1" flipV="1">
            <a:off x="5396400" y="2451920"/>
            <a:ext cx="309947" cy="47536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E9A1CFAD-B077-4867-A136-3D59047BE1C1}"/>
              </a:ext>
            </a:extLst>
          </p:cNvPr>
          <p:cNvCxnSpPr>
            <a:cxnSpLocks/>
            <a:stCxn id="16" idx="0"/>
            <a:endCxn id="40" idx="2"/>
          </p:cNvCxnSpPr>
          <p:nvPr/>
        </p:nvCxnSpPr>
        <p:spPr>
          <a:xfrm rot="16200000" flipV="1">
            <a:off x="6482890" y="2452276"/>
            <a:ext cx="309235" cy="47536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Rectangle 2">
            <a:extLst>
              <a:ext uri="{FF2B5EF4-FFF2-40B4-BE49-F238E27FC236}">
                <a16:creationId xmlns:a16="http://schemas.microsoft.com/office/drawing/2014/main" id="{DF777C3B-0431-4965-942A-7387C589D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53144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Problem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Analysis</a:t>
            </a:r>
          </a:p>
        </p:txBody>
      </p:sp>
      <p:sp>
        <p:nvSpPr>
          <p:cNvPr id="47" name="Google Shape;437;p25"/>
          <p:cNvSpPr/>
          <p:nvPr/>
        </p:nvSpPr>
        <p:spPr>
          <a:xfrm>
            <a:off x="1086" y="605706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38;p25"/>
          <p:cNvSpPr/>
          <p:nvPr/>
        </p:nvSpPr>
        <p:spPr>
          <a:xfrm>
            <a:off x="10668751" y="6227731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076444" y="21602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51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" y="2981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E632CB02-01CB-48F7-8C10-D3AA7CA1E0B5}"/>
              </a:ext>
            </a:extLst>
          </p:cNvPr>
          <p:cNvSpPr txBox="1"/>
          <p:nvPr/>
        </p:nvSpPr>
        <p:spPr>
          <a:xfrm>
            <a:off x="302263" y="2630147"/>
            <a:ext cx="2599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Problem Tree</a:t>
            </a:r>
          </a:p>
          <a:p>
            <a:r>
              <a:rPr lang="en-US" i="1" dirty="0"/>
              <a:t>Cause-effect analysis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344667D-005D-4A8E-84CF-2839F13F7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2620" y="6251952"/>
            <a:ext cx="1219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For demonstration purpose only. Not part of the PRIMA official template</a:t>
            </a:r>
            <a:endParaRPr kumimoji="0" lang="en-GB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32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5EEB6-E792-4B24-AB19-2A277B16D589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Google Shape;437;p25"/>
          <p:cNvSpPr/>
          <p:nvPr/>
        </p:nvSpPr>
        <p:spPr>
          <a:xfrm>
            <a:off x="0" y="604504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ED0AAF-B981-4242-8385-7D71196F41B8}"/>
              </a:ext>
            </a:extLst>
          </p:cNvPr>
          <p:cNvSpPr txBox="1"/>
          <p:nvPr/>
        </p:nvSpPr>
        <p:spPr>
          <a:xfrm>
            <a:off x="1807732" y="1681369"/>
            <a:ext cx="3088719" cy="3828997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noAutofit/>
          </a:bodyPr>
          <a:lstStyle/>
          <a:p>
            <a:r>
              <a:rPr lang="en-US" sz="2200" dirty="0">
                <a:latin typeface="Dubai Light" charset="0"/>
                <a:ea typeface="Dubai Light" charset="0"/>
                <a:cs typeface="Dubai Light" charset="0"/>
              </a:rPr>
              <a:t>Current negative situation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59199B-D1B2-4A79-91A0-5B737165FCE1}"/>
              </a:ext>
            </a:extLst>
          </p:cNvPr>
          <p:cNvSpPr txBox="1"/>
          <p:nvPr/>
        </p:nvSpPr>
        <p:spPr>
          <a:xfrm>
            <a:off x="6801093" y="1681369"/>
            <a:ext cx="3299910" cy="3828997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noAutofit/>
          </a:bodyPr>
          <a:lstStyle/>
          <a:p>
            <a:r>
              <a:rPr lang="en-US" sz="2200" dirty="0">
                <a:latin typeface="Dubai Light" charset="0"/>
                <a:ea typeface="Dubai Light" charset="0"/>
                <a:cs typeface="Dubai Light" charset="0"/>
              </a:rPr>
              <a:t>Positive desirable situation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FD09A6-4245-447C-8746-F9FFEADC0993}"/>
              </a:ext>
            </a:extLst>
          </p:cNvPr>
          <p:cNvGrpSpPr/>
          <p:nvPr/>
        </p:nvGrpSpPr>
        <p:grpSpPr>
          <a:xfrm>
            <a:off x="1881061" y="2460607"/>
            <a:ext cx="3248072" cy="2905625"/>
            <a:chOff x="1045083" y="1905525"/>
            <a:chExt cx="7826089" cy="428004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6DB2F73-22C5-49AC-8912-1254061A9128}"/>
                </a:ext>
              </a:extLst>
            </p:cNvPr>
            <p:cNvSpPr/>
            <p:nvPr/>
          </p:nvSpPr>
          <p:spPr>
            <a:xfrm>
              <a:off x="1514475" y="2746375"/>
              <a:ext cx="1471613" cy="728662"/>
            </a:xfrm>
            <a:prstGeom prst="rect">
              <a:avLst/>
            </a:prstGeom>
            <a:gradFill>
              <a:gsLst>
                <a:gs pos="0">
                  <a:schemeClr val="accent2">
                    <a:satMod val="103000"/>
                    <a:tint val="94000"/>
                    <a:lumMod val="80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satMod val="120000"/>
                    <a:shade val="78000"/>
                    <a:lumMod val="80000"/>
                    <a:lumOff val="20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69374F9-3BC5-4A64-93B4-155CEB4A760D}"/>
                </a:ext>
              </a:extLst>
            </p:cNvPr>
            <p:cNvSpPr/>
            <p:nvPr/>
          </p:nvSpPr>
          <p:spPr>
            <a:xfrm>
              <a:off x="3395660" y="2746375"/>
              <a:ext cx="1471613" cy="728662"/>
            </a:xfrm>
            <a:prstGeom prst="rect">
              <a:avLst/>
            </a:prstGeom>
            <a:gradFill>
              <a:gsLst>
                <a:gs pos="0">
                  <a:schemeClr val="accent2">
                    <a:satMod val="103000"/>
                    <a:tint val="94000"/>
                    <a:lumMod val="80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satMod val="120000"/>
                    <a:shade val="78000"/>
                    <a:lumMod val="80000"/>
                    <a:lumOff val="20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4915263-C6FF-403D-92DE-ADD4AF9DA786}"/>
                </a:ext>
              </a:extLst>
            </p:cNvPr>
            <p:cNvSpPr/>
            <p:nvPr/>
          </p:nvSpPr>
          <p:spPr>
            <a:xfrm>
              <a:off x="5276844" y="2746375"/>
              <a:ext cx="1471613" cy="728662"/>
            </a:xfrm>
            <a:prstGeom prst="rect">
              <a:avLst/>
            </a:prstGeom>
            <a:gradFill>
              <a:gsLst>
                <a:gs pos="0">
                  <a:schemeClr val="accent2">
                    <a:satMod val="103000"/>
                    <a:tint val="94000"/>
                    <a:lumMod val="80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satMod val="120000"/>
                    <a:shade val="78000"/>
                    <a:lumMod val="80000"/>
                    <a:lumOff val="20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2E6A400-BD07-4641-80C8-A29C0BBDCDCD}"/>
                </a:ext>
              </a:extLst>
            </p:cNvPr>
            <p:cNvSpPr/>
            <p:nvPr/>
          </p:nvSpPr>
          <p:spPr>
            <a:xfrm>
              <a:off x="3395660" y="3786187"/>
              <a:ext cx="1471612" cy="442912"/>
            </a:xfrm>
            <a:prstGeom prst="rect">
              <a:avLst/>
            </a:prstGeom>
            <a:gradFill>
              <a:gsLst>
                <a:gs pos="0">
                  <a:srgbClr val="1F7F25">
                    <a:lumMod val="80000"/>
                  </a:srgbClr>
                </a:gs>
                <a:gs pos="50000">
                  <a:srgbClr val="1F7F25"/>
                </a:gs>
                <a:gs pos="100000">
                  <a:srgbClr val="1F7F25">
                    <a:lumMod val="90000"/>
                    <a:lumOff val="10000"/>
                  </a:srgb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latin typeface="Dubai" charset="0"/>
                  <a:ea typeface="Dubai" charset="0"/>
                  <a:cs typeface="Dubai" charset="0"/>
                </a:rPr>
                <a:t>Core problem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331642-DFA6-4AF0-BA95-9E67F468842A}"/>
                </a:ext>
              </a:extLst>
            </p:cNvPr>
            <p:cNvSpPr/>
            <p:nvPr/>
          </p:nvSpPr>
          <p:spPr>
            <a:xfrm>
              <a:off x="1514474" y="4624737"/>
              <a:ext cx="1471613" cy="728662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90000"/>
                  </a:schemeClr>
                </a:gs>
                <a:gs pos="50000">
                  <a:schemeClr val="accent4">
                    <a:satMod val="110000"/>
                    <a:shade val="100000"/>
                    <a:lumMod val="90000"/>
                    <a:lumOff val="10000"/>
                  </a:schemeClr>
                </a:gs>
                <a:gs pos="100000">
                  <a:schemeClr val="accent4">
                    <a:satMod val="120000"/>
                    <a:shade val="78000"/>
                    <a:lumMod val="80000"/>
                    <a:lumOff val="2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0CD66E6-4631-4EF8-AC2A-90EEBFCE8380}"/>
                </a:ext>
              </a:extLst>
            </p:cNvPr>
            <p:cNvSpPr/>
            <p:nvPr/>
          </p:nvSpPr>
          <p:spPr>
            <a:xfrm>
              <a:off x="5276844" y="4633914"/>
              <a:ext cx="1471613" cy="728662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90000"/>
                  </a:schemeClr>
                </a:gs>
                <a:gs pos="50000">
                  <a:schemeClr val="accent4">
                    <a:satMod val="110000"/>
                    <a:shade val="100000"/>
                    <a:lumMod val="90000"/>
                    <a:lumOff val="10000"/>
                  </a:schemeClr>
                </a:gs>
                <a:gs pos="100000">
                  <a:schemeClr val="accent4">
                    <a:satMod val="120000"/>
                    <a:shade val="78000"/>
                    <a:lumMod val="80000"/>
                    <a:lumOff val="2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DAD0EF8-72C3-4F60-9899-F4AC8E5E638F}"/>
                </a:ext>
              </a:extLst>
            </p:cNvPr>
            <p:cNvSpPr/>
            <p:nvPr/>
          </p:nvSpPr>
          <p:spPr>
            <a:xfrm>
              <a:off x="1045083" y="5677785"/>
              <a:ext cx="1117182" cy="499178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90000"/>
                  </a:schemeClr>
                </a:gs>
                <a:gs pos="50000">
                  <a:schemeClr val="accent4">
                    <a:satMod val="110000"/>
                    <a:shade val="100000"/>
                    <a:lumMod val="90000"/>
                    <a:lumOff val="10000"/>
                  </a:schemeClr>
                </a:gs>
                <a:gs pos="100000">
                  <a:schemeClr val="accent4">
                    <a:satMod val="120000"/>
                    <a:shade val="78000"/>
                    <a:lumMod val="80000"/>
                    <a:lumOff val="2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F40ABD8-6047-4751-A358-D331A2B6FDF5}"/>
                </a:ext>
              </a:extLst>
            </p:cNvPr>
            <p:cNvSpPr/>
            <p:nvPr/>
          </p:nvSpPr>
          <p:spPr>
            <a:xfrm>
              <a:off x="2360876" y="5683398"/>
              <a:ext cx="1117182" cy="499177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90000"/>
                  </a:schemeClr>
                </a:gs>
                <a:gs pos="50000">
                  <a:schemeClr val="accent4">
                    <a:satMod val="110000"/>
                    <a:shade val="100000"/>
                    <a:lumMod val="90000"/>
                    <a:lumOff val="10000"/>
                  </a:schemeClr>
                </a:gs>
                <a:gs pos="100000">
                  <a:schemeClr val="accent4">
                    <a:satMod val="120000"/>
                    <a:shade val="78000"/>
                    <a:lumMod val="80000"/>
                    <a:lumOff val="2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22" name="Elbow Connector 19">
              <a:extLst>
                <a:ext uri="{FF2B5EF4-FFF2-40B4-BE49-F238E27FC236}">
                  <a16:creationId xmlns:a16="http://schemas.microsoft.com/office/drawing/2014/main" id="{BAF2E04E-484E-4048-9BBF-3F54B5CA70CA}"/>
                </a:ext>
              </a:extLst>
            </p:cNvPr>
            <p:cNvCxnSpPr>
              <a:endCxn id="20" idx="2"/>
            </p:cNvCxnSpPr>
            <p:nvPr/>
          </p:nvCxnSpPr>
          <p:spPr>
            <a:xfrm flipV="1">
              <a:off x="1603674" y="5353399"/>
              <a:ext cx="646607" cy="133349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0">
              <a:extLst>
                <a:ext uri="{FF2B5EF4-FFF2-40B4-BE49-F238E27FC236}">
                  <a16:creationId xmlns:a16="http://schemas.microsoft.com/office/drawing/2014/main" id="{90F9CB77-9CB6-4521-8A2D-5E14E49D737D}"/>
                </a:ext>
              </a:extLst>
            </p:cNvPr>
            <p:cNvCxnSpPr>
              <a:endCxn id="20" idx="2"/>
            </p:cNvCxnSpPr>
            <p:nvPr/>
          </p:nvCxnSpPr>
          <p:spPr>
            <a:xfrm rot="10800000">
              <a:off x="2250281" y="5353400"/>
              <a:ext cx="676274" cy="133349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1">
              <a:extLst>
                <a:ext uri="{FF2B5EF4-FFF2-40B4-BE49-F238E27FC236}">
                  <a16:creationId xmlns:a16="http://schemas.microsoft.com/office/drawing/2014/main" id="{55B1517B-8536-41E1-81B6-1735CCFC109E}"/>
                </a:ext>
              </a:extLst>
            </p:cNvPr>
            <p:cNvCxnSpPr/>
            <p:nvPr/>
          </p:nvCxnSpPr>
          <p:spPr>
            <a:xfrm flipV="1">
              <a:off x="2250280" y="4238643"/>
              <a:ext cx="1881188" cy="184492"/>
            </a:xfrm>
            <a:prstGeom prst="bentConnector3">
              <a:avLst>
                <a:gd name="adj1" fmla="val 99958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2">
              <a:extLst>
                <a:ext uri="{FF2B5EF4-FFF2-40B4-BE49-F238E27FC236}">
                  <a16:creationId xmlns:a16="http://schemas.microsoft.com/office/drawing/2014/main" id="{CDDCF28C-D53D-4A0F-8215-0903132F0B4E}"/>
                </a:ext>
              </a:extLst>
            </p:cNvPr>
            <p:cNvCxnSpPr>
              <a:endCxn id="19" idx="2"/>
            </p:cNvCxnSpPr>
            <p:nvPr/>
          </p:nvCxnSpPr>
          <p:spPr>
            <a:xfrm rot="10800000">
              <a:off x="4131469" y="4229101"/>
              <a:ext cx="1878019" cy="194035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2748B3F-98FE-4BDE-886E-8804D1CFC81E}"/>
                </a:ext>
              </a:extLst>
            </p:cNvPr>
            <p:cNvCxnSpPr>
              <a:endCxn id="20" idx="0"/>
            </p:cNvCxnSpPr>
            <p:nvPr/>
          </p:nvCxnSpPr>
          <p:spPr>
            <a:xfrm>
              <a:off x="2250280" y="4432677"/>
              <a:ext cx="1" cy="1920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C8E0E84-4DBE-4FBF-8001-CD2948A12B78}"/>
                </a:ext>
              </a:extLst>
            </p:cNvPr>
            <p:cNvCxnSpPr/>
            <p:nvPr/>
          </p:nvCxnSpPr>
          <p:spPr>
            <a:xfrm>
              <a:off x="6009486" y="4432677"/>
              <a:ext cx="0" cy="1920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5A75202-1959-4239-8937-177D598C111E}"/>
                </a:ext>
              </a:extLst>
            </p:cNvPr>
            <p:cNvCxnSpPr>
              <a:endCxn id="38" idx="0"/>
            </p:cNvCxnSpPr>
            <p:nvPr/>
          </p:nvCxnSpPr>
          <p:spPr>
            <a:xfrm>
              <a:off x="1603674" y="5486748"/>
              <a:ext cx="0" cy="191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3CF73FD-3BC6-4DE7-A14B-327A9B8F842A}"/>
                </a:ext>
              </a:extLst>
            </p:cNvPr>
            <p:cNvCxnSpPr/>
            <p:nvPr/>
          </p:nvCxnSpPr>
          <p:spPr>
            <a:xfrm>
              <a:off x="2919467" y="5492361"/>
              <a:ext cx="0" cy="191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DAE3995-9E40-442F-8B2D-B5E5F695DEDD}"/>
                </a:ext>
              </a:extLst>
            </p:cNvPr>
            <p:cNvSpPr/>
            <p:nvPr/>
          </p:nvSpPr>
          <p:spPr>
            <a:xfrm>
              <a:off x="4780003" y="5680776"/>
              <a:ext cx="1117182" cy="499178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90000"/>
                  </a:schemeClr>
                </a:gs>
                <a:gs pos="50000">
                  <a:schemeClr val="accent4">
                    <a:satMod val="110000"/>
                    <a:shade val="100000"/>
                    <a:lumMod val="90000"/>
                    <a:lumOff val="10000"/>
                  </a:schemeClr>
                </a:gs>
                <a:gs pos="100000">
                  <a:schemeClr val="accent4">
                    <a:satMod val="120000"/>
                    <a:shade val="78000"/>
                    <a:lumMod val="80000"/>
                    <a:lumOff val="2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57027F9-2C6A-4E17-95DA-C1C04CA2FBB4}"/>
                </a:ext>
              </a:extLst>
            </p:cNvPr>
            <p:cNvSpPr/>
            <p:nvPr/>
          </p:nvSpPr>
          <p:spPr>
            <a:xfrm>
              <a:off x="6095796" y="5686389"/>
              <a:ext cx="1117182" cy="499177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90000"/>
                  </a:schemeClr>
                </a:gs>
                <a:gs pos="50000">
                  <a:schemeClr val="accent4">
                    <a:satMod val="110000"/>
                    <a:shade val="100000"/>
                    <a:lumMod val="90000"/>
                    <a:lumOff val="10000"/>
                  </a:schemeClr>
                </a:gs>
                <a:gs pos="100000">
                  <a:schemeClr val="accent4">
                    <a:satMod val="120000"/>
                    <a:shade val="78000"/>
                    <a:lumMod val="80000"/>
                    <a:lumOff val="2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2" name="Elbow Connector 29">
              <a:extLst>
                <a:ext uri="{FF2B5EF4-FFF2-40B4-BE49-F238E27FC236}">
                  <a16:creationId xmlns:a16="http://schemas.microsoft.com/office/drawing/2014/main" id="{1D034D82-E673-42C7-8ED6-69B076467883}"/>
                </a:ext>
              </a:extLst>
            </p:cNvPr>
            <p:cNvCxnSpPr/>
            <p:nvPr/>
          </p:nvCxnSpPr>
          <p:spPr>
            <a:xfrm flipV="1">
              <a:off x="5338594" y="5356390"/>
              <a:ext cx="646607" cy="133349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0">
              <a:extLst>
                <a:ext uri="{FF2B5EF4-FFF2-40B4-BE49-F238E27FC236}">
                  <a16:creationId xmlns:a16="http://schemas.microsoft.com/office/drawing/2014/main" id="{88A3E154-8D7C-425F-AC66-ABC1944E3D7F}"/>
                </a:ext>
              </a:extLst>
            </p:cNvPr>
            <p:cNvCxnSpPr/>
            <p:nvPr/>
          </p:nvCxnSpPr>
          <p:spPr>
            <a:xfrm rot="10800000">
              <a:off x="5985201" y="5356391"/>
              <a:ext cx="676274" cy="133349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C75AB0D-64CD-4248-A41B-DD571001DBC0}"/>
                </a:ext>
              </a:extLst>
            </p:cNvPr>
            <p:cNvCxnSpPr/>
            <p:nvPr/>
          </p:nvCxnSpPr>
          <p:spPr>
            <a:xfrm>
              <a:off x="5338594" y="5489739"/>
              <a:ext cx="0" cy="191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83EB39C-E90E-4C44-86BD-AC3C8C3E10E0}"/>
                </a:ext>
              </a:extLst>
            </p:cNvPr>
            <p:cNvCxnSpPr/>
            <p:nvPr/>
          </p:nvCxnSpPr>
          <p:spPr>
            <a:xfrm>
              <a:off x="6654387" y="5495352"/>
              <a:ext cx="0" cy="191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3">
              <a:extLst>
                <a:ext uri="{FF2B5EF4-FFF2-40B4-BE49-F238E27FC236}">
                  <a16:creationId xmlns:a16="http://schemas.microsoft.com/office/drawing/2014/main" id="{AED46E2A-4380-464D-87AC-FB1D5488FFB3}"/>
                </a:ext>
              </a:extLst>
            </p:cNvPr>
            <p:cNvCxnSpPr>
              <a:stCxn id="19" idx="0"/>
              <a:endCxn id="18" idx="2"/>
            </p:cNvCxnSpPr>
            <p:nvPr/>
          </p:nvCxnSpPr>
          <p:spPr>
            <a:xfrm rot="5400000" flipH="1" flipV="1">
              <a:off x="4916484" y="2690022"/>
              <a:ext cx="311151" cy="1881183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4">
              <a:extLst>
                <a:ext uri="{FF2B5EF4-FFF2-40B4-BE49-F238E27FC236}">
                  <a16:creationId xmlns:a16="http://schemas.microsoft.com/office/drawing/2014/main" id="{98AD03FC-6EF2-45A5-90B4-924ED2E26318}"/>
                </a:ext>
              </a:extLst>
            </p:cNvPr>
            <p:cNvCxnSpPr>
              <a:endCxn id="16" idx="2"/>
            </p:cNvCxnSpPr>
            <p:nvPr/>
          </p:nvCxnSpPr>
          <p:spPr>
            <a:xfrm rot="10800000">
              <a:off x="2250283" y="3475037"/>
              <a:ext cx="1881183" cy="158382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AA5EB7E-CB70-4D67-B46A-5585676B7B00}"/>
                </a:ext>
              </a:extLst>
            </p:cNvPr>
            <p:cNvCxnSpPr>
              <a:cxnSpLocks/>
              <a:stCxn id="19" idx="0"/>
              <a:endCxn id="17" idx="2"/>
            </p:cNvCxnSpPr>
            <p:nvPr/>
          </p:nvCxnSpPr>
          <p:spPr>
            <a:xfrm flipH="1" flipV="1">
              <a:off x="4131467" y="3475037"/>
              <a:ext cx="1" cy="3111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5D5748A-A350-4C0F-9030-BF095EA7A203}"/>
                </a:ext>
              </a:extLst>
            </p:cNvPr>
            <p:cNvSpPr/>
            <p:nvPr/>
          </p:nvSpPr>
          <p:spPr>
            <a:xfrm>
              <a:off x="2843993" y="1905525"/>
              <a:ext cx="1103334" cy="490974"/>
            </a:xfrm>
            <a:prstGeom prst="rect">
              <a:avLst/>
            </a:prstGeom>
            <a:gradFill>
              <a:gsLst>
                <a:gs pos="0">
                  <a:schemeClr val="accent2">
                    <a:satMod val="103000"/>
                    <a:tint val="94000"/>
                    <a:lumMod val="80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satMod val="120000"/>
                    <a:shade val="78000"/>
                    <a:lumMod val="80000"/>
                    <a:lumOff val="20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6EB8E81-50B8-477D-B5C0-A72CAA67B5B8}"/>
                </a:ext>
              </a:extLst>
            </p:cNvPr>
            <p:cNvSpPr/>
            <p:nvPr/>
          </p:nvSpPr>
          <p:spPr>
            <a:xfrm>
              <a:off x="4313913" y="1909732"/>
              <a:ext cx="1106720" cy="487816"/>
            </a:xfrm>
            <a:prstGeom prst="rect">
              <a:avLst/>
            </a:prstGeom>
            <a:gradFill>
              <a:gsLst>
                <a:gs pos="0">
                  <a:schemeClr val="accent2">
                    <a:satMod val="103000"/>
                    <a:tint val="94000"/>
                    <a:lumMod val="80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satMod val="120000"/>
                    <a:shade val="78000"/>
                    <a:lumMod val="80000"/>
                    <a:lumOff val="20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41" name="Elbow Connector 38">
              <a:extLst>
                <a:ext uri="{FF2B5EF4-FFF2-40B4-BE49-F238E27FC236}">
                  <a16:creationId xmlns:a16="http://schemas.microsoft.com/office/drawing/2014/main" id="{805B5FD7-E45F-4E32-BB03-FA3A55A5E96F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 rot="5400000" flipH="1" flipV="1">
              <a:off x="4324957" y="2204059"/>
              <a:ext cx="348827" cy="735806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39">
              <a:extLst>
                <a:ext uri="{FF2B5EF4-FFF2-40B4-BE49-F238E27FC236}">
                  <a16:creationId xmlns:a16="http://schemas.microsoft.com/office/drawing/2014/main" id="{D920B8E4-A406-48C4-B3A4-864178980D52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 rot="16200000" flipV="1">
              <a:off x="3588626" y="2203533"/>
              <a:ext cx="349876" cy="735807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A37E99C-94DA-4E57-8A21-BCF34C95E00E}"/>
                </a:ext>
              </a:extLst>
            </p:cNvPr>
            <p:cNvSpPr txBox="1"/>
            <p:nvPr/>
          </p:nvSpPr>
          <p:spPr>
            <a:xfrm>
              <a:off x="7212977" y="5784111"/>
              <a:ext cx="1658195" cy="340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Dubai Light" charset="0"/>
                  <a:ea typeface="Dubai Light" charset="0"/>
                  <a:cs typeface="Dubai Light" charset="0"/>
                </a:rPr>
                <a:t>Causes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32A66A8-AA45-4DB8-A3FE-4C7C9C6D1047}"/>
                </a:ext>
              </a:extLst>
            </p:cNvPr>
            <p:cNvSpPr txBox="1"/>
            <p:nvPr/>
          </p:nvSpPr>
          <p:spPr>
            <a:xfrm>
              <a:off x="7126410" y="3027640"/>
              <a:ext cx="1593692" cy="340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Dubai Light" charset="0"/>
                  <a:ea typeface="Dubai Light" charset="0"/>
                  <a:cs typeface="Dubai Light" charset="0"/>
                </a:rPr>
                <a:t>Effects</a:t>
              </a:r>
            </a:p>
          </p:txBody>
        </p:sp>
        <p:sp>
          <p:nvSpPr>
            <p:cNvPr id="45" name="Down Arrow 42">
              <a:extLst>
                <a:ext uri="{FF2B5EF4-FFF2-40B4-BE49-F238E27FC236}">
                  <a16:creationId xmlns:a16="http://schemas.microsoft.com/office/drawing/2014/main" id="{2766AC50-FA83-42B9-AC3F-C5E863B95A39}"/>
                </a:ext>
              </a:extLst>
            </p:cNvPr>
            <p:cNvSpPr/>
            <p:nvPr/>
          </p:nvSpPr>
          <p:spPr>
            <a:xfrm flipV="1">
              <a:off x="7602819" y="4989068"/>
              <a:ext cx="309803" cy="668084"/>
            </a:xfrm>
            <a:prstGeom prst="downArrow">
              <a:avLst/>
            </a:prstGeom>
            <a:gradFill>
              <a:gsLst>
                <a:gs pos="0">
                  <a:srgbClr val="FFC000">
                    <a:lumMod val="80000"/>
                  </a:srgbClr>
                </a:gs>
                <a:gs pos="50000">
                  <a:srgbClr val="FFC000"/>
                </a:gs>
                <a:gs pos="50000">
                  <a:srgbClr val="FFC000"/>
                </a:gs>
                <a:gs pos="100000">
                  <a:srgbClr val="FFC000">
                    <a:lumMod val="80000"/>
                    <a:lumOff val="20000"/>
                  </a:srgbClr>
                </a:gs>
              </a:gsLst>
              <a:lin ang="5400000" scaled="1"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Down Arrow 43">
              <a:extLst>
                <a:ext uri="{FF2B5EF4-FFF2-40B4-BE49-F238E27FC236}">
                  <a16:creationId xmlns:a16="http://schemas.microsoft.com/office/drawing/2014/main" id="{1CFF8363-1445-44CE-8F52-849D7BDE9EA6}"/>
                </a:ext>
              </a:extLst>
            </p:cNvPr>
            <p:cNvSpPr/>
            <p:nvPr/>
          </p:nvSpPr>
          <p:spPr>
            <a:xfrm flipV="1">
              <a:off x="7602818" y="2274272"/>
              <a:ext cx="309803" cy="668084"/>
            </a:xfrm>
            <a:prstGeom prst="downArrow">
              <a:avLst/>
            </a:prstGeom>
            <a:gradFill>
              <a:gsLst>
                <a:gs pos="0">
                  <a:srgbClr val="FB7615">
                    <a:lumMod val="80000"/>
                  </a:srgbClr>
                </a:gs>
                <a:gs pos="50000">
                  <a:srgbClr val="FB7615"/>
                </a:gs>
                <a:gs pos="50000">
                  <a:srgbClr val="FB7615"/>
                </a:gs>
                <a:gs pos="100000">
                  <a:srgbClr val="FB7615">
                    <a:lumMod val="80000"/>
                    <a:lumOff val="20000"/>
                  </a:srgbClr>
                </a:gs>
              </a:gsLst>
              <a:lin ang="5400000" scaled="1"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A13338B-4719-4FFD-ADE1-2BC47570EC9C}"/>
              </a:ext>
            </a:extLst>
          </p:cNvPr>
          <p:cNvGrpSpPr/>
          <p:nvPr/>
        </p:nvGrpSpPr>
        <p:grpSpPr>
          <a:xfrm>
            <a:off x="6853232" y="2458068"/>
            <a:ext cx="4968454" cy="2905625"/>
            <a:chOff x="1045083" y="1905525"/>
            <a:chExt cx="11971273" cy="4280041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A1BD6D6-5B16-4251-B145-AC44F8A4FFCC}"/>
                </a:ext>
              </a:extLst>
            </p:cNvPr>
            <p:cNvSpPr/>
            <p:nvPr/>
          </p:nvSpPr>
          <p:spPr>
            <a:xfrm>
              <a:off x="1514475" y="2746375"/>
              <a:ext cx="1471613" cy="728662"/>
            </a:xfrm>
            <a:prstGeom prst="rect">
              <a:avLst/>
            </a:prstGeom>
            <a:gradFill>
              <a:gsLst>
                <a:gs pos="0">
                  <a:schemeClr val="accent2">
                    <a:satMod val="103000"/>
                    <a:tint val="94000"/>
                    <a:lumMod val="80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satMod val="120000"/>
                    <a:shade val="78000"/>
                    <a:lumMod val="80000"/>
                    <a:lumOff val="20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0041429-44E6-4D34-BB12-66DF38BEED73}"/>
                </a:ext>
              </a:extLst>
            </p:cNvPr>
            <p:cNvSpPr/>
            <p:nvPr/>
          </p:nvSpPr>
          <p:spPr>
            <a:xfrm>
              <a:off x="3395660" y="2746375"/>
              <a:ext cx="1471613" cy="728662"/>
            </a:xfrm>
            <a:prstGeom prst="rect">
              <a:avLst/>
            </a:prstGeom>
            <a:gradFill>
              <a:gsLst>
                <a:gs pos="0">
                  <a:schemeClr val="accent2">
                    <a:satMod val="103000"/>
                    <a:tint val="94000"/>
                    <a:lumMod val="80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satMod val="120000"/>
                    <a:shade val="78000"/>
                    <a:lumMod val="80000"/>
                    <a:lumOff val="20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FF21A43-5073-42B7-8729-F1B78BC5C4EC}"/>
                </a:ext>
              </a:extLst>
            </p:cNvPr>
            <p:cNvSpPr/>
            <p:nvPr/>
          </p:nvSpPr>
          <p:spPr>
            <a:xfrm>
              <a:off x="5276844" y="2746375"/>
              <a:ext cx="1471613" cy="728662"/>
            </a:xfrm>
            <a:prstGeom prst="rect">
              <a:avLst/>
            </a:prstGeom>
            <a:gradFill>
              <a:gsLst>
                <a:gs pos="0">
                  <a:schemeClr val="accent2">
                    <a:satMod val="103000"/>
                    <a:tint val="94000"/>
                    <a:lumMod val="80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satMod val="120000"/>
                    <a:shade val="78000"/>
                    <a:lumMod val="80000"/>
                    <a:lumOff val="20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D8A90B1-2D6B-4CE6-8D2B-FE9387C7F5C9}"/>
                </a:ext>
              </a:extLst>
            </p:cNvPr>
            <p:cNvSpPr/>
            <p:nvPr/>
          </p:nvSpPr>
          <p:spPr>
            <a:xfrm>
              <a:off x="3395659" y="3786187"/>
              <a:ext cx="1645649" cy="442912"/>
            </a:xfrm>
            <a:prstGeom prst="rect">
              <a:avLst/>
            </a:prstGeom>
            <a:gradFill>
              <a:gsLst>
                <a:gs pos="0">
                  <a:srgbClr val="1F7F25">
                    <a:lumMod val="80000"/>
                  </a:srgbClr>
                </a:gs>
                <a:gs pos="50000">
                  <a:srgbClr val="1F7F25"/>
                </a:gs>
                <a:gs pos="100000">
                  <a:srgbClr val="1F7F25">
                    <a:lumMod val="90000"/>
                    <a:lumOff val="10000"/>
                  </a:srgb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latin typeface="Dubai" charset="0"/>
                  <a:ea typeface="Dubai" charset="0"/>
                  <a:cs typeface="Dubai" charset="0"/>
                </a:rPr>
                <a:t>Key Objective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AF62DC5-2238-4BF9-AE50-CBA706A35F81}"/>
                </a:ext>
              </a:extLst>
            </p:cNvPr>
            <p:cNvSpPr/>
            <p:nvPr/>
          </p:nvSpPr>
          <p:spPr>
            <a:xfrm>
              <a:off x="1514474" y="4624737"/>
              <a:ext cx="1471613" cy="728662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90000"/>
                  </a:schemeClr>
                </a:gs>
                <a:gs pos="50000">
                  <a:schemeClr val="accent4">
                    <a:satMod val="110000"/>
                    <a:shade val="100000"/>
                    <a:lumMod val="90000"/>
                    <a:lumOff val="10000"/>
                  </a:schemeClr>
                </a:gs>
                <a:gs pos="100000">
                  <a:schemeClr val="accent4">
                    <a:satMod val="120000"/>
                    <a:shade val="78000"/>
                    <a:lumMod val="80000"/>
                    <a:lumOff val="2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493260E-BBCC-469A-87AE-346D0D7D6A36}"/>
                </a:ext>
              </a:extLst>
            </p:cNvPr>
            <p:cNvSpPr/>
            <p:nvPr/>
          </p:nvSpPr>
          <p:spPr>
            <a:xfrm>
              <a:off x="5276844" y="4633914"/>
              <a:ext cx="1471613" cy="728662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90000"/>
                  </a:schemeClr>
                </a:gs>
                <a:gs pos="50000">
                  <a:schemeClr val="accent4">
                    <a:satMod val="110000"/>
                    <a:shade val="100000"/>
                    <a:lumMod val="90000"/>
                    <a:lumOff val="10000"/>
                  </a:schemeClr>
                </a:gs>
                <a:gs pos="100000">
                  <a:schemeClr val="accent4">
                    <a:satMod val="120000"/>
                    <a:shade val="78000"/>
                    <a:lumMod val="80000"/>
                    <a:lumOff val="2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6B74493-00B9-4444-A76F-03565140579C}"/>
                </a:ext>
              </a:extLst>
            </p:cNvPr>
            <p:cNvSpPr/>
            <p:nvPr/>
          </p:nvSpPr>
          <p:spPr>
            <a:xfrm>
              <a:off x="1045083" y="5677785"/>
              <a:ext cx="1117182" cy="499178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90000"/>
                  </a:schemeClr>
                </a:gs>
                <a:gs pos="50000">
                  <a:schemeClr val="accent4">
                    <a:satMod val="110000"/>
                    <a:shade val="100000"/>
                    <a:lumMod val="90000"/>
                    <a:lumOff val="10000"/>
                  </a:schemeClr>
                </a:gs>
                <a:gs pos="100000">
                  <a:schemeClr val="accent4">
                    <a:satMod val="120000"/>
                    <a:shade val="78000"/>
                    <a:lumMod val="80000"/>
                    <a:lumOff val="2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9B5E22A-D7D3-453E-A082-0703EFE10421}"/>
                </a:ext>
              </a:extLst>
            </p:cNvPr>
            <p:cNvSpPr/>
            <p:nvPr/>
          </p:nvSpPr>
          <p:spPr>
            <a:xfrm>
              <a:off x="2360876" y="5683398"/>
              <a:ext cx="1117182" cy="499177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90000"/>
                  </a:schemeClr>
                </a:gs>
                <a:gs pos="50000">
                  <a:schemeClr val="accent4">
                    <a:satMod val="110000"/>
                    <a:shade val="100000"/>
                    <a:lumMod val="90000"/>
                    <a:lumOff val="10000"/>
                  </a:schemeClr>
                </a:gs>
                <a:gs pos="100000">
                  <a:schemeClr val="accent4">
                    <a:satMod val="120000"/>
                    <a:shade val="78000"/>
                    <a:lumMod val="80000"/>
                    <a:lumOff val="2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56" name="Elbow Connector 53">
              <a:extLst>
                <a:ext uri="{FF2B5EF4-FFF2-40B4-BE49-F238E27FC236}">
                  <a16:creationId xmlns:a16="http://schemas.microsoft.com/office/drawing/2014/main" id="{47B03C52-E03B-4D51-9CD2-1B476D749BEB}"/>
                </a:ext>
              </a:extLst>
            </p:cNvPr>
            <p:cNvCxnSpPr>
              <a:endCxn id="60" idx="2"/>
            </p:cNvCxnSpPr>
            <p:nvPr/>
          </p:nvCxnSpPr>
          <p:spPr>
            <a:xfrm flipV="1">
              <a:off x="1603674" y="5353399"/>
              <a:ext cx="646607" cy="133349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54">
              <a:extLst>
                <a:ext uri="{FF2B5EF4-FFF2-40B4-BE49-F238E27FC236}">
                  <a16:creationId xmlns:a16="http://schemas.microsoft.com/office/drawing/2014/main" id="{7D4E349B-7CF7-4B18-9E96-B6945CEDDD35}"/>
                </a:ext>
              </a:extLst>
            </p:cNvPr>
            <p:cNvCxnSpPr>
              <a:endCxn id="60" idx="2"/>
            </p:cNvCxnSpPr>
            <p:nvPr/>
          </p:nvCxnSpPr>
          <p:spPr>
            <a:xfrm rot="10800000">
              <a:off x="2250281" y="5353400"/>
              <a:ext cx="676274" cy="133349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5">
              <a:extLst>
                <a:ext uri="{FF2B5EF4-FFF2-40B4-BE49-F238E27FC236}">
                  <a16:creationId xmlns:a16="http://schemas.microsoft.com/office/drawing/2014/main" id="{E07C5620-B03F-46AC-BCBB-6BEFDF79FB2F}"/>
                </a:ext>
              </a:extLst>
            </p:cNvPr>
            <p:cNvCxnSpPr/>
            <p:nvPr/>
          </p:nvCxnSpPr>
          <p:spPr>
            <a:xfrm flipV="1">
              <a:off x="2250280" y="4238643"/>
              <a:ext cx="1881188" cy="184492"/>
            </a:xfrm>
            <a:prstGeom prst="bentConnector3">
              <a:avLst>
                <a:gd name="adj1" fmla="val 99958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lbow Connector 56">
              <a:extLst>
                <a:ext uri="{FF2B5EF4-FFF2-40B4-BE49-F238E27FC236}">
                  <a16:creationId xmlns:a16="http://schemas.microsoft.com/office/drawing/2014/main" id="{8E9B1725-D738-4BE5-849B-B8F34215E643}"/>
                </a:ext>
              </a:extLst>
            </p:cNvPr>
            <p:cNvCxnSpPr>
              <a:endCxn id="59" idx="2"/>
            </p:cNvCxnSpPr>
            <p:nvPr/>
          </p:nvCxnSpPr>
          <p:spPr>
            <a:xfrm rot="10800000">
              <a:off x="4131469" y="4229101"/>
              <a:ext cx="1878019" cy="194035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F4B98E9-C7DA-43DA-81EB-5B6167284356}"/>
                </a:ext>
              </a:extLst>
            </p:cNvPr>
            <p:cNvCxnSpPr>
              <a:endCxn id="60" idx="0"/>
            </p:cNvCxnSpPr>
            <p:nvPr/>
          </p:nvCxnSpPr>
          <p:spPr>
            <a:xfrm>
              <a:off x="2250280" y="4432677"/>
              <a:ext cx="1" cy="1920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23CE683-73E0-4B10-82A1-BC3F00CE41F1}"/>
                </a:ext>
              </a:extLst>
            </p:cNvPr>
            <p:cNvCxnSpPr/>
            <p:nvPr/>
          </p:nvCxnSpPr>
          <p:spPr>
            <a:xfrm>
              <a:off x="6009486" y="4432677"/>
              <a:ext cx="0" cy="1920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3E93971-0047-4F33-8CA0-F8CEC0CE9DD8}"/>
                </a:ext>
              </a:extLst>
            </p:cNvPr>
            <p:cNvCxnSpPr/>
            <p:nvPr/>
          </p:nvCxnSpPr>
          <p:spPr>
            <a:xfrm>
              <a:off x="1603674" y="5486748"/>
              <a:ext cx="0" cy="191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9BD5002-3C25-41E4-A5D9-0A9A2825BD42}"/>
                </a:ext>
              </a:extLst>
            </p:cNvPr>
            <p:cNvCxnSpPr/>
            <p:nvPr/>
          </p:nvCxnSpPr>
          <p:spPr>
            <a:xfrm>
              <a:off x="2919467" y="5492361"/>
              <a:ext cx="0" cy="191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BC10990-F763-4D5F-96A7-819A6457C221}"/>
                </a:ext>
              </a:extLst>
            </p:cNvPr>
            <p:cNvSpPr/>
            <p:nvPr/>
          </p:nvSpPr>
          <p:spPr>
            <a:xfrm>
              <a:off x="4780003" y="5680776"/>
              <a:ext cx="1117182" cy="499178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90000"/>
                  </a:schemeClr>
                </a:gs>
                <a:gs pos="50000">
                  <a:schemeClr val="accent4">
                    <a:satMod val="110000"/>
                    <a:shade val="100000"/>
                    <a:lumMod val="90000"/>
                    <a:lumOff val="10000"/>
                  </a:schemeClr>
                </a:gs>
                <a:gs pos="100000">
                  <a:schemeClr val="accent4">
                    <a:satMod val="120000"/>
                    <a:shade val="78000"/>
                    <a:lumMod val="80000"/>
                    <a:lumOff val="2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94DEF24-C314-4273-A32D-E36888D44112}"/>
                </a:ext>
              </a:extLst>
            </p:cNvPr>
            <p:cNvSpPr/>
            <p:nvPr/>
          </p:nvSpPr>
          <p:spPr>
            <a:xfrm>
              <a:off x="6095796" y="5686389"/>
              <a:ext cx="1117182" cy="499177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90000"/>
                  </a:schemeClr>
                </a:gs>
                <a:gs pos="50000">
                  <a:schemeClr val="accent4">
                    <a:satMod val="110000"/>
                    <a:shade val="100000"/>
                    <a:lumMod val="90000"/>
                    <a:lumOff val="10000"/>
                  </a:schemeClr>
                </a:gs>
                <a:gs pos="100000">
                  <a:schemeClr val="accent4">
                    <a:satMod val="120000"/>
                    <a:shade val="78000"/>
                    <a:lumMod val="80000"/>
                    <a:lumOff val="2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66" name="Elbow Connector 63">
              <a:extLst>
                <a:ext uri="{FF2B5EF4-FFF2-40B4-BE49-F238E27FC236}">
                  <a16:creationId xmlns:a16="http://schemas.microsoft.com/office/drawing/2014/main" id="{9D852166-E15B-41B0-B5A7-1798384443E0}"/>
                </a:ext>
              </a:extLst>
            </p:cNvPr>
            <p:cNvCxnSpPr/>
            <p:nvPr/>
          </p:nvCxnSpPr>
          <p:spPr>
            <a:xfrm flipV="1">
              <a:off x="5338594" y="5356390"/>
              <a:ext cx="646607" cy="133349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lbow Connector 64">
              <a:extLst>
                <a:ext uri="{FF2B5EF4-FFF2-40B4-BE49-F238E27FC236}">
                  <a16:creationId xmlns:a16="http://schemas.microsoft.com/office/drawing/2014/main" id="{F17608D3-9CC0-468A-A479-DBA315CEE04D}"/>
                </a:ext>
              </a:extLst>
            </p:cNvPr>
            <p:cNvCxnSpPr/>
            <p:nvPr/>
          </p:nvCxnSpPr>
          <p:spPr>
            <a:xfrm rot="10800000">
              <a:off x="5985201" y="5356391"/>
              <a:ext cx="676274" cy="133349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17E5A9A-AD02-4C7D-AF04-810E06665A08}"/>
                </a:ext>
              </a:extLst>
            </p:cNvPr>
            <p:cNvCxnSpPr/>
            <p:nvPr/>
          </p:nvCxnSpPr>
          <p:spPr>
            <a:xfrm>
              <a:off x="5338594" y="5489739"/>
              <a:ext cx="0" cy="191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48A579F-FEBF-4AFC-B14F-4ECE0AB73A44}"/>
                </a:ext>
              </a:extLst>
            </p:cNvPr>
            <p:cNvCxnSpPr/>
            <p:nvPr/>
          </p:nvCxnSpPr>
          <p:spPr>
            <a:xfrm>
              <a:off x="6654387" y="5495352"/>
              <a:ext cx="0" cy="191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Elbow Connector 67">
              <a:extLst>
                <a:ext uri="{FF2B5EF4-FFF2-40B4-BE49-F238E27FC236}">
                  <a16:creationId xmlns:a16="http://schemas.microsoft.com/office/drawing/2014/main" id="{A6ED1196-BDE0-41A4-A794-D942F47F45CC}"/>
                </a:ext>
              </a:extLst>
            </p:cNvPr>
            <p:cNvCxnSpPr>
              <a:stCxn id="59" idx="0"/>
              <a:endCxn id="58" idx="2"/>
            </p:cNvCxnSpPr>
            <p:nvPr/>
          </p:nvCxnSpPr>
          <p:spPr>
            <a:xfrm rot="5400000" flipH="1" flipV="1">
              <a:off x="4916484" y="2690022"/>
              <a:ext cx="311151" cy="1881183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Elbow Connector 68">
              <a:extLst>
                <a:ext uri="{FF2B5EF4-FFF2-40B4-BE49-F238E27FC236}">
                  <a16:creationId xmlns:a16="http://schemas.microsoft.com/office/drawing/2014/main" id="{7525C91C-19F6-460A-9B54-4FCFF28D1BA7}"/>
                </a:ext>
              </a:extLst>
            </p:cNvPr>
            <p:cNvCxnSpPr>
              <a:endCxn id="56" idx="2"/>
            </p:cNvCxnSpPr>
            <p:nvPr/>
          </p:nvCxnSpPr>
          <p:spPr>
            <a:xfrm rot="10800000">
              <a:off x="2250283" y="3475037"/>
              <a:ext cx="1881183" cy="158382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C4810C5B-53CB-4605-9DF5-9292B5CC02B6}"/>
                </a:ext>
              </a:extLst>
            </p:cNvPr>
            <p:cNvCxnSpPr>
              <a:stCxn id="59" idx="0"/>
              <a:endCxn id="57" idx="2"/>
            </p:cNvCxnSpPr>
            <p:nvPr/>
          </p:nvCxnSpPr>
          <p:spPr>
            <a:xfrm flipH="1" flipV="1">
              <a:off x="4131467" y="3475037"/>
              <a:ext cx="1" cy="3111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D2B252A-4AF8-4D69-99A1-039644757E28}"/>
                </a:ext>
              </a:extLst>
            </p:cNvPr>
            <p:cNvSpPr/>
            <p:nvPr/>
          </p:nvSpPr>
          <p:spPr>
            <a:xfrm>
              <a:off x="2843993" y="1905525"/>
              <a:ext cx="1103334" cy="490974"/>
            </a:xfrm>
            <a:prstGeom prst="rect">
              <a:avLst/>
            </a:prstGeom>
            <a:gradFill>
              <a:gsLst>
                <a:gs pos="0">
                  <a:schemeClr val="accent2">
                    <a:satMod val="103000"/>
                    <a:tint val="94000"/>
                    <a:lumMod val="80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satMod val="120000"/>
                    <a:shade val="78000"/>
                    <a:lumMod val="80000"/>
                    <a:lumOff val="20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7E3E3F9-7D7B-4652-9F04-983EFFA1D4AC}"/>
                </a:ext>
              </a:extLst>
            </p:cNvPr>
            <p:cNvSpPr/>
            <p:nvPr/>
          </p:nvSpPr>
          <p:spPr>
            <a:xfrm>
              <a:off x="4313913" y="1909732"/>
              <a:ext cx="1106720" cy="487816"/>
            </a:xfrm>
            <a:prstGeom prst="rect">
              <a:avLst/>
            </a:prstGeom>
            <a:gradFill>
              <a:gsLst>
                <a:gs pos="0">
                  <a:schemeClr val="accent2">
                    <a:satMod val="103000"/>
                    <a:tint val="94000"/>
                    <a:lumMod val="80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satMod val="120000"/>
                    <a:shade val="78000"/>
                    <a:lumMod val="80000"/>
                    <a:lumOff val="20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75" name="Elbow Connector 72">
              <a:extLst>
                <a:ext uri="{FF2B5EF4-FFF2-40B4-BE49-F238E27FC236}">
                  <a16:creationId xmlns:a16="http://schemas.microsoft.com/office/drawing/2014/main" id="{ED2BC317-8BC9-42DC-946A-8899E5219FAD}"/>
                </a:ext>
              </a:extLst>
            </p:cNvPr>
            <p:cNvCxnSpPr>
              <a:stCxn id="57" idx="0"/>
            </p:cNvCxnSpPr>
            <p:nvPr/>
          </p:nvCxnSpPr>
          <p:spPr>
            <a:xfrm rot="5400000" flipH="1" flipV="1">
              <a:off x="4324957" y="2204059"/>
              <a:ext cx="348827" cy="735806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Elbow Connector 73">
              <a:extLst>
                <a:ext uri="{FF2B5EF4-FFF2-40B4-BE49-F238E27FC236}">
                  <a16:creationId xmlns:a16="http://schemas.microsoft.com/office/drawing/2014/main" id="{A65E1C1C-10CF-49D5-A02D-AE2E39631C35}"/>
                </a:ext>
              </a:extLst>
            </p:cNvPr>
            <p:cNvCxnSpPr>
              <a:stCxn id="57" idx="0"/>
            </p:cNvCxnSpPr>
            <p:nvPr/>
          </p:nvCxnSpPr>
          <p:spPr>
            <a:xfrm rot="16200000" flipV="1">
              <a:off x="3588626" y="2203533"/>
              <a:ext cx="349876" cy="735807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FC0CE9A-2ABA-4FF7-B852-D87B98652AF9}"/>
                </a:ext>
              </a:extLst>
            </p:cNvPr>
            <p:cNvSpPr txBox="1"/>
            <p:nvPr/>
          </p:nvSpPr>
          <p:spPr>
            <a:xfrm>
              <a:off x="9736929" y="4941358"/>
              <a:ext cx="3253896" cy="1224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Dubai Light" charset="0"/>
                  <a:ea typeface="Dubai Light" charset="0"/>
                  <a:cs typeface="Dubai Light" charset="0"/>
                </a:rPr>
                <a:t>Possible outputs and activities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FECF0F0-F07F-4B5C-BCD9-AC682FFCB6D6}"/>
                </a:ext>
              </a:extLst>
            </p:cNvPr>
            <p:cNvSpPr txBox="1"/>
            <p:nvPr/>
          </p:nvSpPr>
          <p:spPr>
            <a:xfrm>
              <a:off x="9736929" y="2073893"/>
              <a:ext cx="3279427" cy="1224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Dubai Light" charset="0"/>
                  <a:ea typeface="Dubai Light" charset="0"/>
                  <a:cs typeface="Dubai Light" charset="0"/>
                </a:rPr>
                <a:t>Possible impact and indicators</a:t>
              </a:r>
            </a:p>
          </p:txBody>
        </p:sp>
      </p:grpSp>
      <p:sp>
        <p:nvSpPr>
          <p:cNvPr id="79" name="Right Arrow 76">
            <a:extLst>
              <a:ext uri="{FF2B5EF4-FFF2-40B4-BE49-F238E27FC236}">
                <a16:creationId xmlns:a16="http://schemas.microsoft.com/office/drawing/2014/main" id="{88EA99AC-276B-4941-8AED-DD869553470F}"/>
              </a:ext>
            </a:extLst>
          </p:cNvPr>
          <p:cNvSpPr/>
          <p:nvPr/>
        </p:nvSpPr>
        <p:spPr>
          <a:xfrm>
            <a:off x="5653650" y="1978878"/>
            <a:ext cx="569486" cy="24780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" name="Rectangle 2">
            <a:extLst>
              <a:ext uri="{FF2B5EF4-FFF2-40B4-BE49-F238E27FC236}">
                <a16:creationId xmlns:a16="http://schemas.microsoft.com/office/drawing/2014/main" id="{B8F773F1-31B5-4396-9DBB-1EBBF55CC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53144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Problem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Analysis</a:t>
            </a:r>
          </a:p>
        </p:txBody>
      </p:sp>
      <p:sp>
        <p:nvSpPr>
          <p:cNvPr id="80" name="Google Shape;437;p25"/>
          <p:cNvSpPr/>
          <p:nvPr/>
        </p:nvSpPr>
        <p:spPr>
          <a:xfrm>
            <a:off x="1086" y="605706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438;p25"/>
          <p:cNvSpPr/>
          <p:nvPr/>
        </p:nvSpPr>
        <p:spPr>
          <a:xfrm>
            <a:off x="10668751" y="6227731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6076444" y="21602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82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" y="2981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2344667D-005D-4A8E-84CF-2839F13F7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2620" y="6251952"/>
            <a:ext cx="1219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For demonstration purpose only. Not part of the PRIMA official template</a:t>
            </a:r>
            <a:endParaRPr kumimoji="0" lang="en-GB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FECF0F0-F07F-4B5C-BCD9-AC682FFCB6D6}"/>
              </a:ext>
            </a:extLst>
          </p:cNvPr>
          <p:cNvSpPr txBox="1"/>
          <p:nvPr/>
        </p:nvSpPr>
        <p:spPr>
          <a:xfrm>
            <a:off x="5257861" y="2356595"/>
            <a:ext cx="1361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Dubai Light" charset="0"/>
                <a:ea typeface="Dubai Light" charset="0"/>
                <a:cs typeface="Dubai Light" charset="0"/>
              </a:rPr>
              <a:t>MY PROJECT</a:t>
            </a:r>
          </a:p>
        </p:txBody>
      </p:sp>
    </p:spTree>
    <p:extLst>
      <p:ext uri="{BB962C8B-B14F-4D97-AF65-F5344CB8AC3E}">
        <p14:creationId xmlns:p14="http://schemas.microsoft.com/office/powerpoint/2010/main" val="996926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5"/>
          <p:cNvSpPr/>
          <p:nvPr/>
        </p:nvSpPr>
        <p:spPr>
          <a:xfrm>
            <a:off x="6728097" y="5705897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5"/>
          <p:cNvSpPr txBox="1"/>
          <p:nvPr/>
        </p:nvSpPr>
        <p:spPr>
          <a:xfrm>
            <a:off x="5356116" y="4977170"/>
            <a:ext cx="1647440" cy="24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600" rIns="0" bIns="0" anchor="t" anchorCtr="0">
            <a:noAutofit/>
          </a:bodyPr>
          <a:lstStyle/>
          <a:p>
            <a:pPr marL="47197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trategic Research and Innovation Agenda</a:t>
            </a: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66968" marR="0" lvl="0" indent="0" algn="l" defTabSz="914400" rtl="0" eaLnBrk="1" fontAlgn="auto" latinLnBrk="0" hangingPunct="1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raft - August 10th 2017</a:t>
            </a:r>
            <a:endParaRPr kumimoji="0" sz="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25"/>
          <p:cNvSpPr/>
          <p:nvPr/>
        </p:nvSpPr>
        <p:spPr>
          <a:xfrm>
            <a:off x="0" y="604504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mbria"/>
                <a:ea typeface="Cambria"/>
                <a:sym typeface="Cambri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mbria"/>
              <a:ea typeface="Cambria"/>
              <a:sym typeface="Cambria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CD5C8A5-1E83-4369-9DA3-52573D23A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081360"/>
              </p:ext>
            </p:extLst>
          </p:nvPr>
        </p:nvGraphicFramePr>
        <p:xfrm>
          <a:off x="200723" y="1741814"/>
          <a:ext cx="11381676" cy="398531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17648">
                  <a:extLst>
                    <a:ext uri="{9D8B030D-6E8A-4147-A177-3AD203B41FA5}">
                      <a16:colId xmlns:a16="http://schemas.microsoft.com/office/drawing/2014/main" val="403665792"/>
                    </a:ext>
                  </a:extLst>
                </a:gridCol>
                <a:gridCol w="1198644">
                  <a:extLst>
                    <a:ext uri="{9D8B030D-6E8A-4147-A177-3AD203B41FA5}">
                      <a16:colId xmlns:a16="http://schemas.microsoft.com/office/drawing/2014/main" val="3279780487"/>
                    </a:ext>
                  </a:extLst>
                </a:gridCol>
                <a:gridCol w="1673077">
                  <a:extLst>
                    <a:ext uri="{9D8B030D-6E8A-4147-A177-3AD203B41FA5}">
                      <a16:colId xmlns:a16="http://schemas.microsoft.com/office/drawing/2014/main" val="3432524253"/>
                    </a:ext>
                  </a:extLst>
                </a:gridCol>
                <a:gridCol w="1673077">
                  <a:extLst>
                    <a:ext uri="{9D8B030D-6E8A-4147-A177-3AD203B41FA5}">
                      <a16:colId xmlns:a16="http://schemas.microsoft.com/office/drawing/2014/main" val="2880073364"/>
                    </a:ext>
                  </a:extLst>
                </a:gridCol>
                <a:gridCol w="1111020">
                  <a:extLst>
                    <a:ext uri="{9D8B030D-6E8A-4147-A177-3AD203B41FA5}">
                      <a16:colId xmlns:a16="http://schemas.microsoft.com/office/drawing/2014/main" val="2732703518"/>
                    </a:ext>
                  </a:extLst>
                </a:gridCol>
                <a:gridCol w="1775090">
                  <a:extLst>
                    <a:ext uri="{9D8B030D-6E8A-4147-A177-3AD203B41FA5}">
                      <a16:colId xmlns:a16="http://schemas.microsoft.com/office/drawing/2014/main" val="622622564"/>
                    </a:ext>
                  </a:extLst>
                </a:gridCol>
                <a:gridCol w="2133120">
                  <a:extLst>
                    <a:ext uri="{9D8B030D-6E8A-4147-A177-3AD203B41FA5}">
                      <a16:colId xmlns:a16="http://schemas.microsoft.com/office/drawing/2014/main" val="1260925716"/>
                    </a:ext>
                  </a:extLst>
                </a:gridCol>
              </a:tblGrid>
              <a:tr h="883612">
                <a:tc gridSpan="2">
                  <a:txBody>
                    <a:bodyPr/>
                    <a:lstStyle/>
                    <a:p>
                      <a:r>
                        <a:rPr lang="en-US" sz="2400" dirty="0"/>
                        <a:t>Result chain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Indicators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Baseline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Target</a:t>
                      </a:r>
                    </a:p>
                    <a:p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Means of Verification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Assumptions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35952297"/>
                  </a:ext>
                </a:extLst>
              </a:tr>
              <a:tr h="552771">
                <a:tc>
                  <a:txBody>
                    <a:bodyPr/>
                    <a:lstStyle/>
                    <a:p>
                      <a:r>
                        <a:rPr lang="en-US" sz="2400" dirty="0"/>
                        <a:t>Impact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240735"/>
                  </a:ext>
                </a:extLst>
              </a:tr>
              <a:tr h="552771">
                <a:tc>
                  <a:txBody>
                    <a:bodyPr/>
                    <a:lstStyle/>
                    <a:p>
                      <a:r>
                        <a:rPr lang="en-US" sz="2400" dirty="0"/>
                        <a:t>Outcomes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445693"/>
                  </a:ext>
                </a:extLst>
              </a:tr>
              <a:tr h="479675">
                <a:tc>
                  <a:txBody>
                    <a:bodyPr/>
                    <a:lstStyle/>
                    <a:p>
                      <a:pPr marL="268288" indent="0"/>
                      <a:r>
                        <a:rPr lang="en-US" sz="2400" dirty="0"/>
                        <a:t>Output</a:t>
                      </a:r>
                      <a:r>
                        <a:rPr lang="en-US" sz="2400" baseline="0" dirty="0"/>
                        <a:t> 1</a:t>
                      </a:r>
                      <a:endParaRPr lang="en-US" sz="2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037860"/>
                  </a:ext>
                </a:extLst>
              </a:tr>
              <a:tr h="479675">
                <a:tc gridSpan="7">
                  <a:txBody>
                    <a:bodyPr/>
                    <a:lstStyle/>
                    <a:p>
                      <a:pPr marL="357188" indent="0"/>
                      <a:r>
                        <a:rPr lang="en-US" sz="2400" dirty="0"/>
                        <a:t>Activities 1.1… 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153098"/>
                  </a:ext>
                </a:extLst>
              </a:tr>
              <a:tr h="557140">
                <a:tc>
                  <a:txBody>
                    <a:bodyPr/>
                    <a:lstStyle/>
                    <a:p>
                      <a:pPr marL="177800" indent="0"/>
                      <a:r>
                        <a:rPr lang="en-US" sz="2400" dirty="0"/>
                        <a:t>Output 2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065012"/>
                  </a:ext>
                </a:extLst>
              </a:tr>
              <a:tr h="479675">
                <a:tc gridSpan="7">
                  <a:txBody>
                    <a:bodyPr/>
                    <a:lstStyle/>
                    <a:p>
                      <a:pPr marL="357188" indent="0"/>
                      <a:r>
                        <a:rPr lang="en-US" sz="2400" dirty="0"/>
                        <a:t>Activities 2.1…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49274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EB3BF0F3-0AF3-4187-8EE8-C8FFBDB9A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53144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Logical Framework Matrix</a:t>
            </a:r>
          </a:p>
        </p:txBody>
      </p:sp>
      <p:sp>
        <p:nvSpPr>
          <p:cNvPr id="12" name="Google Shape;437;p25"/>
          <p:cNvSpPr/>
          <p:nvPr/>
        </p:nvSpPr>
        <p:spPr>
          <a:xfrm>
            <a:off x="1086" y="605706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438;p25"/>
          <p:cNvSpPr/>
          <p:nvPr/>
        </p:nvSpPr>
        <p:spPr>
          <a:xfrm>
            <a:off x="10668751" y="6227731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076444" y="21602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7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" y="2981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344667D-005D-4A8E-84CF-2839F13F7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2620" y="6251952"/>
            <a:ext cx="1219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For demonstration purpose only. Not part of the PRIMA official template</a:t>
            </a:r>
            <a:endParaRPr kumimoji="0" lang="en-GB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8" name="ZoneTexte 13">
            <a:extLst>
              <a:ext uri="{FF2B5EF4-FFF2-40B4-BE49-F238E27FC236}">
                <a16:creationId xmlns:a16="http://schemas.microsoft.com/office/drawing/2014/main" id="{FAB76CB1-36F1-4485-8AF8-C01BBC215E04}"/>
              </a:ext>
            </a:extLst>
          </p:cNvPr>
          <p:cNvSpPr txBox="1"/>
          <p:nvPr/>
        </p:nvSpPr>
        <p:spPr>
          <a:xfrm>
            <a:off x="7893144" y="667135"/>
            <a:ext cx="4200795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Stage 2, Full Application (Excellence OR Impact)</a:t>
            </a:r>
            <a:endParaRPr lang="en-US" sz="1600" i="1" dirty="0">
              <a:latin typeface="+mj-lt"/>
            </a:endParaRPr>
          </a:p>
        </p:txBody>
      </p:sp>
      <p:sp>
        <p:nvSpPr>
          <p:cNvPr id="19" name="Flèche : bas 16">
            <a:extLst>
              <a:ext uri="{FF2B5EF4-FFF2-40B4-BE49-F238E27FC236}">
                <a16:creationId xmlns:a16="http://schemas.microsoft.com/office/drawing/2014/main" id="{3EB60630-9788-43AF-9284-3D027C6235FB}"/>
              </a:ext>
            </a:extLst>
          </p:cNvPr>
          <p:cNvSpPr/>
          <p:nvPr/>
        </p:nvSpPr>
        <p:spPr>
          <a:xfrm rot="5400000">
            <a:off x="7600824" y="713369"/>
            <a:ext cx="276414" cy="30822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56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5"/>
          <p:cNvSpPr/>
          <p:nvPr/>
        </p:nvSpPr>
        <p:spPr>
          <a:xfrm>
            <a:off x="6728097" y="5772803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5"/>
          <p:cNvSpPr txBox="1"/>
          <p:nvPr/>
        </p:nvSpPr>
        <p:spPr>
          <a:xfrm>
            <a:off x="5356116" y="4977170"/>
            <a:ext cx="1647440" cy="24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600" rIns="0" bIns="0" anchor="t" anchorCtr="0">
            <a:noAutofit/>
          </a:bodyPr>
          <a:lstStyle/>
          <a:p>
            <a:pPr marL="47197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trategic Research and Innovation Agenda</a:t>
            </a: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66968" marR="0" lvl="0" indent="0" algn="l" defTabSz="914400" rtl="0" eaLnBrk="1" fontAlgn="auto" latinLnBrk="0" hangingPunct="1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raft - August 10th 2017</a:t>
            </a:r>
            <a:endParaRPr kumimoji="0" sz="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25"/>
          <p:cNvSpPr/>
          <p:nvPr/>
        </p:nvSpPr>
        <p:spPr>
          <a:xfrm>
            <a:off x="0" y="6137062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5"/>
          <p:cNvSpPr/>
          <p:nvPr/>
        </p:nvSpPr>
        <p:spPr>
          <a:xfrm>
            <a:off x="10667665" y="6282617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8737600" y="6423257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mbria"/>
                <a:ea typeface="Cambria"/>
                <a:sym typeface="Cambri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mbria"/>
              <a:ea typeface="Cambria"/>
              <a:sym typeface="Cambria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CD5C8A5-1E83-4369-9DA3-52573D23A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967855"/>
              </p:ext>
            </p:extLst>
          </p:nvPr>
        </p:nvGraphicFramePr>
        <p:xfrm>
          <a:off x="243136" y="1597438"/>
          <a:ext cx="11704641" cy="441483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33266">
                  <a:extLst>
                    <a:ext uri="{9D8B030D-6E8A-4147-A177-3AD203B41FA5}">
                      <a16:colId xmlns:a16="http://schemas.microsoft.com/office/drawing/2014/main" val="403665792"/>
                    </a:ext>
                  </a:extLst>
                </a:gridCol>
                <a:gridCol w="753842">
                  <a:extLst>
                    <a:ext uri="{9D8B030D-6E8A-4147-A177-3AD203B41FA5}">
                      <a16:colId xmlns:a16="http://schemas.microsoft.com/office/drawing/2014/main" val="1469460224"/>
                    </a:ext>
                  </a:extLst>
                </a:gridCol>
                <a:gridCol w="4377347">
                  <a:extLst>
                    <a:ext uri="{9D8B030D-6E8A-4147-A177-3AD203B41FA5}">
                      <a16:colId xmlns:a16="http://schemas.microsoft.com/office/drawing/2014/main" val="4148538469"/>
                    </a:ext>
                  </a:extLst>
                </a:gridCol>
                <a:gridCol w="783127">
                  <a:extLst>
                    <a:ext uri="{9D8B030D-6E8A-4147-A177-3AD203B41FA5}">
                      <a16:colId xmlns:a16="http://schemas.microsoft.com/office/drawing/2014/main" val="2453628408"/>
                    </a:ext>
                  </a:extLst>
                </a:gridCol>
                <a:gridCol w="783127">
                  <a:extLst>
                    <a:ext uri="{9D8B030D-6E8A-4147-A177-3AD203B41FA5}">
                      <a16:colId xmlns:a16="http://schemas.microsoft.com/office/drawing/2014/main" val="4050368442"/>
                    </a:ext>
                  </a:extLst>
                </a:gridCol>
                <a:gridCol w="783127">
                  <a:extLst>
                    <a:ext uri="{9D8B030D-6E8A-4147-A177-3AD203B41FA5}">
                      <a16:colId xmlns:a16="http://schemas.microsoft.com/office/drawing/2014/main" val="1496144209"/>
                    </a:ext>
                  </a:extLst>
                </a:gridCol>
                <a:gridCol w="783127">
                  <a:extLst>
                    <a:ext uri="{9D8B030D-6E8A-4147-A177-3AD203B41FA5}">
                      <a16:colId xmlns:a16="http://schemas.microsoft.com/office/drawing/2014/main" val="3573107653"/>
                    </a:ext>
                  </a:extLst>
                </a:gridCol>
                <a:gridCol w="2207678">
                  <a:extLst>
                    <a:ext uri="{9D8B030D-6E8A-4147-A177-3AD203B41FA5}">
                      <a16:colId xmlns:a16="http://schemas.microsoft.com/office/drawing/2014/main" val="1215401309"/>
                    </a:ext>
                  </a:extLst>
                </a:gridCol>
              </a:tblGrid>
              <a:tr h="480060">
                <a:tc gridSpan="3">
                  <a:txBody>
                    <a:bodyPr/>
                    <a:lstStyle/>
                    <a:p>
                      <a:r>
                        <a:rPr lang="en-US" sz="1600" dirty="0"/>
                        <a:t>Result chain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Indicators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Baseline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Target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Means of Verification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Assumptions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35952297"/>
                  </a:ext>
                </a:extLst>
              </a:tr>
              <a:tr h="444711">
                <a:tc gridSpan="2">
                  <a:txBody>
                    <a:bodyPr/>
                    <a:lstStyle/>
                    <a:p>
                      <a:r>
                        <a:rPr lang="en-US" sz="1600" b="0" dirty="0"/>
                        <a:t>Impact/ General Objective/</a:t>
                      </a:r>
                      <a:r>
                        <a:rPr lang="en-US" sz="1600" b="0" baseline="0" dirty="0"/>
                        <a:t> Purpose</a:t>
                      </a:r>
                      <a:endParaRPr lang="en-US" sz="1600" b="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endParaRPr lang="en-US" sz="14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long-term development improvement/positive change to which a project/program is intended to contribute.</a:t>
                      </a:r>
                      <a:endParaRPr lang="en-US" sz="14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240735"/>
                  </a:ext>
                </a:extLst>
              </a:tr>
              <a:tr h="487736">
                <a:tc gridSpan="2">
                  <a:txBody>
                    <a:bodyPr/>
                    <a:lstStyle/>
                    <a:p>
                      <a:r>
                        <a:rPr lang="en-US" sz="1600" b="0" dirty="0"/>
                        <a:t>Outcome / Specific Objective </a:t>
                      </a:r>
                      <a:r>
                        <a:rPr lang="en-US" sz="1600" b="1" dirty="0"/>
                        <a:t>OC1 or SO1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endParaRPr lang="en-US" sz="14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change in behavior, to which research outputs and related activities have contributed.</a:t>
                      </a:r>
                      <a:endParaRPr lang="en-US" sz="14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Necessary conditions for the outcome to lead to the impact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445693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r>
                        <a:rPr lang="en-US" sz="1600" b="0" dirty="0"/>
                        <a:t>Output or Deliverables </a:t>
                      </a:r>
                      <a:r>
                        <a:rPr lang="en-US" sz="1600" b="1" dirty="0"/>
                        <a:t>OP1 </a:t>
                      </a:r>
                      <a:r>
                        <a:rPr lang="en-US" sz="1600" b="0" dirty="0"/>
                        <a:t>or </a:t>
                      </a:r>
                      <a:r>
                        <a:rPr lang="en-US" sz="1600" b="1" dirty="0"/>
                        <a:t>D1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endParaRPr lang="en-US" sz="14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Knowledge, technical or institutional advancement produced by the project’s research, engagement and/or capacity development activities. </a:t>
                      </a:r>
                      <a:endParaRPr lang="en-US" sz="14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Necessary conditions for the output(s) to lead to the achievement of the outcome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037860"/>
                  </a:ext>
                </a:extLst>
              </a:tr>
              <a:tr h="274320">
                <a:tc gridSpan="7">
                  <a:txBody>
                    <a:bodyPr/>
                    <a:lstStyle/>
                    <a:p>
                      <a:r>
                        <a:rPr lang="en-US" sz="1600" b="0" dirty="0"/>
                        <a:t>Activities   </a:t>
                      </a:r>
                      <a:r>
                        <a:rPr lang="en-US" sz="1600" b="1" dirty="0"/>
                        <a:t>A1.1</a:t>
                      </a:r>
                      <a:r>
                        <a:rPr lang="en-US" sz="1600" b="0" dirty="0"/>
                        <a:t>… 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Necessary conditions for the activities to lead to the achievement of the related output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815309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0" dirty="0"/>
                        <a:t>Output  OP2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065012"/>
                  </a:ext>
                </a:extLst>
              </a:tr>
              <a:tr h="274320">
                <a:tc gridSpan="7">
                  <a:txBody>
                    <a:bodyPr/>
                    <a:lstStyle/>
                    <a:p>
                      <a:r>
                        <a:rPr lang="en-US" sz="1600" b="0" dirty="0"/>
                        <a:t>Activities 2.1…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749274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F9DBD05C-C50D-4576-95BB-80B8534AA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53144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Logical Framework Matrix</a:t>
            </a:r>
          </a:p>
        </p:txBody>
      </p:sp>
      <p:sp>
        <p:nvSpPr>
          <p:cNvPr id="12" name="Google Shape;437;p25"/>
          <p:cNvSpPr/>
          <p:nvPr/>
        </p:nvSpPr>
        <p:spPr>
          <a:xfrm>
            <a:off x="1086" y="6123974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438;p25"/>
          <p:cNvSpPr/>
          <p:nvPr/>
        </p:nvSpPr>
        <p:spPr>
          <a:xfrm>
            <a:off x="10668751" y="6294637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076444" y="21602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7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" y="2981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344667D-005D-4A8E-84CF-2839F13F7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2620" y="6251952"/>
            <a:ext cx="1219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For demonstration purpose only. Not part of the PRIMA official template</a:t>
            </a:r>
            <a:endParaRPr kumimoji="0" lang="en-GB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445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5"/>
          <p:cNvSpPr/>
          <p:nvPr/>
        </p:nvSpPr>
        <p:spPr>
          <a:xfrm>
            <a:off x="6728097" y="5705897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5"/>
          <p:cNvSpPr txBox="1"/>
          <p:nvPr/>
        </p:nvSpPr>
        <p:spPr>
          <a:xfrm>
            <a:off x="5356116" y="4977170"/>
            <a:ext cx="1647440" cy="24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600" rIns="0" bIns="0" anchor="t" anchorCtr="0">
            <a:noAutofit/>
          </a:bodyPr>
          <a:lstStyle/>
          <a:p>
            <a:pPr marL="47197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trategic Research and Innovation Agenda</a:t>
            </a: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66968" marR="0" lvl="0" indent="0" algn="l" defTabSz="914400" rtl="0" eaLnBrk="1" fontAlgn="auto" latinLnBrk="0" hangingPunct="1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raft - August 10th 2017</a:t>
            </a:r>
            <a:endParaRPr kumimoji="0" sz="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25"/>
          <p:cNvSpPr/>
          <p:nvPr/>
        </p:nvSpPr>
        <p:spPr>
          <a:xfrm>
            <a:off x="0" y="604504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mbria"/>
                <a:ea typeface="Cambria"/>
                <a:sym typeface="Cambri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mbria"/>
              <a:ea typeface="Cambria"/>
              <a:sym typeface="Cambria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CD5C8A5-1E83-4369-9DA3-52573D23A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334698"/>
              </p:ext>
            </p:extLst>
          </p:nvPr>
        </p:nvGraphicFramePr>
        <p:xfrm>
          <a:off x="278779" y="1703168"/>
          <a:ext cx="11580603" cy="373403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49127">
                  <a:extLst>
                    <a:ext uri="{9D8B030D-6E8A-4147-A177-3AD203B41FA5}">
                      <a16:colId xmlns:a16="http://schemas.microsoft.com/office/drawing/2014/main" val="403665792"/>
                    </a:ext>
                  </a:extLst>
                </a:gridCol>
                <a:gridCol w="1718034">
                  <a:extLst>
                    <a:ext uri="{9D8B030D-6E8A-4147-A177-3AD203B41FA5}">
                      <a16:colId xmlns:a16="http://schemas.microsoft.com/office/drawing/2014/main" val="1650810851"/>
                    </a:ext>
                  </a:extLst>
                </a:gridCol>
                <a:gridCol w="1680534">
                  <a:extLst>
                    <a:ext uri="{9D8B030D-6E8A-4147-A177-3AD203B41FA5}">
                      <a16:colId xmlns:a16="http://schemas.microsoft.com/office/drawing/2014/main" val="292542153"/>
                    </a:ext>
                  </a:extLst>
                </a:gridCol>
                <a:gridCol w="1680534">
                  <a:extLst>
                    <a:ext uri="{9D8B030D-6E8A-4147-A177-3AD203B41FA5}">
                      <a16:colId xmlns:a16="http://schemas.microsoft.com/office/drawing/2014/main" val="2880073364"/>
                    </a:ext>
                  </a:extLst>
                </a:gridCol>
                <a:gridCol w="1680534">
                  <a:extLst>
                    <a:ext uri="{9D8B030D-6E8A-4147-A177-3AD203B41FA5}">
                      <a16:colId xmlns:a16="http://schemas.microsoft.com/office/drawing/2014/main" val="3234316035"/>
                    </a:ext>
                  </a:extLst>
                </a:gridCol>
                <a:gridCol w="1680534">
                  <a:extLst>
                    <a:ext uri="{9D8B030D-6E8A-4147-A177-3AD203B41FA5}">
                      <a16:colId xmlns:a16="http://schemas.microsoft.com/office/drawing/2014/main" val="2547749585"/>
                    </a:ext>
                  </a:extLst>
                </a:gridCol>
                <a:gridCol w="1691306">
                  <a:extLst>
                    <a:ext uri="{9D8B030D-6E8A-4147-A177-3AD203B41FA5}">
                      <a16:colId xmlns:a16="http://schemas.microsoft.com/office/drawing/2014/main" val="1806042352"/>
                    </a:ext>
                  </a:extLst>
                </a:gridCol>
              </a:tblGrid>
              <a:tr h="480060">
                <a:tc gridSpan="2">
                  <a:txBody>
                    <a:bodyPr/>
                    <a:lstStyle/>
                    <a:p>
                      <a:r>
                        <a:rPr lang="en-US" sz="1600" b="0" dirty="0"/>
                        <a:t>Result chain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Indicators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Baseline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Target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Means of Verification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Assumptions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35952297"/>
                  </a:ext>
                </a:extLst>
              </a:tr>
              <a:tr h="340211">
                <a:tc>
                  <a:txBody>
                    <a:bodyPr/>
                    <a:lstStyle/>
                    <a:p>
                      <a:r>
                        <a:rPr lang="en-US" sz="1600" dirty="0"/>
                        <a:t>Impact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Quantitative</a:t>
                      </a:r>
                      <a:r>
                        <a:rPr lang="en-GB" sz="1400" i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GB" sz="1400" b="1" i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qualitative</a:t>
                      </a:r>
                      <a:r>
                        <a:rPr lang="en-GB" sz="1400" i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metrics that can verify changes relative to what was planned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situation relative to the indicator prior to project implementation against which progress can be assessed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Level of performance relative to the indicator that the project is projected to accomplish in a given time period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data sources or reporting mechanisms that specify how the indicator data will be collected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240735"/>
                  </a:ext>
                </a:extLst>
              </a:tr>
              <a:tr h="340211">
                <a:tc>
                  <a:txBody>
                    <a:bodyPr/>
                    <a:lstStyle/>
                    <a:p>
                      <a:r>
                        <a:rPr lang="en-US" sz="1600" dirty="0"/>
                        <a:t>Outcome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44569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/>
                        <a:t>Output 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037860"/>
                  </a:ext>
                </a:extLst>
              </a:tr>
              <a:tr h="274320">
                <a:tc gridSpan="7">
                  <a:txBody>
                    <a:bodyPr/>
                    <a:lstStyle/>
                    <a:p>
                      <a:r>
                        <a:rPr lang="en-US" sz="1600" dirty="0"/>
                        <a:t>Activities 1.1… 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153098"/>
                  </a:ext>
                </a:extLst>
              </a:tr>
              <a:tr h="180155">
                <a:tc>
                  <a:txBody>
                    <a:bodyPr/>
                    <a:lstStyle/>
                    <a:p>
                      <a:r>
                        <a:rPr lang="en-US" sz="1600" dirty="0"/>
                        <a:t>Output 2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065012"/>
                  </a:ext>
                </a:extLst>
              </a:tr>
              <a:tr h="274320">
                <a:tc gridSpan="7">
                  <a:txBody>
                    <a:bodyPr/>
                    <a:lstStyle/>
                    <a:p>
                      <a:r>
                        <a:rPr lang="en-US" sz="1600" dirty="0"/>
                        <a:t>Activities 2.1…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749274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F045BEBC-67C0-4C43-9E40-E2FEEC991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53144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Logical Framework Matrix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76444" y="21602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Google Shape;435;p25"/>
          <p:cNvSpPr/>
          <p:nvPr/>
        </p:nvSpPr>
        <p:spPr>
          <a:xfrm>
            <a:off x="6728097" y="5705897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37;p25"/>
          <p:cNvSpPr/>
          <p:nvPr/>
        </p:nvSpPr>
        <p:spPr>
          <a:xfrm>
            <a:off x="0" y="604504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kumimoji="0" sz="1200" b="1" kern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kern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kern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kern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kern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kern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kern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kern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kern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>
              <a:defRPr/>
            </a:pPr>
            <a:fld id="{00000000-1234-1234-1234-123412341234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sp>
        <p:nvSpPr>
          <p:cNvPr id="17" name="Google Shape;437;p25"/>
          <p:cNvSpPr/>
          <p:nvPr/>
        </p:nvSpPr>
        <p:spPr>
          <a:xfrm>
            <a:off x="1086" y="605706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438;p25"/>
          <p:cNvSpPr/>
          <p:nvPr/>
        </p:nvSpPr>
        <p:spPr>
          <a:xfrm>
            <a:off x="10668751" y="6227731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" y="2981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344667D-005D-4A8E-84CF-2839F13F7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2620" y="6251952"/>
            <a:ext cx="1219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For demonstration purpose only. Not part of the PRIMA official template</a:t>
            </a:r>
            <a:endParaRPr kumimoji="0" lang="en-GB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221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067165A-740E-400C-B94A-910D703FF736}"/>
              </a:ext>
            </a:extLst>
          </p:cNvPr>
          <p:cNvCxnSpPr>
            <a:cxnSpLocks/>
          </p:cNvCxnSpPr>
          <p:nvPr/>
        </p:nvCxnSpPr>
        <p:spPr>
          <a:xfrm flipV="1">
            <a:off x="1677293" y="1798358"/>
            <a:ext cx="0" cy="44452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2B5A213B-881B-455A-B788-0DC9668F467E}"/>
              </a:ext>
            </a:extLst>
          </p:cNvPr>
          <p:cNvSpPr/>
          <p:nvPr/>
        </p:nvSpPr>
        <p:spPr>
          <a:xfrm>
            <a:off x="568103" y="1664481"/>
            <a:ext cx="1012910" cy="466900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980F7AD-5764-46DF-A947-C5AFEA05EAEB}"/>
              </a:ext>
            </a:extLst>
          </p:cNvPr>
          <p:cNvSpPr/>
          <p:nvPr/>
        </p:nvSpPr>
        <p:spPr>
          <a:xfrm>
            <a:off x="610596" y="3074716"/>
            <a:ext cx="930663" cy="325876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07EE46-8CE1-49EB-B0ED-819B5EC8C4E9}"/>
              </a:ext>
            </a:extLst>
          </p:cNvPr>
          <p:cNvSpPr/>
          <p:nvPr/>
        </p:nvSpPr>
        <p:spPr>
          <a:xfrm>
            <a:off x="723359" y="4579459"/>
            <a:ext cx="664503" cy="17540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>
              <a:defRPr/>
            </a:pPr>
            <a:endParaRPr lang="en-US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157ABC-61DA-4FD9-AA2C-62D07EFB6791}"/>
              </a:ext>
            </a:extLst>
          </p:cNvPr>
          <p:cNvSpPr txBox="1"/>
          <p:nvPr/>
        </p:nvSpPr>
        <p:spPr>
          <a:xfrm rot="16200000">
            <a:off x="195587" y="5195209"/>
            <a:ext cx="1754025" cy="31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Sphere of control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79CFD5-BABC-4E18-9E90-D7E0B2A226FB}"/>
              </a:ext>
            </a:extLst>
          </p:cNvPr>
          <p:cNvSpPr txBox="1"/>
          <p:nvPr/>
        </p:nvSpPr>
        <p:spPr>
          <a:xfrm rot="16200000">
            <a:off x="307543" y="2171288"/>
            <a:ext cx="1500281" cy="31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Sphere of interest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E1319CA-C2F6-422B-8401-24AE595197D5}"/>
              </a:ext>
            </a:extLst>
          </p:cNvPr>
          <p:cNvSpPr txBox="1"/>
          <p:nvPr/>
        </p:nvSpPr>
        <p:spPr>
          <a:xfrm rot="16200000">
            <a:off x="254724" y="3662736"/>
            <a:ext cx="1655360" cy="31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Sphere of Influence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E6A4D6E-195A-4E05-8A55-B7107698FC76}"/>
              </a:ext>
            </a:extLst>
          </p:cNvPr>
          <p:cNvSpPr/>
          <p:nvPr/>
        </p:nvSpPr>
        <p:spPr>
          <a:xfrm>
            <a:off x="2998208" y="6432931"/>
            <a:ext cx="5717139" cy="2671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Problem analysis / rationale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984113-0B57-4C00-866F-AEB6A27F5706}"/>
              </a:ext>
            </a:extLst>
          </p:cNvPr>
          <p:cNvSpPr txBox="1"/>
          <p:nvPr/>
        </p:nvSpPr>
        <p:spPr>
          <a:xfrm>
            <a:off x="5182299" y="6044516"/>
            <a:ext cx="1348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Inputs $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7C5180-95E4-4E79-BC3A-9A3FAE47AD8D}"/>
              </a:ext>
            </a:extLst>
          </p:cNvPr>
          <p:cNvSpPr txBox="1"/>
          <p:nvPr/>
        </p:nvSpPr>
        <p:spPr>
          <a:xfrm>
            <a:off x="4981351" y="5429455"/>
            <a:ext cx="175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Work package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628C1A-352E-4C35-B5C0-FAF6D2E24B77}"/>
              </a:ext>
            </a:extLst>
          </p:cNvPr>
          <p:cNvSpPr/>
          <p:nvPr/>
        </p:nvSpPr>
        <p:spPr>
          <a:xfrm>
            <a:off x="5084714" y="4541277"/>
            <a:ext cx="1554480" cy="4516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A80DF25-550D-4CF4-B9FA-DEC892C77F63}"/>
              </a:ext>
            </a:extLst>
          </p:cNvPr>
          <p:cNvSpPr/>
          <p:nvPr/>
        </p:nvSpPr>
        <p:spPr>
          <a:xfrm>
            <a:off x="4779415" y="3491985"/>
            <a:ext cx="2154725" cy="45164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Outcome(s)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EBABAA5-148F-4489-B18D-7C69BE011783}"/>
              </a:ext>
            </a:extLst>
          </p:cNvPr>
          <p:cNvSpPr/>
          <p:nvPr/>
        </p:nvSpPr>
        <p:spPr>
          <a:xfrm>
            <a:off x="4769676" y="2350797"/>
            <a:ext cx="2154725" cy="4516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A120C1C-BB7A-4D98-86A8-AC2F85ED9E43}"/>
              </a:ext>
            </a:extLst>
          </p:cNvPr>
          <p:cNvSpPr/>
          <p:nvPr/>
        </p:nvSpPr>
        <p:spPr>
          <a:xfrm>
            <a:off x="4339740" y="2005367"/>
            <a:ext cx="548973" cy="36530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latin typeface="Dubai Light" charset="0"/>
                <a:ea typeface="Dubai Light" charset="0"/>
                <a:cs typeface="Dubai Light" charset="0"/>
              </a:rPr>
              <a:t>SDGs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E52C46-D546-4141-9F06-DED196E001DB}"/>
              </a:ext>
            </a:extLst>
          </p:cNvPr>
          <p:cNvSpPr/>
          <p:nvPr/>
        </p:nvSpPr>
        <p:spPr>
          <a:xfrm>
            <a:off x="6794687" y="1918785"/>
            <a:ext cx="685995" cy="40946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latin typeface="Dubai Light" charset="0"/>
                <a:ea typeface="Dubai Light" charset="0"/>
                <a:cs typeface="Dubai Light" charset="0"/>
              </a:rPr>
              <a:t>National Priorities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FB11FA4-0290-4221-BB3E-F5E17E9BBCEA}"/>
              </a:ext>
            </a:extLst>
          </p:cNvPr>
          <p:cNvSpPr/>
          <p:nvPr/>
        </p:nvSpPr>
        <p:spPr>
          <a:xfrm>
            <a:off x="5264662" y="1883842"/>
            <a:ext cx="1154075" cy="32818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latin typeface="Dubai Light" charset="0"/>
                <a:ea typeface="Dubai Light" charset="0"/>
                <a:cs typeface="Dubai Light" charset="0"/>
              </a:rPr>
              <a:t>PRIMA Topic/ SRIA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28740E5-D9D1-4BA5-B72F-794E3EF087BE}"/>
              </a:ext>
            </a:extLst>
          </p:cNvPr>
          <p:cNvSpPr/>
          <p:nvPr/>
        </p:nvSpPr>
        <p:spPr>
          <a:xfrm rot="16200000">
            <a:off x="8378972" y="3239570"/>
            <a:ext cx="2960790" cy="685993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Dubai Light" charset="0"/>
                <a:ea typeface="Dubai Light" charset="0"/>
                <a:cs typeface="Dubai Light" charset="0"/>
              </a:rPr>
              <a:t>Risks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E2C8F92-B973-47B5-9A31-ACB34D3FCCB4}"/>
              </a:ext>
            </a:extLst>
          </p:cNvPr>
          <p:cNvSpPr/>
          <p:nvPr/>
        </p:nvSpPr>
        <p:spPr>
          <a:xfrm>
            <a:off x="6178965" y="5108290"/>
            <a:ext cx="1625062" cy="355821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Dubai Light" charset="0"/>
                <a:ea typeface="Dubai Light" charset="0"/>
                <a:cs typeface="Dubai Light" charset="0"/>
              </a:rPr>
              <a:t>Assumptions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5009907-5342-4B59-AC1A-C5CEB28B7A4D}"/>
              </a:ext>
            </a:extLst>
          </p:cNvPr>
          <p:cNvCxnSpPr>
            <a:cxnSpLocks/>
            <a:stCxn id="43" idx="0"/>
            <a:endCxn id="7" idx="2"/>
          </p:cNvCxnSpPr>
          <p:nvPr/>
        </p:nvCxnSpPr>
        <p:spPr>
          <a:xfrm flipV="1">
            <a:off x="5856776" y="4992924"/>
            <a:ext cx="5178" cy="436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D53FDAA-0B09-4826-90DE-BB2A07DA56E4}"/>
              </a:ext>
            </a:extLst>
          </p:cNvPr>
          <p:cNvCxnSpPr>
            <a:cxnSpLocks/>
            <a:stCxn id="7" idx="0"/>
            <a:endCxn id="44" idx="2"/>
          </p:cNvCxnSpPr>
          <p:nvPr/>
        </p:nvCxnSpPr>
        <p:spPr>
          <a:xfrm flipH="1" flipV="1">
            <a:off x="5856778" y="3943632"/>
            <a:ext cx="5176" cy="597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68C19D0-7F6D-4053-B1D7-BC0FF5727B7F}"/>
              </a:ext>
            </a:extLst>
          </p:cNvPr>
          <p:cNvCxnSpPr/>
          <p:nvPr/>
        </p:nvCxnSpPr>
        <p:spPr>
          <a:xfrm flipH="1" flipV="1">
            <a:off x="5847039" y="2802444"/>
            <a:ext cx="9739" cy="689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9DCB599-2308-4DA4-A489-D450A60AF980}"/>
              </a:ext>
            </a:extLst>
          </p:cNvPr>
          <p:cNvCxnSpPr>
            <a:cxnSpLocks/>
            <a:stCxn id="6" idx="0"/>
            <a:endCxn id="43" idx="2"/>
          </p:cNvCxnSpPr>
          <p:nvPr/>
        </p:nvCxnSpPr>
        <p:spPr>
          <a:xfrm flipH="1" flipV="1">
            <a:off x="5856776" y="5798787"/>
            <a:ext cx="1" cy="245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ADBD2418-4148-449C-B2DB-3167D8115F97}"/>
              </a:ext>
            </a:extLst>
          </p:cNvPr>
          <p:cNvSpPr txBox="1"/>
          <p:nvPr/>
        </p:nvSpPr>
        <p:spPr>
          <a:xfrm>
            <a:off x="1777756" y="5841147"/>
            <a:ext cx="685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/>
              <a:t>How?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3C09C4B-9590-44E4-8AB6-D995D3179FFA}"/>
              </a:ext>
            </a:extLst>
          </p:cNvPr>
          <p:cNvSpPr txBox="1"/>
          <p:nvPr/>
        </p:nvSpPr>
        <p:spPr>
          <a:xfrm>
            <a:off x="1801641" y="4833302"/>
            <a:ext cx="685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/>
              <a:t>What?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5CE2F56-37B8-46C8-9FF9-F0A4486520C1}"/>
              </a:ext>
            </a:extLst>
          </p:cNvPr>
          <p:cNvSpPr txBox="1"/>
          <p:nvPr/>
        </p:nvSpPr>
        <p:spPr>
          <a:xfrm>
            <a:off x="1794817" y="3734255"/>
            <a:ext cx="685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/>
              <a:t>Why?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D7A5E9F-54FE-4721-BC02-1540CBF99789}"/>
              </a:ext>
            </a:extLst>
          </p:cNvPr>
          <p:cNvSpPr txBox="1"/>
          <p:nvPr/>
        </p:nvSpPr>
        <p:spPr>
          <a:xfrm>
            <a:off x="1807414" y="2396454"/>
            <a:ext cx="71755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/>
              <a:t>The greater why?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0793A90-9360-408A-B69A-2CC56C1D3FE2}"/>
              </a:ext>
            </a:extLst>
          </p:cNvPr>
          <p:cNvSpPr/>
          <p:nvPr/>
        </p:nvSpPr>
        <p:spPr>
          <a:xfrm>
            <a:off x="2935742" y="4530865"/>
            <a:ext cx="1554480" cy="4516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1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C600D83A-56E3-4ABC-94AE-060D71C623A7}"/>
              </a:ext>
            </a:extLst>
          </p:cNvPr>
          <p:cNvSpPr/>
          <p:nvPr/>
        </p:nvSpPr>
        <p:spPr>
          <a:xfrm>
            <a:off x="7228510" y="4530865"/>
            <a:ext cx="1554480" cy="4516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E9A97CF-8125-4AB1-80DC-A72812B39B1A}"/>
              </a:ext>
            </a:extLst>
          </p:cNvPr>
          <p:cNvSpPr txBox="1"/>
          <p:nvPr/>
        </p:nvSpPr>
        <p:spPr>
          <a:xfrm>
            <a:off x="2837557" y="5464111"/>
            <a:ext cx="175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Work package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44923A2-DC07-411F-BBB3-B81C9729CC2B}"/>
              </a:ext>
            </a:extLst>
          </p:cNvPr>
          <p:cNvSpPr txBox="1"/>
          <p:nvPr/>
        </p:nvSpPr>
        <p:spPr>
          <a:xfrm>
            <a:off x="7130325" y="5427498"/>
            <a:ext cx="175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Work package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F202ED0-8314-496A-8DB4-B14BB00C6398}"/>
              </a:ext>
            </a:extLst>
          </p:cNvPr>
          <p:cNvCxnSpPr>
            <a:stCxn id="6" idx="3"/>
            <a:endCxn id="76" idx="2"/>
          </p:cNvCxnSpPr>
          <p:nvPr/>
        </p:nvCxnSpPr>
        <p:spPr>
          <a:xfrm flipV="1">
            <a:off x="6531254" y="5796830"/>
            <a:ext cx="1474496" cy="432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A16884C-2253-4DCA-9E07-5995C8B5B644}"/>
              </a:ext>
            </a:extLst>
          </p:cNvPr>
          <p:cNvCxnSpPr>
            <a:stCxn id="6" idx="1"/>
            <a:endCxn id="75" idx="2"/>
          </p:cNvCxnSpPr>
          <p:nvPr/>
        </p:nvCxnSpPr>
        <p:spPr>
          <a:xfrm flipH="1" flipV="1">
            <a:off x="3712982" y="5833443"/>
            <a:ext cx="1469317" cy="395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102A97B-CF94-48AA-A711-D2C1F88A93B2}"/>
              </a:ext>
            </a:extLst>
          </p:cNvPr>
          <p:cNvCxnSpPr>
            <a:stCxn id="75" idx="0"/>
            <a:endCxn id="73" idx="2"/>
          </p:cNvCxnSpPr>
          <p:nvPr/>
        </p:nvCxnSpPr>
        <p:spPr>
          <a:xfrm flipV="1">
            <a:off x="3712982" y="4982512"/>
            <a:ext cx="0" cy="481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3E59AAC-D669-4DF4-A511-853CC9CDA81C}"/>
              </a:ext>
            </a:extLst>
          </p:cNvPr>
          <p:cNvCxnSpPr>
            <a:stCxn id="76" idx="0"/>
            <a:endCxn id="74" idx="2"/>
          </p:cNvCxnSpPr>
          <p:nvPr/>
        </p:nvCxnSpPr>
        <p:spPr>
          <a:xfrm flipV="1">
            <a:off x="8005750" y="4982512"/>
            <a:ext cx="0" cy="444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DF67F6FB-A121-425F-97B7-036516659DDA}"/>
              </a:ext>
            </a:extLst>
          </p:cNvPr>
          <p:cNvCxnSpPr>
            <a:stCxn id="73" idx="0"/>
            <a:endCxn id="44" idx="2"/>
          </p:cNvCxnSpPr>
          <p:nvPr/>
        </p:nvCxnSpPr>
        <p:spPr>
          <a:xfrm rot="5400000" flipH="1" flipV="1">
            <a:off x="4491264" y="3165351"/>
            <a:ext cx="587233" cy="214379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id="{85655C19-1E11-49E1-A4C4-AEC90AD5194B}"/>
              </a:ext>
            </a:extLst>
          </p:cNvPr>
          <p:cNvCxnSpPr>
            <a:stCxn id="74" idx="0"/>
            <a:endCxn id="44" idx="2"/>
          </p:cNvCxnSpPr>
          <p:nvPr/>
        </p:nvCxnSpPr>
        <p:spPr>
          <a:xfrm rot="16200000" flipV="1">
            <a:off x="6637648" y="3162763"/>
            <a:ext cx="587233" cy="214897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E7DAA62B-02D1-4491-84FA-D3A8E590E817}"/>
              </a:ext>
            </a:extLst>
          </p:cNvPr>
          <p:cNvSpPr/>
          <p:nvPr/>
        </p:nvSpPr>
        <p:spPr>
          <a:xfrm>
            <a:off x="5041656" y="4116700"/>
            <a:ext cx="1630240" cy="293499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Dubai Light" charset="0"/>
                <a:ea typeface="Dubai Light" charset="0"/>
                <a:cs typeface="Dubai Light" charset="0"/>
              </a:rPr>
              <a:t>Assumptions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34DB9D1-6164-45B9-BFF9-7B2AD837D8A9}"/>
              </a:ext>
            </a:extLst>
          </p:cNvPr>
          <p:cNvSpPr/>
          <p:nvPr/>
        </p:nvSpPr>
        <p:spPr>
          <a:xfrm>
            <a:off x="5051902" y="3013517"/>
            <a:ext cx="1630240" cy="279525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Dubai Light" charset="0"/>
                <a:ea typeface="Dubai Light" charset="0"/>
                <a:cs typeface="Dubai Light" charset="0"/>
              </a:rPr>
              <a:t>Assumptions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D8A9FE1-93B2-4123-954A-2EC6C610008E}"/>
              </a:ext>
            </a:extLst>
          </p:cNvPr>
          <p:cNvSpPr/>
          <p:nvPr/>
        </p:nvSpPr>
        <p:spPr>
          <a:xfrm>
            <a:off x="3853997" y="5069504"/>
            <a:ext cx="1625062" cy="355821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Dubai Light" charset="0"/>
                <a:ea typeface="Dubai Light" charset="0"/>
                <a:cs typeface="Dubai Light" charset="0"/>
              </a:rPr>
              <a:t>Assumptions</a:t>
            </a:r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B7A3EA52-4A1B-4107-97CE-AECE1D8E8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53144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The Theory of Change of Your Project</a:t>
            </a: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6076444" y="21602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344667D-005D-4A8E-84CF-2839F13F7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304" y="6139039"/>
            <a:ext cx="35046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For demonstration purpose only. Not part of the PRIMA official template</a:t>
            </a:r>
            <a:endParaRPr kumimoji="0" lang="en-GB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47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" y="2981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ZoneTexte 13">
            <a:extLst>
              <a:ext uri="{FF2B5EF4-FFF2-40B4-BE49-F238E27FC236}">
                <a16:creationId xmlns:a16="http://schemas.microsoft.com/office/drawing/2014/main" id="{FAB76CB1-36F1-4485-8AF8-C01BBC215E04}"/>
              </a:ext>
            </a:extLst>
          </p:cNvPr>
          <p:cNvSpPr txBox="1"/>
          <p:nvPr/>
        </p:nvSpPr>
        <p:spPr>
          <a:xfrm>
            <a:off x="8940800" y="790245"/>
            <a:ext cx="3153139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Stage 2, Full Application (Impact)</a:t>
            </a:r>
            <a:endParaRPr lang="en-US" sz="1600" i="1" dirty="0">
              <a:latin typeface="+mj-lt"/>
            </a:endParaRPr>
          </a:p>
        </p:txBody>
      </p:sp>
      <p:sp>
        <p:nvSpPr>
          <p:cNvPr id="63" name="Flèche : bas 16">
            <a:extLst>
              <a:ext uri="{FF2B5EF4-FFF2-40B4-BE49-F238E27FC236}">
                <a16:creationId xmlns:a16="http://schemas.microsoft.com/office/drawing/2014/main" id="{3EB60630-9788-43AF-9284-3D027C6235FB}"/>
              </a:ext>
            </a:extLst>
          </p:cNvPr>
          <p:cNvSpPr/>
          <p:nvPr/>
        </p:nvSpPr>
        <p:spPr>
          <a:xfrm rot="5400000">
            <a:off x="8648481" y="805410"/>
            <a:ext cx="276414" cy="30822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1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4" grpId="0" animBg="1"/>
      <p:bldP spid="58" grpId="0"/>
      <p:bldP spid="59" grpId="0"/>
      <p:bldP spid="60" grpId="0"/>
      <p:bldP spid="61" grpId="0"/>
      <p:bldP spid="52" grpId="0" animBg="1"/>
      <p:bldP spid="53" grpId="0" animBg="1"/>
      <p:bldP spid="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5"/>
          <p:cNvSpPr/>
          <p:nvPr/>
        </p:nvSpPr>
        <p:spPr>
          <a:xfrm>
            <a:off x="6728097" y="5705897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5"/>
          <p:cNvSpPr txBox="1"/>
          <p:nvPr/>
        </p:nvSpPr>
        <p:spPr>
          <a:xfrm>
            <a:off x="5356116" y="4977170"/>
            <a:ext cx="1647440" cy="24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600" rIns="0" bIns="0" anchor="t" anchorCtr="0">
            <a:noAutofit/>
          </a:bodyPr>
          <a:lstStyle/>
          <a:p>
            <a:pPr marL="47197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trategic Research and Innovation Agenda</a:t>
            </a: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66968" marR="0" lvl="0" indent="0" algn="l" defTabSz="914400" rtl="0" eaLnBrk="1" fontAlgn="auto" latinLnBrk="0" hangingPunct="1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raft - August 10th 2017</a:t>
            </a:r>
            <a:endParaRPr kumimoji="0" sz="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25"/>
          <p:cNvSpPr/>
          <p:nvPr/>
        </p:nvSpPr>
        <p:spPr>
          <a:xfrm>
            <a:off x="0" y="604504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34814" y="2743200"/>
            <a:ext cx="8941036" cy="693683"/>
          </a:xfrm>
        </p:spPr>
        <p:txBody>
          <a:bodyPr>
            <a:normAutofit fontScale="85000" lnSpcReduction="20000"/>
          </a:bodyPr>
          <a:lstStyle/>
          <a:p>
            <a:pPr marL="25400" indent="0" algn="ctr">
              <a:buNone/>
            </a:pP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Gantt Chart – PERT Diagram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mbria"/>
                <a:ea typeface="Cambria"/>
                <a:sym typeface="Cambri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mbria"/>
              <a:ea typeface="Cambria"/>
              <a:sym typeface="Cambr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76444" y="21602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Google Shape;435;p25"/>
          <p:cNvSpPr/>
          <p:nvPr/>
        </p:nvSpPr>
        <p:spPr>
          <a:xfrm>
            <a:off x="6728097" y="5705897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37;p25"/>
          <p:cNvSpPr/>
          <p:nvPr/>
        </p:nvSpPr>
        <p:spPr>
          <a:xfrm>
            <a:off x="0" y="604504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kumimoji="0" sz="1200" b="1" kern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kern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kern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kern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kern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kern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kern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kern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kern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>
              <a:defRPr/>
            </a:pPr>
            <a:fld id="{00000000-1234-1234-1234-123412341234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sp>
        <p:nvSpPr>
          <p:cNvPr id="17" name="Google Shape;437;p25"/>
          <p:cNvSpPr/>
          <p:nvPr/>
        </p:nvSpPr>
        <p:spPr>
          <a:xfrm>
            <a:off x="1086" y="605706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438;p25"/>
          <p:cNvSpPr/>
          <p:nvPr/>
        </p:nvSpPr>
        <p:spPr>
          <a:xfrm>
            <a:off x="10668751" y="6227731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" y="2981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344667D-005D-4A8E-84CF-2839F13F7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2620" y="6251952"/>
            <a:ext cx="1219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For demonstration purpose only. Not part of the PRIMA official template</a:t>
            </a:r>
            <a:endParaRPr kumimoji="0" lang="en-GB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4194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65B2074A16CC419BEA842A2E4DC049" ma:contentTypeVersion="1" ma:contentTypeDescription="Create a new document." ma:contentTypeScope="" ma:versionID="e0ece130c50844ffabd8a122937154e8">
  <xsd:schema xmlns:xsd="http://www.w3.org/2001/XMLSchema" xmlns:xs="http://www.w3.org/2001/XMLSchema" xmlns:p="http://schemas.microsoft.com/office/2006/metadata/properties" xmlns:ns2="4c854669-c37d-4e1c-9895-ff9cd39da670" targetNamespace="http://schemas.microsoft.com/office/2006/metadata/properties" ma:root="true" ma:fieldsID="56427dbfe89111d9f0ab6e557b90e7f4" ns2:_="">
    <xsd:import namespace="4c854669-c37d-4e1c-9895-ff9cd39da670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54669-c37d-4e1c-9895-ff9cd39da67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95CA5E-403A-4436-81B3-A2E1EB6EBFE1}"/>
</file>

<file path=customXml/itemProps2.xml><?xml version="1.0" encoding="utf-8"?>
<ds:datastoreItem xmlns:ds="http://schemas.openxmlformats.org/officeDocument/2006/customXml" ds:itemID="{504FE15A-5EA2-4B75-BB16-60D429AA00FB}"/>
</file>

<file path=customXml/itemProps3.xml><?xml version="1.0" encoding="utf-8"?>
<ds:datastoreItem xmlns:ds="http://schemas.openxmlformats.org/officeDocument/2006/customXml" ds:itemID="{3E1DB1B4-90EA-47A0-A6D0-772F3CB32297}"/>
</file>

<file path=docProps/app.xml><?xml version="1.0" encoding="utf-8"?>
<Properties xmlns="http://schemas.openxmlformats.org/officeDocument/2006/extended-properties" xmlns:vt="http://schemas.openxmlformats.org/officeDocument/2006/docPropsVTypes">
  <TotalTime>10137</TotalTime>
  <Words>1515</Words>
  <Application>Microsoft Office PowerPoint</Application>
  <PresentationFormat>Widescreen</PresentationFormat>
  <Paragraphs>396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Business Model Canvas </vt:lpstr>
      <vt:lpstr>Business Plan – in BRIEF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Wageih</dc:creator>
  <cp:lastModifiedBy>Mohamed Wageih</cp:lastModifiedBy>
  <cp:revision>53</cp:revision>
  <cp:lastPrinted>2021-01-27T07:52:51Z</cp:lastPrinted>
  <dcterms:created xsi:type="dcterms:W3CDTF">2019-09-22T14:57:13Z</dcterms:created>
  <dcterms:modified xsi:type="dcterms:W3CDTF">2023-01-29T05:28:29Z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0x0101005965B2074A16CC419BEA842A2E4DC049</vt:lpwstr>
  </property>
</Properties>
</file>