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2.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304" r:id="rId3"/>
    <p:sldId id="335" r:id="rId4"/>
    <p:sldId id="334" r:id="rId5"/>
    <p:sldId id="312" r:id="rId6"/>
    <p:sldId id="329" r:id="rId7"/>
    <p:sldId id="330" r:id="rId8"/>
    <p:sldId id="316" r:id="rId9"/>
    <p:sldId id="322" r:id="rId10"/>
    <p:sldId id="333" r:id="rId11"/>
    <p:sldId id="331" r:id="rId12"/>
    <p:sldId id="341" r:id="rId13"/>
    <p:sldId id="347" r:id="rId14"/>
    <p:sldId id="612" r:id="rId15"/>
    <p:sldId id="336" r:id="rId16"/>
    <p:sldId id="338" r:id="rId17"/>
    <p:sldId id="339" r:id="rId18"/>
    <p:sldId id="342" r:id="rId19"/>
    <p:sldId id="344" r:id="rId20"/>
    <p:sldId id="278" r:id="rId2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0070C0"/>
    <a:srgbClr val="66CCFF"/>
    <a:srgbClr val="FFFFFF"/>
    <a:srgbClr val="3D9ABF"/>
    <a:srgbClr val="C13018"/>
    <a:srgbClr val="063951"/>
    <a:srgbClr val="0F81AE"/>
    <a:srgbClr val="C67619"/>
    <a:srgbClr val="CCA3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31" autoAdjust="0"/>
    <p:restoredTop sz="93557" autoAdjust="0"/>
  </p:normalViewPr>
  <p:slideViewPr>
    <p:cSldViewPr snapToGrid="0">
      <p:cViewPr varScale="1">
        <p:scale>
          <a:sx n="63" d="100"/>
          <a:sy n="63" d="100"/>
        </p:scale>
        <p:origin x="692" y="52"/>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DB5967-EE96-420A-843B-179C80EBDE86}" type="doc">
      <dgm:prSet loTypeId="urn:microsoft.com/office/officeart/2005/8/layout/process4" loCatId="process" qsTypeId="urn:microsoft.com/office/officeart/2005/8/quickstyle/3d3" qsCatId="3D" csTypeId="urn:microsoft.com/office/officeart/2005/8/colors/colorful3" csCatId="colorful" phldr="1"/>
      <dgm:spPr/>
      <dgm:t>
        <a:bodyPr/>
        <a:lstStyle/>
        <a:p>
          <a:endParaRPr lang="en-US"/>
        </a:p>
      </dgm:t>
    </dgm:pt>
    <dgm:pt modelId="{3C7B5615-FAF2-493C-A222-0B27D94E5C1E}">
      <dgm:prSet phldrT="[Text]" custT="1"/>
      <dgm:spPr>
        <a:xfrm rot="10800000">
          <a:off x="0" y="718"/>
          <a:ext cx="8358614" cy="1544296"/>
        </a:xfrm>
        <a:prstGeom prst="upArrowCallout">
          <a:avLst/>
        </a:prstGeom>
      </dgm:spPr>
      <dgm:t>
        <a:bodyPr/>
        <a:lstStyle/>
        <a:p>
          <a:r>
            <a:rPr lang="en-US" sz="2000" b="1" dirty="0">
              <a:effectLst>
                <a:outerShdw blurRad="38100" dist="38100" dir="2700000" algn="tl">
                  <a:srgbClr val="000000">
                    <a:alpha val="43137"/>
                  </a:srgbClr>
                </a:outerShdw>
              </a:effectLst>
              <a:latin typeface="Tw Cen MT"/>
              <a:ea typeface="+mn-ea"/>
              <a:cs typeface="+mn-cs"/>
            </a:rPr>
            <a:t>Pre Proposal –STAGE 1</a:t>
          </a:r>
        </a:p>
      </dgm:t>
    </dgm:pt>
    <dgm:pt modelId="{8D6B03DD-028A-45A3-92BE-3CE108F1832F}" type="parTrans" cxnId="{DA0CF681-07CE-43B9-8505-6FEF065B34E1}">
      <dgm:prSet/>
      <dgm:spPr/>
      <dgm:t>
        <a:bodyPr/>
        <a:lstStyle/>
        <a:p>
          <a:endParaRPr lang="en-US" sz="1800" b="1">
            <a:effectLst/>
          </a:endParaRPr>
        </a:p>
      </dgm:t>
    </dgm:pt>
    <dgm:pt modelId="{123FBCD0-F7CA-426D-B034-BD53CFDBDE53}" type="sibTrans" cxnId="{DA0CF681-07CE-43B9-8505-6FEF065B34E1}">
      <dgm:prSet/>
      <dgm:spPr/>
      <dgm:t>
        <a:bodyPr/>
        <a:lstStyle/>
        <a:p>
          <a:endParaRPr lang="en-US" sz="1800" b="1">
            <a:effectLst/>
          </a:endParaRPr>
        </a:p>
      </dgm:t>
    </dgm:pt>
    <dgm:pt modelId="{1D3B41F5-076D-4603-B09C-58DD4AD16050}">
      <dgm:prSet phldrT="[Text]" custT="1"/>
      <dgm:spPr>
        <a:xfrm>
          <a:off x="0" y="542766"/>
          <a:ext cx="4179306" cy="461744"/>
        </a:xfrm>
        <a:prstGeom prst="rect">
          <a:avLst/>
        </a:prstGeom>
      </dgm:spPr>
      <dgm:t>
        <a:bodyPr/>
        <a:lstStyle/>
        <a:p>
          <a:r>
            <a:rPr lang="en-US" sz="1800" b="1">
              <a:effectLst/>
              <a:latin typeface="Tw Cen MT"/>
              <a:ea typeface="+mn-ea"/>
              <a:cs typeface="+mn-cs"/>
            </a:rPr>
            <a:t>PART I – Admin (online, pdf)</a:t>
          </a:r>
          <a:endParaRPr lang="en-US" sz="1800" b="1" dirty="0">
            <a:effectLst/>
            <a:latin typeface="Tw Cen MT"/>
            <a:ea typeface="+mn-ea"/>
            <a:cs typeface="+mn-cs"/>
          </a:endParaRPr>
        </a:p>
      </dgm:t>
    </dgm:pt>
    <dgm:pt modelId="{43326318-5856-46F2-838C-D310EA6974EF}" type="parTrans" cxnId="{DCD10A45-D357-45FF-859A-E360CB1FDF3F}">
      <dgm:prSet/>
      <dgm:spPr/>
      <dgm:t>
        <a:bodyPr/>
        <a:lstStyle/>
        <a:p>
          <a:endParaRPr lang="en-US" sz="1800" b="1">
            <a:effectLst/>
          </a:endParaRPr>
        </a:p>
      </dgm:t>
    </dgm:pt>
    <dgm:pt modelId="{073E59CC-50A8-4C61-B62A-628D1076BB85}" type="sibTrans" cxnId="{DCD10A45-D357-45FF-859A-E360CB1FDF3F}">
      <dgm:prSet/>
      <dgm:spPr/>
      <dgm:t>
        <a:bodyPr/>
        <a:lstStyle/>
        <a:p>
          <a:endParaRPr lang="en-US" sz="1800" b="1">
            <a:effectLst/>
          </a:endParaRPr>
        </a:p>
      </dgm:t>
    </dgm:pt>
    <dgm:pt modelId="{B4E62A31-D31F-4EE7-A85A-7A6C736F67B4}">
      <dgm:prSet phldrT="[Text]" custT="1"/>
      <dgm:spPr>
        <a:xfrm>
          <a:off x="4179307" y="542766"/>
          <a:ext cx="4179306" cy="461744"/>
        </a:xfrm>
        <a:prstGeom prst="rect">
          <a:avLst/>
        </a:prstGeom>
      </dgm:spPr>
      <dgm:t>
        <a:bodyPr/>
        <a:lstStyle/>
        <a:p>
          <a:r>
            <a:rPr lang="en-US" sz="1800" b="1">
              <a:effectLst/>
              <a:latin typeface="Tw Cen MT"/>
              <a:ea typeface="+mn-ea"/>
              <a:cs typeface="+mn-cs"/>
            </a:rPr>
            <a:t>PART II – Pre Proposal (pdf)</a:t>
          </a:r>
          <a:endParaRPr lang="en-US" sz="1800" b="1" dirty="0">
            <a:effectLst/>
            <a:latin typeface="Tw Cen MT"/>
            <a:ea typeface="+mn-ea"/>
            <a:cs typeface="+mn-cs"/>
          </a:endParaRPr>
        </a:p>
      </dgm:t>
    </dgm:pt>
    <dgm:pt modelId="{E627A6BD-C372-40FA-A5A0-38BA2EDCBA67}" type="parTrans" cxnId="{F9C9282F-38D1-4B3B-8066-8D619DEC7B10}">
      <dgm:prSet/>
      <dgm:spPr/>
      <dgm:t>
        <a:bodyPr/>
        <a:lstStyle/>
        <a:p>
          <a:endParaRPr lang="en-US" sz="1800" b="1">
            <a:effectLst/>
          </a:endParaRPr>
        </a:p>
      </dgm:t>
    </dgm:pt>
    <dgm:pt modelId="{923CF5E8-6915-4B5B-AC14-89220783F716}" type="sibTrans" cxnId="{F9C9282F-38D1-4B3B-8066-8D619DEC7B10}">
      <dgm:prSet/>
      <dgm:spPr/>
      <dgm:t>
        <a:bodyPr/>
        <a:lstStyle/>
        <a:p>
          <a:endParaRPr lang="en-US" sz="1800" b="1">
            <a:effectLst/>
          </a:endParaRPr>
        </a:p>
      </dgm:t>
    </dgm:pt>
    <dgm:pt modelId="{9FF64391-9769-4018-B26B-6AA4C09EB812}">
      <dgm:prSet phldrT="[Text]" custT="1"/>
      <dgm:spPr>
        <a:xfrm rot="10800000">
          <a:off x="0" y="1529953"/>
          <a:ext cx="8358614" cy="1544296"/>
        </a:xfrm>
        <a:prstGeom prst="upArrowCallout">
          <a:avLst/>
        </a:prstGeom>
      </dgm:spPr>
      <dgm:t>
        <a:bodyPr/>
        <a:lstStyle/>
        <a:p>
          <a:r>
            <a:rPr lang="en-US" sz="2000" b="1" dirty="0">
              <a:effectLst>
                <a:outerShdw blurRad="38100" dist="38100" dir="2700000" algn="tl">
                  <a:srgbClr val="000000">
                    <a:alpha val="43137"/>
                  </a:srgbClr>
                </a:outerShdw>
              </a:effectLst>
              <a:latin typeface="Tw Cen MT"/>
              <a:ea typeface="+mn-ea"/>
              <a:cs typeface="+mn-cs"/>
            </a:rPr>
            <a:t>Full Application – STAGE 2</a:t>
          </a:r>
        </a:p>
      </dgm:t>
    </dgm:pt>
    <dgm:pt modelId="{717F78B2-3DD8-404D-9369-553CE9C964C2}" type="parTrans" cxnId="{7398E686-D9C9-412C-9181-F4AC25E07FF7}">
      <dgm:prSet/>
      <dgm:spPr/>
      <dgm:t>
        <a:bodyPr/>
        <a:lstStyle/>
        <a:p>
          <a:endParaRPr lang="en-US" sz="1800" b="1">
            <a:effectLst/>
          </a:endParaRPr>
        </a:p>
      </dgm:t>
    </dgm:pt>
    <dgm:pt modelId="{3E1AD99F-41C3-4C8E-BB4B-CA97CBCB50B8}" type="sibTrans" cxnId="{7398E686-D9C9-412C-9181-F4AC25E07FF7}">
      <dgm:prSet/>
      <dgm:spPr/>
      <dgm:t>
        <a:bodyPr/>
        <a:lstStyle/>
        <a:p>
          <a:endParaRPr lang="en-US" sz="1800" b="1">
            <a:effectLst/>
          </a:endParaRPr>
        </a:p>
      </dgm:t>
    </dgm:pt>
    <dgm:pt modelId="{E7036D81-47DB-49FE-81A8-1FA69099E66F}">
      <dgm:prSet phldrT="[Text]" custT="1"/>
      <dgm:spPr>
        <a:xfrm>
          <a:off x="4081" y="2072001"/>
          <a:ext cx="2783483" cy="461744"/>
        </a:xfrm>
        <a:prstGeom prst="rect">
          <a:avLst/>
        </a:prstGeom>
      </dgm:spPr>
      <dgm:t>
        <a:bodyPr/>
        <a:lstStyle/>
        <a:p>
          <a:r>
            <a:rPr lang="en-US" sz="1800" b="1">
              <a:effectLst/>
              <a:latin typeface="Tw Cen MT"/>
              <a:ea typeface="+mn-ea"/>
              <a:cs typeface="+mn-cs"/>
            </a:rPr>
            <a:t>PART I – Admin (online, pdf)</a:t>
          </a:r>
          <a:endParaRPr lang="en-US" sz="1800" b="1" dirty="0">
            <a:effectLst/>
            <a:latin typeface="Tw Cen MT"/>
            <a:ea typeface="+mn-ea"/>
            <a:cs typeface="+mn-cs"/>
          </a:endParaRPr>
        </a:p>
      </dgm:t>
    </dgm:pt>
    <dgm:pt modelId="{0F7DE09A-7C28-4052-B971-8D57907022B5}" type="parTrans" cxnId="{922719C1-5A18-49F2-BECC-C9CE57D31B20}">
      <dgm:prSet/>
      <dgm:spPr/>
      <dgm:t>
        <a:bodyPr/>
        <a:lstStyle/>
        <a:p>
          <a:endParaRPr lang="en-US" sz="1800" b="1">
            <a:effectLst/>
          </a:endParaRPr>
        </a:p>
      </dgm:t>
    </dgm:pt>
    <dgm:pt modelId="{2BE3AE7D-6FAD-466E-8650-AA9271579DFC}" type="sibTrans" cxnId="{922719C1-5A18-49F2-BECC-C9CE57D31B20}">
      <dgm:prSet/>
      <dgm:spPr/>
      <dgm:t>
        <a:bodyPr/>
        <a:lstStyle/>
        <a:p>
          <a:endParaRPr lang="en-US" sz="1800" b="1">
            <a:effectLst/>
          </a:endParaRPr>
        </a:p>
      </dgm:t>
    </dgm:pt>
    <dgm:pt modelId="{FED6A567-A157-436F-A52C-A48E6DDCB4B1}">
      <dgm:prSet phldrT="[Text]" custT="1"/>
      <dgm:spPr>
        <a:xfrm>
          <a:off x="2787565" y="2072001"/>
          <a:ext cx="2783483" cy="461744"/>
        </a:xfrm>
        <a:prstGeom prst="rect">
          <a:avLst/>
        </a:prstGeom>
      </dgm:spPr>
      <dgm:t>
        <a:bodyPr/>
        <a:lstStyle/>
        <a:p>
          <a:r>
            <a:rPr lang="en-US" sz="1800" b="1">
              <a:effectLst/>
              <a:latin typeface="Tw Cen MT"/>
              <a:ea typeface="+mn-ea"/>
              <a:cs typeface="+mn-cs"/>
            </a:rPr>
            <a:t>PART II – Full Application (pdf)</a:t>
          </a:r>
          <a:endParaRPr lang="en-US" sz="1800" b="1" dirty="0">
            <a:effectLst/>
            <a:latin typeface="Tw Cen MT"/>
            <a:ea typeface="+mn-ea"/>
            <a:cs typeface="+mn-cs"/>
          </a:endParaRPr>
        </a:p>
      </dgm:t>
    </dgm:pt>
    <dgm:pt modelId="{F76EF80A-1378-4CA1-93F7-D93B20451D63}" type="parTrans" cxnId="{16D54BA2-15C3-4694-B4AC-64E1B148FF0F}">
      <dgm:prSet/>
      <dgm:spPr/>
      <dgm:t>
        <a:bodyPr/>
        <a:lstStyle/>
        <a:p>
          <a:endParaRPr lang="en-US" sz="1800" b="1">
            <a:effectLst/>
          </a:endParaRPr>
        </a:p>
      </dgm:t>
    </dgm:pt>
    <dgm:pt modelId="{B0930E0C-5500-4DEC-A05E-E01368A7A3EF}" type="sibTrans" cxnId="{16D54BA2-15C3-4694-B4AC-64E1B148FF0F}">
      <dgm:prSet/>
      <dgm:spPr/>
      <dgm:t>
        <a:bodyPr/>
        <a:lstStyle/>
        <a:p>
          <a:endParaRPr lang="en-US" sz="1800" b="1">
            <a:effectLst/>
          </a:endParaRPr>
        </a:p>
      </dgm:t>
    </dgm:pt>
    <dgm:pt modelId="{545491BA-4998-422C-963B-7E5386F35E3F}">
      <dgm:prSet phldrT="[Text]" custT="1"/>
      <dgm:spPr>
        <a:xfrm>
          <a:off x="0" y="3059187"/>
          <a:ext cx="8358614" cy="1004093"/>
        </a:xfrm>
        <a:prstGeom prst="rect">
          <a:avLst/>
        </a:prstGeom>
      </dgm:spPr>
      <dgm:t>
        <a:bodyPr/>
        <a:lstStyle/>
        <a:p>
          <a:r>
            <a:rPr lang="en-US" sz="2000" b="1" dirty="0">
              <a:effectLst>
                <a:outerShdw blurRad="38100" dist="38100" dir="2700000" algn="tl">
                  <a:srgbClr val="000000">
                    <a:alpha val="43137"/>
                  </a:srgbClr>
                </a:outerShdw>
              </a:effectLst>
              <a:latin typeface="Tw Cen MT"/>
              <a:ea typeface="+mn-ea"/>
              <a:cs typeface="+mn-cs"/>
            </a:rPr>
            <a:t>Contracting [STAGE 3]</a:t>
          </a:r>
        </a:p>
      </dgm:t>
    </dgm:pt>
    <dgm:pt modelId="{01E874BD-EF55-4222-B0D4-BAC1B4EC0CB5}" type="parTrans" cxnId="{4868EAC3-7FD9-428F-97B3-7C89CCA9D917}">
      <dgm:prSet/>
      <dgm:spPr/>
      <dgm:t>
        <a:bodyPr/>
        <a:lstStyle/>
        <a:p>
          <a:endParaRPr lang="en-US" sz="1800" b="1">
            <a:effectLst/>
          </a:endParaRPr>
        </a:p>
      </dgm:t>
    </dgm:pt>
    <dgm:pt modelId="{20853446-E9FF-441D-9E1A-F365AA26B613}" type="sibTrans" cxnId="{4868EAC3-7FD9-428F-97B3-7C89CCA9D917}">
      <dgm:prSet/>
      <dgm:spPr/>
      <dgm:t>
        <a:bodyPr/>
        <a:lstStyle/>
        <a:p>
          <a:endParaRPr lang="en-US" sz="1800" b="1">
            <a:effectLst/>
          </a:endParaRPr>
        </a:p>
      </dgm:t>
    </dgm:pt>
    <dgm:pt modelId="{892F42B0-3C00-434A-BED8-2E252A20A589}">
      <dgm:prSet phldrT="[Text]" custT="1"/>
      <dgm:spPr>
        <a:xfrm>
          <a:off x="0" y="3581316"/>
          <a:ext cx="4179306" cy="461883"/>
        </a:xfrm>
        <a:prstGeom prst="rect">
          <a:avLst/>
        </a:prstGeom>
      </dgm:spPr>
      <dgm:t>
        <a:bodyPr/>
        <a:lstStyle/>
        <a:p>
          <a:r>
            <a:rPr lang="en-US" sz="1800" b="1">
              <a:effectLst/>
              <a:latin typeface="Tw Cen MT"/>
              <a:ea typeface="+mn-ea"/>
              <a:cs typeface="+mn-cs"/>
            </a:rPr>
            <a:t>Negotiation</a:t>
          </a:r>
          <a:endParaRPr lang="en-US" sz="1800" b="1" dirty="0">
            <a:effectLst/>
            <a:latin typeface="Tw Cen MT"/>
            <a:ea typeface="+mn-ea"/>
            <a:cs typeface="+mn-cs"/>
          </a:endParaRPr>
        </a:p>
      </dgm:t>
    </dgm:pt>
    <dgm:pt modelId="{09A34908-033F-4977-84C8-4AEE8E207000}" type="parTrans" cxnId="{089F0B71-D24D-4644-9A7B-8F8F389FE1A4}">
      <dgm:prSet/>
      <dgm:spPr/>
      <dgm:t>
        <a:bodyPr/>
        <a:lstStyle/>
        <a:p>
          <a:endParaRPr lang="en-US" sz="1800" b="1">
            <a:effectLst/>
          </a:endParaRPr>
        </a:p>
      </dgm:t>
    </dgm:pt>
    <dgm:pt modelId="{9FCC1484-2F44-4BA8-9F89-D9B91616E033}" type="sibTrans" cxnId="{089F0B71-D24D-4644-9A7B-8F8F389FE1A4}">
      <dgm:prSet/>
      <dgm:spPr/>
      <dgm:t>
        <a:bodyPr/>
        <a:lstStyle/>
        <a:p>
          <a:endParaRPr lang="en-US" sz="1800" b="1">
            <a:effectLst/>
          </a:endParaRPr>
        </a:p>
      </dgm:t>
    </dgm:pt>
    <dgm:pt modelId="{92DA507E-B737-414A-8CBC-5A997489CB3F}">
      <dgm:prSet phldrT="[Text]" custT="1"/>
      <dgm:spPr>
        <a:xfrm>
          <a:off x="4179307" y="3581316"/>
          <a:ext cx="4179306" cy="461883"/>
        </a:xfrm>
        <a:prstGeom prst="rect">
          <a:avLst/>
        </a:prstGeom>
      </dgm:spPr>
      <dgm:t>
        <a:bodyPr/>
        <a:lstStyle/>
        <a:p>
          <a:r>
            <a:rPr lang="en-US" sz="1800" b="1">
              <a:effectLst/>
              <a:latin typeface="Tw Cen MT"/>
              <a:ea typeface="+mn-ea"/>
              <a:cs typeface="+mn-cs"/>
            </a:rPr>
            <a:t>Contract Agreement, Consortium Agreement</a:t>
          </a:r>
          <a:endParaRPr lang="en-US" sz="1800" b="1" dirty="0">
            <a:effectLst/>
            <a:latin typeface="Tw Cen MT"/>
            <a:ea typeface="+mn-ea"/>
            <a:cs typeface="+mn-cs"/>
          </a:endParaRPr>
        </a:p>
      </dgm:t>
    </dgm:pt>
    <dgm:pt modelId="{701E447D-4AA9-4D26-AA42-01377A5F9CAA}" type="parTrans" cxnId="{E4D077EC-1671-47B8-B401-E8D35001A534}">
      <dgm:prSet/>
      <dgm:spPr/>
      <dgm:t>
        <a:bodyPr/>
        <a:lstStyle/>
        <a:p>
          <a:endParaRPr lang="en-US" sz="1800" b="1">
            <a:effectLst/>
          </a:endParaRPr>
        </a:p>
      </dgm:t>
    </dgm:pt>
    <dgm:pt modelId="{04287821-F49F-413B-8A0B-159ADE9FE1EC}" type="sibTrans" cxnId="{E4D077EC-1671-47B8-B401-E8D35001A534}">
      <dgm:prSet/>
      <dgm:spPr/>
      <dgm:t>
        <a:bodyPr/>
        <a:lstStyle/>
        <a:p>
          <a:endParaRPr lang="en-US" sz="1800" b="1">
            <a:effectLst/>
          </a:endParaRPr>
        </a:p>
      </dgm:t>
    </dgm:pt>
    <dgm:pt modelId="{46CDE23E-FE9F-4315-AB38-990FE87941BD}">
      <dgm:prSet phldrT="[Text]" custT="1"/>
      <dgm:spPr>
        <a:xfrm>
          <a:off x="5571048" y="2072001"/>
          <a:ext cx="2783483" cy="461744"/>
        </a:xfrm>
        <a:prstGeom prst="rect">
          <a:avLst/>
        </a:prstGeom>
      </dgm:spPr>
      <dgm:t>
        <a:bodyPr/>
        <a:lstStyle/>
        <a:p>
          <a:r>
            <a:rPr lang="en-US" sz="1800" b="1">
              <a:effectLst/>
              <a:latin typeface="Tw Cen MT"/>
              <a:ea typeface="+mn-ea"/>
              <a:cs typeface="+mn-cs"/>
            </a:rPr>
            <a:t>Budget Sheet (excel)</a:t>
          </a:r>
          <a:endParaRPr lang="en-US" sz="1800" b="1" dirty="0">
            <a:effectLst/>
            <a:latin typeface="Tw Cen MT"/>
            <a:ea typeface="+mn-ea"/>
            <a:cs typeface="+mn-cs"/>
          </a:endParaRPr>
        </a:p>
      </dgm:t>
    </dgm:pt>
    <dgm:pt modelId="{7A6C6CB4-FB10-4FB7-8816-F9358CAA821D}" type="parTrans" cxnId="{C31D947C-79DC-482B-83EE-7A65AA8CB6EC}">
      <dgm:prSet/>
      <dgm:spPr/>
      <dgm:t>
        <a:bodyPr/>
        <a:lstStyle/>
        <a:p>
          <a:endParaRPr lang="en-US" sz="1800" b="1">
            <a:effectLst/>
          </a:endParaRPr>
        </a:p>
      </dgm:t>
    </dgm:pt>
    <dgm:pt modelId="{6A27B407-E72E-46F9-9586-59CD9F76AB5C}" type="sibTrans" cxnId="{C31D947C-79DC-482B-83EE-7A65AA8CB6EC}">
      <dgm:prSet/>
      <dgm:spPr/>
      <dgm:t>
        <a:bodyPr/>
        <a:lstStyle/>
        <a:p>
          <a:endParaRPr lang="en-US" sz="1800" b="1">
            <a:effectLst/>
          </a:endParaRPr>
        </a:p>
      </dgm:t>
    </dgm:pt>
    <dgm:pt modelId="{2690B7A7-0A6A-43C3-AD67-3FF350C1914B}" type="pres">
      <dgm:prSet presAssocID="{26DB5967-EE96-420A-843B-179C80EBDE86}" presName="Name0" presStyleCnt="0">
        <dgm:presLayoutVars>
          <dgm:dir/>
          <dgm:animLvl val="lvl"/>
          <dgm:resizeHandles val="exact"/>
        </dgm:presLayoutVars>
      </dgm:prSet>
      <dgm:spPr/>
    </dgm:pt>
    <dgm:pt modelId="{6A51769B-B356-4D21-B551-5A29CB4893F9}" type="pres">
      <dgm:prSet presAssocID="{545491BA-4998-422C-963B-7E5386F35E3F}" presName="boxAndChildren" presStyleCnt="0"/>
      <dgm:spPr/>
    </dgm:pt>
    <dgm:pt modelId="{9E2756AD-6C2C-4D85-BB75-53A5376F7049}" type="pres">
      <dgm:prSet presAssocID="{545491BA-4998-422C-963B-7E5386F35E3F}" presName="parentTextBox" presStyleLbl="node1" presStyleIdx="0" presStyleCnt="3"/>
      <dgm:spPr/>
    </dgm:pt>
    <dgm:pt modelId="{5D03A454-2610-4213-91CD-D23BEC49C4B5}" type="pres">
      <dgm:prSet presAssocID="{545491BA-4998-422C-963B-7E5386F35E3F}" presName="entireBox" presStyleLbl="node1" presStyleIdx="0" presStyleCnt="3"/>
      <dgm:spPr/>
    </dgm:pt>
    <dgm:pt modelId="{0040E3C9-9EFE-4A28-81A0-60212171C97C}" type="pres">
      <dgm:prSet presAssocID="{545491BA-4998-422C-963B-7E5386F35E3F}" presName="descendantBox" presStyleCnt="0"/>
      <dgm:spPr/>
    </dgm:pt>
    <dgm:pt modelId="{719DCFDB-346C-4168-A65A-A513E1CD90BA}" type="pres">
      <dgm:prSet presAssocID="{892F42B0-3C00-434A-BED8-2E252A20A589}" presName="childTextBox" presStyleLbl="fgAccFollowNode1" presStyleIdx="0" presStyleCnt="7">
        <dgm:presLayoutVars>
          <dgm:bulletEnabled val="1"/>
        </dgm:presLayoutVars>
      </dgm:prSet>
      <dgm:spPr/>
    </dgm:pt>
    <dgm:pt modelId="{3EDA4A9A-ECE9-42BC-9E85-1B085C4070F1}" type="pres">
      <dgm:prSet presAssocID="{92DA507E-B737-414A-8CBC-5A997489CB3F}" presName="childTextBox" presStyleLbl="fgAccFollowNode1" presStyleIdx="1" presStyleCnt="7">
        <dgm:presLayoutVars>
          <dgm:bulletEnabled val="1"/>
        </dgm:presLayoutVars>
      </dgm:prSet>
      <dgm:spPr/>
    </dgm:pt>
    <dgm:pt modelId="{7FF82239-9759-4450-AF8A-2C3CB9F675BB}" type="pres">
      <dgm:prSet presAssocID="{3E1AD99F-41C3-4C8E-BB4B-CA97CBCB50B8}" presName="sp" presStyleCnt="0"/>
      <dgm:spPr/>
    </dgm:pt>
    <dgm:pt modelId="{4AF41CDB-0EE1-4814-A76B-C1C66722AA59}" type="pres">
      <dgm:prSet presAssocID="{9FF64391-9769-4018-B26B-6AA4C09EB812}" presName="arrowAndChildren" presStyleCnt="0"/>
      <dgm:spPr/>
    </dgm:pt>
    <dgm:pt modelId="{5BDB59A8-6981-4AF0-B641-305E54D39A45}" type="pres">
      <dgm:prSet presAssocID="{9FF64391-9769-4018-B26B-6AA4C09EB812}" presName="parentTextArrow" presStyleLbl="node1" presStyleIdx="0" presStyleCnt="3"/>
      <dgm:spPr/>
    </dgm:pt>
    <dgm:pt modelId="{8D0961FB-2CB2-4E7D-968B-A6A2F8233556}" type="pres">
      <dgm:prSet presAssocID="{9FF64391-9769-4018-B26B-6AA4C09EB812}" presName="arrow" presStyleLbl="node1" presStyleIdx="1" presStyleCnt="3"/>
      <dgm:spPr/>
    </dgm:pt>
    <dgm:pt modelId="{9D091B46-9733-4A2C-821C-F2425C322430}" type="pres">
      <dgm:prSet presAssocID="{9FF64391-9769-4018-B26B-6AA4C09EB812}" presName="descendantArrow" presStyleCnt="0"/>
      <dgm:spPr/>
    </dgm:pt>
    <dgm:pt modelId="{BD6AADEC-5D4D-49BC-B314-AA976F85EF08}" type="pres">
      <dgm:prSet presAssocID="{E7036D81-47DB-49FE-81A8-1FA69099E66F}" presName="childTextArrow" presStyleLbl="fgAccFollowNode1" presStyleIdx="2" presStyleCnt="7">
        <dgm:presLayoutVars>
          <dgm:bulletEnabled val="1"/>
        </dgm:presLayoutVars>
      </dgm:prSet>
      <dgm:spPr/>
    </dgm:pt>
    <dgm:pt modelId="{92F26776-97B4-4C3B-BF3C-C11A8AC7D2D5}" type="pres">
      <dgm:prSet presAssocID="{FED6A567-A157-436F-A52C-A48E6DDCB4B1}" presName="childTextArrow" presStyleLbl="fgAccFollowNode1" presStyleIdx="3" presStyleCnt="7">
        <dgm:presLayoutVars>
          <dgm:bulletEnabled val="1"/>
        </dgm:presLayoutVars>
      </dgm:prSet>
      <dgm:spPr/>
    </dgm:pt>
    <dgm:pt modelId="{AD7F4CAC-5FE1-4D6F-84F0-AC93EE4084DF}" type="pres">
      <dgm:prSet presAssocID="{46CDE23E-FE9F-4315-AB38-990FE87941BD}" presName="childTextArrow" presStyleLbl="fgAccFollowNode1" presStyleIdx="4" presStyleCnt="7">
        <dgm:presLayoutVars>
          <dgm:bulletEnabled val="1"/>
        </dgm:presLayoutVars>
      </dgm:prSet>
      <dgm:spPr/>
    </dgm:pt>
    <dgm:pt modelId="{C1626317-F2D2-4F67-9A52-1F12BB6E3EBC}" type="pres">
      <dgm:prSet presAssocID="{123FBCD0-F7CA-426D-B034-BD53CFDBDE53}" presName="sp" presStyleCnt="0"/>
      <dgm:spPr/>
    </dgm:pt>
    <dgm:pt modelId="{2C12CDED-24C4-449A-8943-31F657F7847A}" type="pres">
      <dgm:prSet presAssocID="{3C7B5615-FAF2-493C-A222-0B27D94E5C1E}" presName="arrowAndChildren" presStyleCnt="0"/>
      <dgm:spPr/>
    </dgm:pt>
    <dgm:pt modelId="{DF534CDF-A787-45FB-B6CA-A0A92D88949F}" type="pres">
      <dgm:prSet presAssocID="{3C7B5615-FAF2-493C-A222-0B27D94E5C1E}" presName="parentTextArrow" presStyleLbl="node1" presStyleIdx="1" presStyleCnt="3"/>
      <dgm:spPr/>
    </dgm:pt>
    <dgm:pt modelId="{0D172D46-DAD8-4255-A892-DFAB7DE8D6C7}" type="pres">
      <dgm:prSet presAssocID="{3C7B5615-FAF2-493C-A222-0B27D94E5C1E}" presName="arrow" presStyleLbl="node1" presStyleIdx="2" presStyleCnt="3"/>
      <dgm:spPr/>
    </dgm:pt>
    <dgm:pt modelId="{89CA8A41-897C-4492-97C3-ED6BC30FBB76}" type="pres">
      <dgm:prSet presAssocID="{3C7B5615-FAF2-493C-A222-0B27D94E5C1E}" presName="descendantArrow" presStyleCnt="0"/>
      <dgm:spPr/>
    </dgm:pt>
    <dgm:pt modelId="{C20AB021-8A35-4DB9-AB22-9ABAC8DC5CE1}" type="pres">
      <dgm:prSet presAssocID="{1D3B41F5-076D-4603-B09C-58DD4AD16050}" presName="childTextArrow" presStyleLbl="fgAccFollowNode1" presStyleIdx="5" presStyleCnt="7">
        <dgm:presLayoutVars>
          <dgm:bulletEnabled val="1"/>
        </dgm:presLayoutVars>
      </dgm:prSet>
      <dgm:spPr/>
    </dgm:pt>
    <dgm:pt modelId="{5282E994-5422-4BF6-A773-62F0D3CDCE81}" type="pres">
      <dgm:prSet presAssocID="{B4E62A31-D31F-4EE7-A85A-7A6C736F67B4}" presName="childTextArrow" presStyleLbl="fgAccFollowNode1" presStyleIdx="6" presStyleCnt="7">
        <dgm:presLayoutVars>
          <dgm:bulletEnabled val="1"/>
        </dgm:presLayoutVars>
      </dgm:prSet>
      <dgm:spPr/>
    </dgm:pt>
  </dgm:ptLst>
  <dgm:cxnLst>
    <dgm:cxn modelId="{D2158208-EEB0-4E14-BCDA-26177ABEB2E6}" type="presOf" srcId="{9FF64391-9769-4018-B26B-6AA4C09EB812}" destId="{5BDB59A8-6981-4AF0-B641-305E54D39A45}" srcOrd="0" destOrd="0" presId="urn:microsoft.com/office/officeart/2005/8/layout/process4"/>
    <dgm:cxn modelId="{02DC6409-6C10-43A6-A440-7DA6532E7DB3}" type="presOf" srcId="{545491BA-4998-422C-963B-7E5386F35E3F}" destId="{5D03A454-2610-4213-91CD-D23BEC49C4B5}" srcOrd="1" destOrd="0" presId="urn:microsoft.com/office/officeart/2005/8/layout/process4"/>
    <dgm:cxn modelId="{292A6912-583C-46C9-AC86-D70446B71826}" type="presOf" srcId="{FED6A567-A157-436F-A52C-A48E6DDCB4B1}" destId="{92F26776-97B4-4C3B-BF3C-C11A8AC7D2D5}" srcOrd="0" destOrd="0" presId="urn:microsoft.com/office/officeart/2005/8/layout/process4"/>
    <dgm:cxn modelId="{2D23E820-1784-400D-AABB-2B3733DF7534}" type="presOf" srcId="{9FF64391-9769-4018-B26B-6AA4C09EB812}" destId="{8D0961FB-2CB2-4E7D-968B-A6A2F8233556}" srcOrd="1" destOrd="0" presId="urn:microsoft.com/office/officeart/2005/8/layout/process4"/>
    <dgm:cxn modelId="{3421B021-D9E8-4D27-A910-D454217EAACA}" type="presOf" srcId="{3C7B5615-FAF2-493C-A222-0B27D94E5C1E}" destId="{DF534CDF-A787-45FB-B6CA-A0A92D88949F}" srcOrd="0" destOrd="0" presId="urn:microsoft.com/office/officeart/2005/8/layout/process4"/>
    <dgm:cxn modelId="{C940EE29-E021-4DA8-B864-7299C63FF8E0}" type="presOf" srcId="{26DB5967-EE96-420A-843B-179C80EBDE86}" destId="{2690B7A7-0A6A-43C3-AD67-3FF350C1914B}" srcOrd="0" destOrd="0" presId="urn:microsoft.com/office/officeart/2005/8/layout/process4"/>
    <dgm:cxn modelId="{F9C9282F-38D1-4B3B-8066-8D619DEC7B10}" srcId="{3C7B5615-FAF2-493C-A222-0B27D94E5C1E}" destId="{B4E62A31-D31F-4EE7-A85A-7A6C736F67B4}" srcOrd="1" destOrd="0" parTransId="{E627A6BD-C372-40FA-A5A0-38BA2EDCBA67}" sibTransId="{923CF5E8-6915-4B5B-AC14-89220783F716}"/>
    <dgm:cxn modelId="{90671034-6896-4F08-9648-33072946E07C}" type="presOf" srcId="{3C7B5615-FAF2-493C-A222-0B27D94E5C1E}" destId="{0D172D46-DAD8-4255-A892-DFAB7DE8D6C7}" srcOrd="1" destOrd="0" presId="urn:microsoft.com/office/officeart/2005/8/layout/process4"/>
    <dgm:cxn modelId="{DCD10A45-D357-45FF-859A-E360CB1FDF3F}" srcId="{3C7B5615-FAF2-493C-A222-0B27D94E5C1E}" destId="{1D3B41F5-076D-4603-B09C-58DD4AD16050}" srcOrd="0" destOrd="0" parTransId="{43326318-5856-46F2-838C-D310EA6974EF}" sibTransId="{073E59CC-50A8-4C61-B62A-628D1076BB85}"/>
    <dgm:cxn modelId="{E069106D-5D4B-491F-A34E-D78A6C6E8B5C}" type="presOf" srcId="{892F42B0-3C00-434A-BED8-2E252A20A589}" destId="{719DCFDB-346C-4168-A65A-A513E1CD90BA}" srcOrd="0" destOrd="0" presId="urn:microsoft.com/office/officeart/2005/8/layout/process4"/>
    <dgm:cxn modelId="{089F0B71-D24D-4644-9A7B-8F8F389FE1A4}" srcId="{545491BA-4998-422C-963B-7E5386F35E3F}" destId="{892F42B0-3C00-434A-BED8-2E252A20A589}" srcOrd="0" destOrd="0" parTransId="{09A34908-033F-4977-84C8-4AEE8E207000}" sibTransId="{9FCC1484-2F44-4BA8-9F89-D9B91616E033}"/>
    <dgm:cxn modelId="{C31D947C-79DC-482B-83EE-7A65AA8CB6EC}" srcId="{9FF64391-9769-4018-B26B-6AA4C09EB812}" destId="{46CDE23E-FE9F-4315-AB38-990FE87941BD}" srcOrd="2" destOrd="0" parTransId="{7A6C6CB4-FB10-4FB7-8816-F9358CAA821D}" sibTransId="{6A27B407-E72E-46F9-9586-59CD9F76AB5C}"/>
    <dgm:cxn modelId="{DA0CF681-07CE-43B9-8505-6FEF065B34E1}" srcId="{26DB5967-EE96-420A-843B-179C80EBDE86}" destId="{3C7B5615-FAF2-493C-A222-0B27D94E5C1E}" srcOrd="0" destOrd="0" parTransId="{8D6B03DD-028A-45A3-92BE-3CE108F1832F}" sibTransId="{123FBCD0-F7CA-426D-B034-BD53CFDBDE53}"/>
    <dgm:cxn modelId="{7398E686-D9C9-412C-9181-F4AC25E07FF7}" srcId="{26DB5967-EE96-420A-843B-179C80EBDE86}" destId="{9FF64391-9769-4018-B26B-6AA4C09EB812}" srcOrd="1" destOrd="0" parTransId="{717F78B2-3DD8-404D-9369-553CE9C964C2}" sibTransId="{3E1AD99F-41C3-4C8E-BB4B-CA97CBCB50B8}"/>
    <dgm:cxn modelId="{F21E918D-C77B-420D-9272-DAF8B9DA5186}" type="presOf" srcId="{92DA507E-B737-414A-8CBC-5A997489CB3F}" destId="{3EDA4A9A-ECE9-42BC-9E85-1B085C4070F1}" srcOrd="0" destOrd="0" presId="urn:microsoft.com/office/officeart/2005/8/layout/process4"/>
    <dgm:cxn modelId="{09875A99-2C8A-418F-94B1-20457063746C}" type="presOf" srcId="{545491BA-4998-422C-963B-7E5386F35E3F}" destId="{9E2756AD-6C2C-4D85-BB75-53A5376F7049}" srcOrd="0" destOrd="0" presId="urn:microsoft.com/office/officeart/2005/8/layout/process4"/>
    <dgm:cxn modelId="{20533D9B-62F6-428B-A5C5-DC52D6ABA770}" type="presOf" srcId="{1D3B41F5-076D-4603-B09C-58DD4AD16050}" destId="{C20AB021-8A35-4DB9-AB22-9ABAC8DC5CE1}" srcOrd="0" destOrd="0" presId="urn:microsoft.com/office/officeart/2005/8/layout/process4"/>
    <dgm:cxn modelId="{16D54BA2-15C3-4694-B4AC-64E1B148FF0F}" srcId="{9FF64391-9769-4018-B26B-6AA4C09EB812}" destId="{FED6A567-A157-436F-A52C-A48E6DDCB4B1}" srcOrd="1" destOrd="0" parTransId="{F76EF80A-1378-4CA1-93F7-D93B20451D63}" sibTransId="{B0930E0C-5500-4DEC-A05E-E01368A7A3EF}"/>
    <dgm:cxn modelId="{922719C1-5A18-49F2-BECC-C9CE57D31B20}" srcId="{9FF64391-9769-4018-B26B-6AA4C09EB812}" destId="{E7036D81-47DB-49FE-81A8-1FA69099E66F}" srcOrd="0" destOrd="0" parTransId="{0F7DE09A-7C28-4052-B971-8D57907022B5}" sibTransId="{2BE3AE7D-6FAD-466E-8650-AA9271579DFC}"/>
    <dgm:cxn modelId="{4868EAC3-7FD9-428F-97B3-7C89CCA9D917}" srcId="{26DB5967-EE96-420A-843B-179C80EBDE86}" destId="{545491BA-4998-422C-963B-7E5386F35E3F}" srcOrd="2" destOrd="0" parTransId="{01E874BD-EF55-4222-B0D4-BAC1B4EC0CB5}" sibTransId="{20853446-E9FF-441D-9E1A-F365AA26B613}"/>
    <dgm:cxn modelId="{753F99E5-2122-45E1-87FE-BE3A76D66A1C}" type="presOf" srcId="{B4E62A31-D31F-4EE7-A85A-7A6C736F67B4}" destId="{5282E994-5422-4BF6-A773-62F0D3CDCE81}" srcOrd="0" destOrd="0" presId="urn:microsoft.com/office/officeart/2005/8/layout/process4"/>
    <dgm:cxn modelId="{E4D077EC-1671-47B8-B401-E8D35001A534}" srcId="{545491BA-4998-422C-963B-7E5386F35E3F}" destId="{92DA507E-B737-414A-8CBC-5A997489CB3F}" srcOrd="1" destOrd="0" parTransId="{701E447D-4AA9-4D26-AA42-01377A5F9CAA}" sibTransId="{04287821-F49F-413B-8A0B-159ADE9FE1EC}"/>
    <dgm:cxn modelId="{555690F1-3A8A-455E-8078-810A9561305D}" type="presOf" srcId="{46CDE23E-FE9F-4315-AB38-990FE87941BD}" destId="{AD7F4CAC-5FE1-4D6F-84F0-AC93EE4084DF}" srcOrd="0" destOrd="0" presId="urn:microsoft.com/office/officeart/2005/8/layout/process4"/>
    <dgm:cxn modelId="{A9836AF6-9220-433B-948F-0B1BD97021B7}" type="presOf" srcId="{E7036D81-47DB-49FE-81A8-1FA69099E66F}" destId="{BD6AADEC-5D4D-49BC-B314-AA976F85EF08}" srcOrd="0" destOrd="0" presId="urn:microsoft.com/office/officeart/2005/8/layout/process4"/>
    <dgm:cxn modelId="{F805EB04-37C1-4495-8CAE-A9C2192F95F2}" type="presParOf" srcId="{2690B7A7-0A6A-43C3-AD67-3FF350C1914B}" destId="{6A51769B-B356-4D21-B551-5A29CB4893F9}" srcOrd="0" destOrd="0" presId="urn:microsoft.com/office/officeart/2005/8/layout/process4"/>
    <dgm:cxn modelId="{5EA2B4BB-7B30-49EA-AE1A-9390AC1F0CE1}" type="presParOf" srcId="{6A51769B-B356-4D21-B551-5A29CB4893F9}" destId="{9E2756AD-6C2C-4D85-BB75-53A5376F7049}" srcOrd="0" destOrd="0" presId="urn:microsoft.com/office/officeart/2005/8/layout/process4"/>
    <dgm:cxn modelId="{F9DE06AB-165D-4B58-B1B9-FD8630F47C74}" type="presParOf" srcId="{6A51769B-B356-4D21-B551-5A29CB4893F9}" destId="{5D03A454-2610-4213-91CD-D23BEC49C4B5}" srcOrd="1" destOrd="0" presId="urn:microsoft.com/office/officeart/2005/8/layout/process4"/>
    <dgm:cxn modelId="{03FCB199-6B69-4617-BFD3-5B8C308E9FEE}" type="presParOf" srcId="{6A51769B-B356-4D21-B551-5A29CB4893F9}" destId="{0040E3C9-9EFE-4A28-81A0-60212171C97C}" srcOrd="2" destOrd="0" presId="urn:microsoft.com/office/officeart/2005/8/layout/process4"/>
    <dgm:cxn modelId="{8C142183-1E02-43AE-BD7A-41796447BF42}" type="presParOf" srcId="{0040E3C9-9EFE-4A28-81A0-60212171C97C}" destId="{719DCFDB-346C-4168-A65A-A513E1CD90BA}" srcOrd="0" destOrd="0" presId="urn:microsoft.com/office/officeart/2005/8/layout/process4"/>
    <dgm:cxn modelId="{B06D0743-97FE-467E-AD05-B09B7CCBC234}" type="presParOf" srcId="{0040E3C9-9EFE-4A28-81A0-60212171C97C}" destId="{3EDA4A9A-ECE9-42BC-9E85-1B085C4070F1}" srcOrd="1" destOrd="0" presId="urn:microsoft.com/office/officeart/2005/8/layout/process4"/>
    <dgm:cxn modelId="{FBCA5AA8-7E1D-450B-9B41-5C846D755C46}" type="presParOf" srcId="{2690B7A7-0A6A-43C3-AD67-3FF350C1914B}" destId="{7FF82239-9759-4450-AF8A-2C3CB9F675BB}" srcOrd="1" destOrd="0" presId="urn:microsoft.com/office/officeart/2005/8/layout/process4"/>
    <dgm:cxn modelId="{6F23D5B5-1573-4B79-8A9D-09DEA459882C}" type="presParOf" srcId="{2690B7A7-0A6A-43C3-AD67-3FF350C1914B}" destId="{4AF41CDB-0EE1-4814-A76B-C1C66722AA59}" srcOrd="2" destOrd="0" presId="urn:microsoft.com/office/officeart/2005/8/layout/process4"/>
    <dgm:cxn modelId="{52CBE7DC-F0FA-4C6E-8738-E799B3DF3D21}" type="presParOf" srcId="{4AF41CDB-0EE1-4814-A76B-C1C66722AA59}" destId="{5BDB59A8-6981-4AF0-B641-305E54D39A45}" srcOrd="0" destOrd="0" presId="urn:microsoft.com/office/officeart/2005/8/layout/process4"/>
    <dgm:cxn modelId="{F991EB26-C1CE-4BC7-9C31-A5C5949E811D}" type="presParOf" srcId="{4AF41CDB-0EE1-4814-A76B-C1C66722AA59}" destId="{8D0961FB-2CB2-4E7D-968B-A6A2F8233556}" srcOrd="1" destOrd="0" presId="urn:microsoft.com/office/officeart/2005/8/layout/process4"/>
    <dgm:cxn modelId="{B37888F8-7AA6-441E-AAA5-19FB9AACE6EE}" type="presParOf" srcId="{4AF41CDB-0EE1-4814-A76B-C1C66722AA59}" destId="{9D091B46-9733-4A2C-821C-F2425C322430}" srcOrd="2" destOrd="0" presId="urn:microsoft.com/office/officeart/2005/8/layout/process4"/>
    <dgm:cxn modelId="{3EAB889D-0C0B-45DA-9199-DDF5BCE389C4}" type="presParOf" srcId="{9D091B46-9733-4A2C-821C-F2425C322430}" destId="{BD6AADEC-5D4D-49BC-B314-AA976F85EF08}" srcOrd="0" destOrd="0" presId="urn:microsoft.com/office/officeart/2005/8/layout/process4"/>
    <dgm:cxn modelId="{0F707D08-330D-4EBF-8EFA-B9A146D19A48}" type="presParOf" srcId="{9D091B46-9733-4A2C-821C-F2425C322430}" destId="{92F26776-97B4-4C3B-BF3C-C11A8AC7D2D5}" srcOrd="1" destOrd="0" presId="urn:microsoft.com/office/officeart/2005/8/layout/process4"/>
    <dgm:cxn modelId="{4DBB7E1E-9AAC-4D88-BF64-5A0893910FBB}" type="presParOf" srcId="{9D091B46-9733-4A2C-821C-F2425C322430}" destId="{AD7F4CAC-5FE1-4D6F-84F0-AC93EE4084DF}" srcOrd="2" destOrd="0" presId="urn:microsoft.com/office/officeart/2005/8/layout/process4"/>
    <dgm:cxn modelId="{230ED37A-78D0-4F50-8CD2-08BE5B1A8C3C}" type="presParOf" srcId="{2690B7A7-0A6A-43C3-AD67-3FF350C1914B}" destId="{C1626317-F2D2-4F67-9A52-1F12BB6E3EBC}" srcOrd="3" destOrd="0" presId="urn:microsoft.com/office/officeart/2005/8/layout/process4"/>
    <dgm:cxn modelId="{2998F53A-0A8E-4CDE-B209-C7386870BBFF}" type="presParOf" srcId="{2690B7A7-0A6A-43C3-AD67-3FF350C1914B}" destId="{2C12CDED-24C4-449A-8943-31F657F7847A}" srcOrd="4" destOrd="0" presId="urn:microsoft.com/office/officeart/2005/8/layout/process4"/>
    <dgm:cxn modelId="{00421E84-69E2-425A-ADF0-EBF67B2C5890}" type="presParOf" srcId="{2C12CDED-24C4-449A-8943-31F657F7847A}" destId="{DF534CDF-A787-45FB-B6CA-A0A92D88949F}" srcOrd="0" destOrd="0" presId="urn:microsoft.com/office/officeart/2005/8/layout/process4"/>
    <dgm:cxn modelId="{D90E6F79-2D14-426E-9F98-1CB93D345A19}" type="presParOf" srcId="{2C12CDED-24C4-449A-8943-31F657F7847A}" destId="{0D172D46-DAD8-4255-A892-DFAB7DE8D6C7}" srcOrd="1" destOrd="0" presId="urn:microsoft.com/office/officeart/2005/8/layout/process4"/>
    <dgm:cxn modelId="{4F15F604-5962-4643-8888-3116B60BFCFF}" type="presParOf" srcId="{2C12CDED-24C4-449A-8943-31F657F7847A}" destId="{89CA8A41-897C-4492-97C3-ED6BC30FBB76}" srcOrd="2" destOrd="0" presId="urn:microsoft.com/office/officeart/2005/8/layout/process4"/>
    <dgm:cxn modelId="{28889D9D-0EDC-4123-A675-B063E6B2CBB2}" type="presParOf" srcId="{89CA8A41-897C-4492-97C3-ED6BC30FBB76}" destId="{C20AB021-8A35-4DB9-AB22-9ABAC8DC5CE1}" srcOrd="0" destOrd="0" presId="urn:microsoft.com/office/officeart/2005/8/layout/process4"/>
    <dgm:cxn modelId="{12F0DA3C-9FDF-4223-A484-8D3923A00E1D}" type="presParOf" srcId="{89CA8A41-897C-4492-97C3-ED6BC30FBB76}" destId="{5282E994-5422-4BF6-A773-62F0D3CDCE81}" srcOrd="1" destOrd="0" presId="urn:microsoft.com/office/officeart/2005/8/layout/process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03A454-2610-4213-91CD-D23BEC49C4B5}">
      <dsp:nvSpPr>
        <dsp:cNvPr id="0" name=""/>
        <dsp:cNvSpPr/>
      </dsp:nvSpPr>
      <dsp:spPr>
        <a:xfrm>
          <a:off x="0" y="3541296"/>
          <a:ext cx="9688702" cy="1162332"/>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latin typeface="Tw Cen MT"/>
              <a:ea typeface="+mn-ea"/>
              <a:cs typeface="+mn-cs"/>
            </a:rPr>
            <a:t>Contracting [STAGE 3]</a:t>
          </a:r>
        </a:p>
      </dsp:txBody>
      <dsp:txXfrm>
        <a:off x="0" y="3541296"/>
        <a:ext cx="9688702" cy="627659"/>
      </dsp:txXfrm>
    </dsp:sp>
    <dsp:sp modelId="{719DCFDB-346C-4168-A65A-A513E1CD90BA}">
      <dsp:nvSpPr>
        <dsp:cNvPr id="0" name=""/>
        <dsp:cNvSpPr/>
      </dsp:nvSpPr>
      <dsp:spPr>
        <a:xfrm>
          <a:off x="0" y="4145708"/>
          <a:ext cx="4844351" cy="534672"/>
        </a:xfrm>
        <a:prstGeom prst="rect">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b="1" kern="1200">
              <a:effectLst/>
              <a:latin typeface="Tw Cen MT"/>
              <a:ea typeface="+mn-ea"/>
              <a:cs typeface="+mn-cs"/>
            </a:rPr>
            <a:t>Negotiation</a:t>
          </a:r>
          <a:endParaRPr lang="en-US" sz="1800" b="1" kern="1200" dirty="0">
            <a:effectLst/>
            <a:latin typeface="Tw Cen MT"/>
            <a:ea typeface="+mn-ea"/>
            <a:cs typeface="+mn-cs"/>
          </a:endParaRPr>
        </a:p>
      </dsp:txBody>
      <dsp:txXfrm>
        <a:off x="0" y="4145708"/>
        <a:ext cx="4844351" cy="534672"/>
      </dsp:txXfrm>
    </dsp:sp>
    <dsp:sp modelId="{3EDA4A9A-ECE9-42BC-9E85-1B085C4070F1}">
      <dsp:nvSpPr>
        <dsp:cNvPr id="0" name=""/>
        <dsp:cNvSpPr/>
      </dsp:nvSpPr>
      <dsp:spPr>
        <a:xfrm>
          <a:off x="4844351" y="4145708"/>
          <a:ext cx="4844351" cy="534672"/>
        </a:xfrm>
        <a:prstGeom prst="rect">
          <a:avLst/>
        </a:prstGeom>
        <a:solidFill>
          <a:schemeClr val="accent3">
            <a:tint val="40000"/>
            <a:alpha val="90000"/>
            <a:hueOff val="338190"/>
            <a:satOff val="16667"/>
            <a:lumOff val="297"/>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b="1" kern="1200">
              <a:effectLst/>
              <a:latin typeface="Tw Cen MT"/>
              <a:ea typeface="+mn-ea"/>
              <a:cs typeface="+mn-cs"/>
            </a:rPr>
            <a:t>Contract Agreement, Consortium Agreement</a:t>
          </a:r>
          <a:endParaRPr lang="en-US" sz="1800" b="1" kern="1200" dirty="0">
            <a:effectLst/>
            <a:latin typeface="Tw Cen MT"/>
            <a:ea typeface="+mn-ea"/>
            <a:cs typeface="+mn-cs"/>
          </a:endParaRPr>
        </a:p>
      </dsp:txBody>
      <dsp:txXfrm>
        <a:off x="4844351" y="4145708"/>
        <a:ext cx="4844351" cy="534672"/>
      </dsp:txXfrm>
    </dsp:sp>
    <dsp:sp modelId="{8D0961FB-2CB2-4E7D-968B-A6A2F8233556}">
      <dsp:nvSpPr>
        <dsp:cNvPr id="0" name=""/>
        <dsp:cNvSpPr/>
      </dsp:nvSpPr>
      <dsp:spPr>
        <a:xfrm rot="10800000">
          <a:off x="0" y="1771063"/>
          <a:ext cx="9688702" cy="1787667"/>
        </a:xfrm>
        <a:prstGeom prst="upArrowCallout">
          <a:avLst/>
        </a:prstGeom>
        <a:solidFill>
          <a:schemeClr val="accent3">
            <a:hueOff val="1355300"/>
            <a:satOff val="50000"/>
            <a:lumOff val="-735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latin typeface="Tw Cen MT"/>
              <a:ea typeface="+mn-ea"/>
              <a:cs typeface="+mn-cs"/>
            </a:rPr>
            <a:t>Full Application – STAGE 2</a:t>
          </a:r>
        </a:p>
      </dsp:txBody>
      <dsp:txXfrm rot="-10800000">
        <a:off x="0" y="1990822"/>
        <a:ext cx="9688702" cy="407712"/>
      </dsp:txXfrm>
    </dsp:sp>
    <dsp:sp modelId="{BD6AADEC-5D4D-49BC-B314-AA976F85EF08}">
      <dsp:nvSpPr>
        <dsp:cNvPr id="0" name=""/>
        <dsp:cNvSpPr/>
      </dsp:nvSpPr>
      <dsp:spPr>
        <a:xfrm>
          <a:off x="4730" y="2398534"/>
          <a:ext cx="3226413" cy="534512"/>
        </a:xfrm>
        <a:prstGeom prst="rect">
          <a:avLst/>
        </a:prstGeom>
        <a:solidFill>
          <a:schemeClr val="accent3">
            <a:tint val="40000"/>
            <a:alpha val="90000"/>
            <a:hueOff val="676380"/>
            <a:satOff val="33333"/>
            <a:lumOff val="593"/>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b="1" kern="1200">
              <a:effectLst/>
              <a:latin typeface="Tw Cen MT"/>
              <a:ea typeface="+mn-ea"/>
              <a:cs typeface="+mn-cs"/>
            </a:rPr>
            <a:t>PART I – Admin (online, pdf)</a:t>
          </a:r>
          <a:endParaRPr lang="en-US" sz="1800" b="1" kern="1200" dirty="0">
            <a:effectLst/>
            <a:latin typeface="Tw Cen MT"/>
            <a:ea typeface="+mn-ea"/>
            <a:cs typeface="+mn-cs"/>
          </a:endParaRPr>
        </a:p>
      </dsp:txBody>
      <dsp:txXfrm>
        <a:off x="4730" y="2398534"/>
        <a:ext cx="3226413" cy="534512"/>
      </dsp:txXfrm>
    </dsp:sp>
    <dsp:sp modelId="{92F26776-97B4-4C3B-BF3C-C11A8AC7D2D5}">
      <dsp:nvSpPr>
        <dsp:cNvPr id="0" name=""/>
        <dsp:cNvSpPr/>
      </dsp:nvSpPr>
      <dsp:spPr>
        <a:xfrm>
          <a:off x="3231144" y="2398534"/>
          <a:ext cx="3226413" cy="534512"/>
        </a:xfrm>
        <a:prstGeom prst="rect">
          <a:avLst/>
        </a:prstGeom>
        <a:solidFill>
          <a:schemeClr val="accent3">
            <a:tint val="40000"/>
            <a:alpha val="90000"/>
            <a:hueOff val="1014570"/>
            <a:satOff val="50000"/>
            <a:lumOff val="89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b="1" kern="1200">
              <a:effectLst/>
              <a:latin typeface="Tw Cen MT"/>
              <a:ea typeface="+mn-ea"/>
              <a:cs typeface="+mn-cs"/>
            </a:rPr>
            <a:t>PART II – Full Application (pdf)</a:t>
          </a:r>
          <a:endParaRPr lang="en-US" sz="1800" b="1" kern="1200" dirty="0">
            <a:effectLst/>
            <a:latin typeface="Tw Cen MT"/>
            <a:ea typeface="+mn-ea"/>
            <a:cs typeface="+mn-cs"/>
          </a:endParaRPr>
        </a:p>
      </dsp:txBody>
      <dsp:txXfrm>
        <a:off x="3231144" y="2398534"/>
        <a:ext cx="3226413" cy="534512"/>
      </dsp:txXfrm>
    </dsp:sp>
    <dsp:sp modelId="{AD7F4CAC-5FE1-4D6F-84F0-AC93EE4084DF}">
      <dsp:nvSpPr>
        <dsp:cNvPr id="0" name=""/>
        <dsp:cNvSpPr/>
      </dsp:nvSpPr>
      <dsp:spPr>
        <a:xfrm>
          <a:off x="6457557" y="2398534"/>
          <a:ext cx="3226413" cy="534512"/>
        </a:xfrm>
        <a:prstGeom prst="rect">
          <a:avLst/>
        </a:prstGeom>
        <a:solidFill>
          <a:schemeClr val="accent3">
            <a:tint val="40000"/>
            <a:alpha val="90000"/>
            <a:hueOff val="1352761"/>
            <a:satOff val="66667"/>
            <a:lumOff val="1186"/>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b="1" kern="1200">
              <a:effectLst/>
              <a:latin typeface="Tw Cen MT"/>
              <a:ea typeface="+mn-ea"/>
              <a:cs typeface="+mn-cs"/>
            </a:rPr>
            <a:t>Budget Sheet (excel)</a:t>
          </a:r>
          <a:endParaRPr lang="en-US" sz="1800" b="1" kern="1200" dirty="0">
            <a:effectLst/>
            <a:latin typeface="Tw Cen MT"/>
            <a:ea typeface="+mn-ea"/>
            <a:cs typeface="+mn-cs"/>
          </a:endParaRPr>
        </a:p>
      </dsp:txBody>
      <dsp:txXfrm>
        <a:off x="6457557" y="2398534"/>
        <a:ext cx="3226413" cy="534512"/>
      </dsp:txXfrm>
    </dsp:sp>
    <dsp:sp modelId="{0D172D46-DAD8-4255-A892-DFAB7DE8D6C7}">
      <dsp:nvSpPr>
        <dsp:cNvPr id="0" name=""/>
        <dsp:cNvSpPr/>
      </dsp:nvSpPr>
      <dsp:spPr>
        <a:xfrm rot="10800000">
          <a:off x="0" y="831"/>
          <a:ext cx="9688702" cy="1787667"/>
        </a:xfrm>
        <a:prstGeom prst="upArrowCallout">
          <a:avLst/>
        </a:prstGeom>
        <a:solidFill>
          <a:schemeClr val="accent3">
            <a:hueOff val="2710599"/>
            <a:satOff val="100000"/>
            <a:lumOff val="-147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latin typeface="Tw Cen MT"/>
              <a:ea typeface="+mn-ea"/>
              <a:cs typeface="+mn-cs"/>
            </a:rPr>
            <a:t>Pre Proposal –STAGE 1</a:t>
          </a:r>
        </a:p>
      </dsp:txBody>
      <dsp:txXfrm rot="-10800000">
        <a:off x="0" y="220590"/>
        <a:ext cx="9688702" cy="407712"/>
      </dsp:txXfrm>
    </dsp:sp>
    <dsp:sp modelId="{C20AB021-8A35-4DB9-AB22-9ABAC8DC5CE1}">
      <dsp:nvSpPr>
        <dsp:cNvPr id="0" name=""/>
        <dsp:cNvSpPr/>
      </dsp:nvSpPr>
      <dsp:spPr>
        <a:xfrm>
          <a:off x="0" y="628302"/>
          <a:ext cx="4844351" cy="534512"/>
        </a:xfrm>
        <a:prstGeom prst="rect">
          <a:avLst/>
        </a:prstGeom>
        <a:solidFill>
          <a:schemeClr val="accent3">
            <a:tint val="40000"/>
            <a:alpha val="90000"/>
            <a:hueOff val="1690951"/>
            <a:satOff val="83333"/>
            <a:lumOff val="1483"/>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b="1" kern="1200">
              <a:effectLst/>
              <a:latin typeface="Tw Cen MT"/>
              <a:ea typeface="+mn-ea"/>
              <a:cs typeface="+mn-cs"/>
            </a:rPr>
            <a:t>PART I – Admin (online, pdf)</a:t>
          </a:r>
          <a:endParaRPr lang="en-US" sz="1800" b="1" kern="1200" dirty="0">
            <a:effectLst/>
            <a:latin typeface="Tw Cen MT"/>
            <a:ea typeface="+mn-ea"/>
            <a:cs typeface="+mn-cs"/>
          </a:endParaRPr>
        </a:p>
      </dsp:txBody>
      <dsp:txXfrm>
        <a:off x="0" y="628302"/>
        <a:ext cx="4844351" cy="534512"/>
      </dsp:txXfrm>
    </dsp:sp>
    <dsp:sp modelId="{5282E994-5422-4BF6-A773-62F0D3CDCE81}">
      <dsp:nvSpPr>
        <dsp:cNvPr id="0" name=""/>
        <dsp:cNvSpPr/>
      </dsp:nvSpPr>
      <dsp:spPr>
        <a:xfrm>
          <a:off x="4844351" y="628302"/>
          <a:ext cx="4844351" cy="534512"/>
        </a:xfrm>
        <a:prstGeom prst="rect">
          <a:avLst/>
        </a:prstGeom>
        <a:solidFill>
          <a:schemeClr val="accent3">
            <a:tint val="40000"/>
            <a:alpha val="90000"/>
            <a:hueOff val="2029141"/>
            <a:satOff val="100000"/>
            <a:lumOff val="1779"/>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b="1" kern="1200">
              <a:effectLst/>
              <a:latin typeface="Tw Cen MT"/>
              <a:ea typeface="+mn-ea"/>
              <a:cs typeface="+mn-cs"/>
            </a:rPr>
            <a:t>PART II – Pre Proposal (pdf)</a:t>
          </a:r>
          <a:endParaRPr lang="en-US" sz="1800" b="1" kern="1200" dirty="0">
            <a:effectLst/>
            <a:latin typeface="Tw Cen MT"/>
            <a:ea typeface="+mn-ea"/>
            <a:cs typeface="+mn-cs"/>
          </a:endParaRPr>
        </a:p>
      </dsp:txBody>
      <dsp:txXfrm>
        <a:off x="4844351" y="628302"/>
        <a:ext cx="4844351" cy="534512"/>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fr-FR"/>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D1FC99BC-A561-4BEE-87BD-CCCCE3FA042D}" type="datetimeFigureOut">
              <a:rPr lang="fr-FR" smtClean="0"/>
              <a:t>28/01/2023</a:t>
            </a:fld>
            <a:endParaRPr lang="fr-FR"/>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fr-FR"/>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fr-F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8DAA70C7-3A86-4EC5-827C-262D3C1D936B}" type="slidenum">
              <a:rPr lang="fr-FR" smtClean="0"/>
              <a:t>‹#›</a:t>
            </a:fld>
            <a:endParaRPr lang="fr-FR"/>
          </a:p>
        </p:txBody>
      </p:sp>
    </p:spTree>
    <p:extLst>
      <p:ext uri="{BB962C8B-B14F-4D97-AF65-F5344CB8AC3E}">
        <p14:creationId xmlns:p14="http://schemas.microsoft.com/office/powerpoint/2010/main" val="245767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87E2F-9824-4400-BF62-4335A0C681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E612A3-CEBE-4B96-A385-59C09B2E9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497D12-4063-4BEB-AB73-C513E51B1681}"/>
              </a:ext>
            </a:extLst>
          </p:cNvPr>
          <p:cNvSpPr>
            <a:spLocks noGrp="1"/>
          </p:cNvSpPr>
          <p:nvPr>
            <p:ph type="dt" sz="half" idx="10"/>
          </p:nvPr>
        </p:nvSpPr>
        <p:spPr/>
        <p:txBody>
          <a:bodyPr/>
          <a:lstStyle/>
          <a:p>
            <a:fld id="{E657BA9A-7FBA-4C05-AD30-50BC75EEA84D}" type="datetimeFigureOut">
              <a:rPr lang="en-US" smtClean="0"/>
              <a:t>1/28/2023</a:t>
            </a:fld>
            <a:endParaRPr lang="en-US"/>
          </a:p>
        </p:txBody>
      </p:sp>
      <p:sp>
        <p:nvSpPr>
          <p:cNvPr id="5" name="Footer Placeholder 4">
            <a:extLst>
              <a:ext uri="{FF2B5EF4-FFF2-40B4-BE49-F238E27FC236}">
                <a16:creationId xmlns:a16="http://schemas.microsoft.com/office/drawing/2014/main" id="{B21F4CF1-1F81-41F6-8A69-B287A1BC3A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A630D1-9713-4115-8A47-B388E715B026}"/>
              </a:ext>
            </a:extLst>
          </p:cNvPr>
          <p:cNvSpPr>
            <a:spLocks noGrp="1"/>
          </p:cNvSpPr>
          <p:nvPr>
            <p:ph type="sldNum" sz="quarter" idx="12"/>
          </p:nvPr>
        </p:nvSpPr>
        <p:spPr/>
        <p:txBody>
          <a:bodyPr/>
          <a:lstStyle/>
          <a:p>
            <a:fld id="{3EA8B4F8-15FD-46E7-AA35-3A4134311E89}" type="slidenum">
              <a:rPr lang="en-US" smtClean="0"/>
              <a:t>‹#›</a:t>
            </a:fld>
            <a:endParaRPr lang="en-US"/>
          </a:p>
        </p:txBody>
      </p:sp>
    </p:spTree>
    <p:extLst>
      <p:ext uri="{BB962C8B-B14F-4D97-AF65-F5344CB8AC3E}">
        <p14:creationId xmlns:p14="http://schemas.microsoft.com/office/powerpoint/2010/main" val="21792624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698C6-4B64-4413-AFDB-21BD4A5DAF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AD2DEA-A329-4719-9F83-9DB4FB0375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F494A7-DEE3-44D1-9987-4CD72EC3B884}"/>
              </a:ext>
            </a:extLst>
          </p:cNvPr>
          <p:cNvSpPr>
            <a:spLocks noGrp="1"/>
          </p:cNvSpPr>
          <p:nvPr>
            <p:ph type="dt" sz="half" idx="10"/>
          </p:nvPr>
        </p:nvSpPr>
        <p:spPr/>
        <p:txBody>
          <a:bodyPr/>
          <a:lstStyle/>
          <a:p>
            <a:fld id="{E657BA9A-7FBA-4C05-AD30-50BC75EEA84D}" type="datetimeFigureOut">
              <a:rPr lang="en-US" smtClean="0"/>
              <a:t>1/28/2023</a:t>
            </a:fld>
            <a:endParaRPr lang="en-US"/>
          </a:p>
        </p:txBody>
      </p:sp>
      <p:sp>
        <p:nvSpPr>
          <p:cNvPr id="5" name="Footer Placeholder 4">
            <a:extLst>
              <a:ext uri="{FF2B5EF4-FFF2-40B4-BE49-F238E27FC236}">
                <a16:creationId xmlns:a16="http://schemas.microsoft.com/office/drawing/2014/main" id="{9AE81425-2ACF-4ABE-966A-D2CE37C91D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1EB6B7-6556-47B9-A673-8C90AB38A523}"/>
              </a:ext>
            </a:extLst>
          </p:cNvPr>
          <p:cNvSpPr>
            <a:spLocks noGrp="1"/>
          </p:cNvSpPr>
          <p:nvPr>
            <p:ph type="sldNum" sz="quarter" idx="12"/>
          </p:nvPr>
        </p:nvSpPr>
        <p:spPr/>
        <p:txBody>
          <a:bodyPr/>
          <a:lstStyle/>
          <a:p>
            <a:fld id="{3EA8B4F8-15FD-46E7-AA35-3A4134311E89}" type="slidenum">
              <a:rPr lang="en-US" smtClean="0"/>
              <a:t>‹#›</a:t>
            </a:fld>
            <a:endParaRPr lang="en-US"/>
          </a:p>
        </p:txBody>
      </p:sp>
    </p:spTree>
    <p:extLst>
      <p:ext uri="{BB962C8B-B14F-4D97-AF65-F5344CB8AC3E}">
        <p14:creationId xmlns:p14="http://schemas.microsoft.com/office/powerpoint/2010/main" val="9340706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AAA299-D41B-4F46-93DD-25B9A3C61F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FB7546-EC67-4BBC-915C-F394FF6811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C4BEF9-DAFB-409F-BA2D-0CA6AEDACE5D}"/>
              </a:ext>
            </a:extLst>
          </p:cNvPr>
          <p:cNvSpPr>
            <a:spLocks noGrp="1"/>
          </p:cNvSpPr>
          <p:nvPr>
            <p:ph type="dt" sz="half" idx="10"/>
          </p:nvPr>
        </p:nvSpPr>
        <p:spPr/>
        <p:txBody>
          <a:bodyPr/>
          <a:lstStyle/>
          <a:p>
            <a:fld id="{E657BA9A-7FBA-4C05-AD30-50BC75EEA84D}" type="datetimeFigureOut">
              <a:rPr lang="en-US" smtClean="0"/>
              <a:t>1/28/2023</a:t>
            </a:fld>
            <a:endParaRPr lang="en-US"/>
          </a:p>
        </p:txBody>
      </p:sp>
      <p:sp>
        <p:nvSpPr>
          <p:cNvPr id="5" name="Footer Placeholder 4">
            <a:extLst>
              <a:ext uri="{FF2B5EF4-FFF2-40B4-BE49-F238E27FC236}">
                <a16:creationId xmlns:a16="http://schemas.microsoft.com/office/drawing/2014/main" id="{D5E03DC7-997C-41EB-B3F7-43C2DED48B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B4B997-7E74-4B80-86ED-BE448A101C42}"/>
              </a:ext>
            </a:extLst>
          </p:cNvPr>
          <p:cNvSpPr>
            <a:spLocks noGrp="1"/>
          </p:cNvSpPr>
          <p:nvPr>
            <p:ph type="sldNum" sz="quarter" idx="12"/>
          </p:nvPr>
        </p:nvSpPr>
        <p:spPr/>
        <p:txBody>
          <a:bodyPr/>
          <a:lstStyle/>
          <a:p>
            <a:fld id="{3EA8B4F8-15FD-46E7-AA35-3A4134311E89}" type="slidenum">
              <a:rPr lang="en-US" smtClean="0"/>
              <a:t>‹#›</a:t>
            </a:fld>
            <a:endParaRPr lang="en-US"/>
          </a:p>
        </p:txBody>
      </p:sp>
    </p:spTree>
    <p:extLst>
      <p:ext uri="{BB962C8B-B14F-4D97-AF65-F5344CB8AC3E}">
        <p14:creationId xmlns:p14="http://schemas.microsoft.com/office/powerpoint/2010/main" val="25974216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ítulo">
    <p:spTree>
      <p:nvGrpSpPr>
        <p:cNvPr id="1" name=""/>
        <p:cNvGrpSpPr/>
        <p:nvPr/>
      </p:nvGrpSpPr>
      <p:grpSpPr>
        <a:xfrm>
          <a:off x="0" y="0"/>
          <a:ext cx="0" cy="0"/>
          <a:chOff x="0" y="0"/>
          <a:chExt cx="0" cy="0"/>
        </a:xfrm>
      </p:grpSpPr>
      <p:sp>
        <p:nvSpPr>
          <p:cNvPr id="11" name="Autor y fecha"/>
          <p:cNvSpPr txBox="1">
            <a:spLocks noGrp="1"/>
          </p:cNvSpPr>
          <p:nvPr>
            <p:ph type="body" sz="quarter" idx="21" hasCustomPrompt="1"/>
          </p:nvPr>
        </p:nvSpPr>
        <p:spPr>
          <a:xfrm>
            <a:off x="600670" y="5929931"/>
            <a:ext cx="10985502" cy="318490"/>
          </a:xfrm>
          <a:prstGeom prst="rect">
            <a:avLst/>
          </a:prstGeom>
        </p:spPr>
        <p:txBody>
          <a:bodyPr lIns="45719" tIns="45719" rIns="45719" bIns="45719"/>
          <a:lstStyle>
            <a:lvl1pPr marL="0" indent="0" defTabSz="412750">
              <a:spcBef>
                <a:spcPts val="0"/>
              </a:spcBef>
              <a:buSzTx/>
              <a:buNone/>
              <a:defRPr sz="1800" b="1">
                <a:latin typeface="Helvetica Neue"/>
                <a:ea typeface="Helvetica Neue"/>
                <a:cs typeface="Helvetica Neue"/>
                <a:sym typeface="Helvetica Neue"/>
              </a:defRPr>
            </a:lvl1pPr>
          </a:lstStyle>
          <a:p>
            <a:r>
              <a:t>Autor y fecha</a:t>
            </a:r>
          </a:p>
        </p:txBody>
      </p:sp>
      <p:sp>
        <p:nvSpPr>
          <p:cNvPr id="12" name="Título de la presentación"/>
          <p:cNvSpPr txBox="1">
            <a:spLocks noGrp="1"/>
          </p:cNvSpPr>
          <p:nvPr>
            <p:ph type="title" hasCustomPrompt="1"/>
          </p:nvPr>
        </p:nvSpPr>
        <p:spPr>
          <a:xfrm>
            <a:off x="603248" y="1287496"/>
            <a:ext cx="10985502" cy="2324101"/>
          </a:xfrm>
          <a:prstGeom prst="rect">
            <a:avLst/>
          </a:prstGeom>
        </p:spPr>
        <p:txBody>
          <a:bodyPr anchor="b"/>
          <a:lstStyle>
            <a:lvl1pPr>
              <a:lnSpc>
                <a:spcPct val="80000"/>
              </a:lnSpc>
              <a:defRPr sz="5800" spc="0"/>
            </a:lvl1pPr>
          </a:lstStyle>
          <a:p>
            <a:r>
              <a:t>Título de la presentación</a:t>
            </a:r>
          </a:p>
        </p:txBody>
      </p:sp>
      <p:sp>
        <p:nvSpPr>
          <p:cNvPr id="13" name="Nivel de texto 1…"/>
          <p:cNvSpPr txBox="1">
            <a:spLocks noGrp="1"/>
          </p:cNvSpPr>
          <p:nvPr>
            <p:ph type="body" sz="quarter" idx="1" hasCustomPrompt="1"/>
          </p:nvPr>
        </p:nvSpPr>
        <p:spPr>
          <a:xfrm>
            <a:off x="600671" y="3611595"/>
            <a:ext cx="10985501" cy="952501"/>
          </a:xfrm>
          <a:prstGeom prst="rect">
            <a:avLst/>
          </a:prstGeom>
        </p:spPr>
        <p:txBody>
          <a:bodyPr/>
          <a:lstStyle>
            <a:lvl1pPr marL="0" indent="0" defTabSz="412750">
              <a:spcBef>
                <a:spcPts val="0"/>
              </a:spcBef>
              <a:buSzTx/>
              <a:buNone/>
              <a:defRPr sz="2500"/>
            </a:lvl1pPr>
            <a:lvl2pPr marL="0" indent="228600" defTabSz="412750">
              <a:spcBef>
                <a:spcPts val="0"/>
              </a:spcBef>
              <a:buSzTx/>
              <a:buNone/>
              <a:defRPr sz="2500"/>
            </a:lvl2pPr>
            <a:lvl3pPr marL="0" indent="457200" defTabSz="412750">
              <a:spcBef>
                <a:spcPts val="0"/>
              </a:spcBef>
              <a:buSzTx/>
              <a:buNone/>
              <a:defRPr sz="2500"/>
            </a:lvl3pPr>
            <a:lvl4pPr marL="0" indent="685800" defTabSz="412750">
              <a:spcBef>
                <a:spcPts val="0"/>
              </a:spcBef>
              <a:buSzTx/>
              <a:buNone/>
              <a:defRPr sz="2500"/>
            </a:lvl4pPr>
            <a:lvl5pPr marL="0" indent="914400" defTabSz="412750">
              <a:spcBef>
                <a:spcPts val="0"/>
              </a:spcBef>
              <a:buSzTx/>
              <a:buNone/>
              <a:defRPr sz="2500"/>
            </a:lvl5pPr>
          </a:lstStyle>
          <a:p>
            <a:r>
              <a:t>Subtítulo de la presentación</a:t>
            </a:r>
          </a:p>
          <a:p>
            <a:pPr lvl="1"/>
            <a:endParaRPr/>
          </a:p>
          <a:p>
            <a:pPr lvl="2"/>
            <a:endParaRPr/>
          </a:p>
          <a:p>
            <a:pPr lvl="3"/>
            <a:endParaRPr/>
          </a:p>
          <a:p>
            <a:pPr lvl="4"/>
            <a:endParaRPr/>
          </a:p>
        </p:txBody>
      </p:sp>
      <p:sp>
        <p:nvSpPr>
          <p:cNvPr id="14"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908574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3507E-7C84-49AE-9450-07A9096B82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2C2BB1-F325-4BCF-92B9-7647C142EA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6696FF-F4B7-4618-989E-F7B22BBB2CF4}"/>
              </a:ext>
            </a:extLst>
          </p:cNvPr>
          <p:cNvSpPr>
            <a:spLocks noGrp="1"/>
          </p:cNvSpPr>
          <p:nvPr>
            <p:ph type="dt" sz="half" idx="10"/>
          </p:nvPr>
        </p:nvSpPr>
        <p:spPr/>
        <p:txBody>
          <a:bodyPr/>
          <a:lstStyle/>
          <a:p>
            <a:fld id="{E657BA9A-7FBA-4C05-AD30-50BC75EEA84D}" type="datetimeFigureOut">
              <a:rPr lang="en-US" smtClean="0"/>
              <a:t>1/28/2023</a:t>
            </a:fld>
            <a:endParaRPr lang="en-US"/>
          </a:p>
        </p:txBody>
      </p:sp>
      <p:sp>
        <p:nvSpPr>
          <p:cNvPr id="5" name="Footer Placeholder 4">
            <a:extLst>
              <a:ext uri="{FF2B5EF4-FFF2-40B4-BE49-F238E27FC236}">
                <a16:creationId xmlns:a16="http://schemas.microsoft.com/office/drawing/2014/main" id="{495B9AFC-EFE0-4FA3-A1D5-31D8F306F2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B4ABF6-6349-41E0-B51C-BC43A6C589E3}"/>
              </a:ext>
            </a:extLst>
          </p:cNvPr>
          <p:cNvSpPr>
            <a:spLocks noGrp="1"/>
          </p:cNvSpPr>
          <p:nvPr>
            <p:ph type="sldNum" sz="quarter" idx="12"/>
          </p:nvPr>
        </p:nvSpPr>
        <p:spPr/>
        <p:txBody>
          <a:bodyPr/>
          <a:lstStyle/>
          <a:p>
            <a:fld id="{3EA8B4F8-15FD-46E7-AA35-3A4134311E89}" type="slidenum">
              <a:rPr lang="en-US" smtClean="0"/>
              <a:t>‹#›</a:t>
            </a:fld>
            <a:endParaRPr lang="en-US"/>
          </a:p>
        </p:txBody>
      </p:sp>
    </p:spTree>
    <p:extLst>
      <p:ext uri="{BB962C8B-B14F-4D97-AF65-F5344CB8AC3E}">
        <p14:creationId xmlns:p14="http://schemas.microsoft.com/office/powerpoint/2010/main" val="37165810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0DB81-5AD5-4070-855C-8E3AD077C3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B203E5-CC2A-4AC0-AE16-93185CF34C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5D8DB6-74E1-427A-A823-2A80E4DDF7D2}"/>
              </a:ext>
            </a:extLst>
          </p:cNvPr>
          <p:cNvSpPr>
            <a:spLocks noGrp="1"/>
          </p:cNvSpPr>
          <p:nvPr>
            <p:ph type="dt" sz="half" idx="10"/>
          </p:nvPr>
        </p:nvSpPr>
        <p:spPr/>
        <p:txBody>
          <a:bodyPr/>
          <a:lstStyle/>
          <a:p>
            <a:fld id="{E657BA9A-7FBA-4C05-AD30-50BC75EEA84D}" type="datetimeFigureOut">
              <a:rPr lang="en-US" smtClean="0"/>
              <a:t>1/28/2023</a:t>
            </a:fld>
            <a:endParaRPr lang="en-US"/>
          </a:p>
        </p:txBody>
      </p:sp>
      <p:sp>
        <p:nvSpPr>
          <p:cNvPr id="5" name="Footer Placeholder 4">
            <a:extLst>
              <a:ext uri="{FF2B5EF4-FFF2-40B4-BE49-F238E27FC236}">
                <a16:creationId xmlns:a16="http://schemas.microsoft.com/office/drawing/2014/main" id="{593FFC5D-3CAA-45EA-AC87-BCB1E7D61F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343CE3-BAAE-4B58-A477-0CEEB2B3B5C8}"/>
              </a:ext>
            </a:extLst>
          </p:cNvPr>
          <p:cNvSpPr>
            <a:spLocks noGrp="1"/>
          </p:cNvSpPr>
          <p:nvPr>
            <p:ph type="sldNum" sz="quarter" idx="12"/>
          </p:nvPr>
        </p:nvSpPr>
        <p:spPr/>
        <p:txBody>
          <a:bodyPr/>
          <a:lstStyle/>
          <a:p>
            <a:fld id="{3EA8B4F8-15FD-46E7-AA35-3A4134311E89}" type="slidenum">
              <a:rPr lang="en-US" smtClean="0"/>
              <a:t>‹#›</a:t>
            </a:fld>
            <a:endParaRPr lang="en-US"/>
          </a:p>
        </p:txBody>
      </p:sp>
    </p:spTree>
    <p:extLst>
      <p:ext uri="{BB962C8B-B14F-4D97-AF65-F5344CB8AC3E}">
        <p14:creationId xmlns:p14="http://schemas.microsoft.com/office/powerpoint/2010/main" val="18556062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DCF93-D0D1-4309-B739-7BFE6D9FF2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EA489C-DBF6-4F3E-BD5E-6E26AF6D3B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50DDA0-9CD9-4239-90D9-E3DAA2D97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3AFDDF-DBA3-46A9-BF26-47D0B06391FB}"/>
              </a:ext>
            </a:extLst>
          </p:cNvPr>
          <p:cNvSpPr>
            <a:spLocks noGrp="1"/>
          </p:cNvSpPr>
          <p:nvPr>
            <p:ph type="dt" sz="half" idx="10"/>
          </p:nvPr>
        </p:nvSpPr>
        <p:spPr/>
        <p:txBody>
          <a:bodyPr/>
          <a:lstStyle/>
          <a:p>
            <a:fld id="{E657BA9A-7FBA-4C05-AD30-50BC75EEA84D}" type="datetimeFigureOut">
              <a:rPr lang="en-US" smtClean="0"/>
              <a:t>1/28/2023</a:t>
            </a:fld>
            <a:endParaRPr lang="en-US"/>
          </a:p>
        </p:txBody>
      </p:sp>
      <p:sp>
        <p:nvSpPr>
          <p:cNvPr id="6" name="Footer Placeholder 5">
            <a:extLst>
              <a:ext uri="{FF2B5EF4-FFF2-40B4-BE49-F238E27FC236}">
                <a16:creationId xmlns:a16="http://schemas.microsoft.com/office/drawing/2014/main" id="{A7B5FB4A-0391-4221-9BA4-EB83B3642E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6B2EDC-7DE3-4540-AB8F-9FCC7A3F3584}"/>
              </a:ext>
            </a:extLst>
          </p:cNvPr>
          <p:cNvSpPr>
            <a:spLocks noGrp="1"/>
          </p:cNvSpPr>
          <p:nvPr>
            <p:ph type="sldNum" sz="quarter" idx="12"/>
          </p:nvPr>
        </p:nvSpPr>
        <p:spPr/>
        <p:txBody>
          <a:bodyPr/>
          <a:lstStyle/>
          <a:p>
            <a:fld id="{3EA8B4F8-15FD-46E7-AA35-3A4134311E89}" type="slidenum">
              <a:rPr lang="en-US" smtClean="0"/>
              <a:t>‹#›</a:t>
            </a:fld>
            <a:endParaRPr lang="en-US"/>
          </a:p>
        </p:txBody>
      </p:sp>
    </p:spTree>
    <p:extLst>
      <p:ext uri="{BB962C8B-B14F-4D97-AF65-F5344CB8AC3E}">
        <p14:creationId xmlns:p14="http://schemas.microsoft.com/office/powerpoint/2010/main" val="31351517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A931E-AB17-4AAB-9B91-AA15F09EA5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677D2A-F65F-4AA2-AF97-66D14F81A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87CA22-FA83-4D55-BC56-B4EB1B5707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E2A071-169B-47E7-83A2-17501E8CA8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99367B-9D08-4328-98F8-72F5E5F7DA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806648-14A2-4365-AFDC-27C604C558D6}"/>
              </a:ext>
            </a:extLst>
          </p:cNvPr>
          <p:cNvSpPr>
            <a:spLocks noGrp="1"/>
          </p:cNvSpPr>
          <p:nvPr>
            <p:ph type="dt" sz="half" idx="10"/>
          </p:nvPr>
        </p:nvSpPr>
        <p:spPr/>
        <p:txBody>
          <a:bodyPr/>
          <a:lstStyle/>
          <a:p>
            <a:fld id="{E657BA9A-7FBA-4C05-AD30-50BC75EEA84D}" type="datetimeFigureOut">
              <a:rPr lang="en-US" smtClean="0"/>
              <a:t>1/28/2023</a:t>
            </a:fld>
            <a:endParaRPr lang="en-US"/>
          </a:p>
        </p:txBody>
      </p:sp>
      <p:sp>
        <p:nvSpPr>
          <p:cNvPr id="8" name="Footer Placeholder 7">
            <a:extLst>
              <a:ext uri="{FF2B5EF4-FFF2-40B4-BE49-F238E27FC236}">
                <a16:creationId xmlns:a16="http://schemas.microsoft.com/office/drawing/2014/main" id="{0BE27CF6-8FCC-47D8-96DC-DD0172C68D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47A67A5-9F89-4B13-8D7B-0D566770DE97}"/>
              </a:ext>
            </a:extLst>
          </p:cNvPr>
          <p:cNvSpPr>
            <a:spLocks noGrp="1"/>
          </p:cNvSpPr>
          <p:nvPr>
            <p:ph type="sldNum" sz="quarter" idx="12"/>
          </p:nvPr>
        </p:nvSpPr>
        <p:spPr/>
        <p:txBody>
          <a:bodyPr/>
          <a:lstStyle/>
          <a:p>
            <a:fld id="{3EA8B4F8-15FD-46E7-AA35-3A4134311E89}" type="slidenum">
              <a:rPr lang="en-US" smtClean="0"/>
              <a:t>‹#›</a:t>
            </a:fld>
            <a:endParaRPr lang="en-US"/>
          </a:p>
        </p:txBody>
      </p:sp>
    </p:spTree>
    <p:extLst>
      <p:ext uri="{BB962C8B-B14F-4D97-AF65-F5344CB8AC3E}">
        <p14:creationId xmlns:p14="http://schemas.microsoft.com/office/powerpoint/2010/main" val="24900221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FEADB-85C9-40F9-896B-6BD0D14A98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832402-7D99-44F5-ADC6-72D0579B9969}"/>
              </a:ext>
            </a:extLst>
          </p:cNvPr>
          <p:cNvSpPr>
            <a:spLocks noGrp="1"/>
          </p:cNvSpPr>
          <p:nvPr>
            <p:ph type="dt" sz="half" idx="10"/>
          </p:nvPr>
        </p:nvSpPr>
        <p:spPr/>
        <p:txBody>
          <a:bodyPr/>
          <a:lstStyle/>
          <a:p>
            <a:fld id="{E657BA9A-7FBA-4C05-AD30-50BC75EEA84D}" type="datetimeFigureOut">
              <a:rPr lang="en-US" smtClean="0"/>
              <a:t>1/28/2023</a:t>
            </a:fld>
            <a:endParaRPr lang="en-US"/>
          </a:p>
        </p:txBody>
      </p:sp>
      <p:sp>
        <p:nvSpPr>
          <p:cNvPr id="4" name="Footer Placeholder 3">
            <a:extLst>
              <a:ext uri="{FF2B5EF4-FFF2-40B4-BE49-F238E27FC236}">
                <a16:creationId xmlns:a16="http://schemas.microsoft.com/office/drawing/2014/main" id="{C330F921-F7CC-4176-A08E-1D31D768539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5DBB64-DCC1-4F99-971A-CEF98395932D}"/>
              </a:ext>
            </a:extLst>
          </p:cNvPr>
          <p:cNvSpPr>
            <a:spLocks noGrp="1"/>
          </p:cNvSpPr>
          <p:nvPr>
            <p:ph type="sldNum" sz="quarter" idx="12"/>
          </p:nvPr>
        </p:nvSpPr>
        <p:spPr/>
        <p:txBody>
          <a:bodyPr/>
          <a:lstStyle/>
          <a:p>
            <a:fld id="{3EA8B4F8-15FD-46E7-AA35-3A4134311E89}" type="slidenum">
              <a:rPr lang="en-US" smtClean="0"/>
              <a:t>‹#›</a:t>
            </a:fld>
            <a:endParaRPr lang="en-US"/>
          </a:p>
        </p:txBody>
      </p:sp>
    </p:spTree>
    <p:extLst>
      <p:ext uri="{BB962C8B-B14F-4D97-AF65-F5344CB8AC3E}">
        <p14:creationId xmlns:p14="http://schemas.microsoft.com/office/powerpoint/2010/main" val="27372660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ED446B-579A-41A3-A186-16EAA7B2D10F}"/>
              </a:ext>
            </a:extLst>
          </p:cNvPr>
          <p:cNvSpPr>
            <a:spLocks noGrp="1"/>
          </p:cNvSpPr>
          <p:nvPr>
            <p:ph type="dt" sz="half" idx="10"/>
          </p:nvPr>
        </p:nvSpPr>
        <p:spPr/>
        <p:txBody>
          <a:bodyPr/>
          <a:lstStyle/>
          <a:p>
            <a:fld id="{E657BA9A-7FBA-4C05-AD30-50BC75EEA84D}" type="datetimeFigureOut">
              <a:rPr lang="en-US" smtClean="0"/>
              <a:t>1/28/2023</a:t>
            </a:fld>
            <a:endParaRPr lang="en-US"/>
          </a:p>
        </p:txBody>
      </p:sp>
      <p:sp>
        <p:nvSpPr>
          <p:cNvPr id="3" name="Footer Placeholder 2">
            <a:extLst>
              <a:ext uri="{FF2B5EF4-FFF2-40B4-BE49-F238E27FC236}">
                <a16:creationId xmlns:a16="http://schemas.microsoft.com/office/drawing/2014/main" id="{95CB2D59-9406-4E4C-94AB-B0FB7E2DF9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C509ED-E734-42C1-AB54-D4FB05ACF67D}"/>
              </a:ext>
            </a:extLst>
          </p:cNvPr>
          <p:cNvSpPr>
            <a:spLocks noGrp="1"/>
          </p:cNvSpPr>
          <p:nvPr>
            <p:ph type="sldNum" sz="quarter" idx="12"/>
          </p:nvPr>
        </p:nvSpPr>
        <p:spPr/>
        <p:txBody>
          <a:bodyPr/>
          <a:lstStyle/>
          <a:p>
            <a:fld id="{3EA8B4F8-15FD-46E7-AA35-3A4134311E89}" type="slidenum">
              <a:rPr lang="en-US" smtClean="0"/>
              <a:t>‹#›</a:t>
            </a:fld>
            <a:endParaRPr lang="en-US"/>
          </a:p>
        </p:txBody>
      </p:sp>
    </p:spTree>
    <p:extLst>
      <p:ext uri="{BB962C8B-B14F-4D97-AF65-F5344CB8AC3E}">
        <p14:creationId xmlns:p14="http://schemas.microsoft.com/office/powerpoint/2010/main" val="1929940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06D8B-7046-4251-9B08-289F1DC144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FB2221-ED2E-4631-84B3-409DA1B626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A553F4-DF3A-4CD7-968B-68D252E0A6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F27A3E-89A7-4842-92F4-54C26E367B64}"/>
              </a:ext>
            </a:extLst>
          </p:cNvPr>
          <p:cNvSpPr>
            <a:spLocks noGrp="1"/>
          </p:cNvSpPr>
          <p:nvPr>
            <p:ph type="dt" sz="half" idx="10"/>
          </p:nvPr>
        </p:nvSpPr>
        <p:spPr/>
        <p:txBody>
          <a:bodyPr/>
          <a:lstStyle/>
          <a:p>
            <a:fld id="{E657BA9A-7FBA-4C05-AD30-50BC75EEA84D}" type="datetimeFigureOut">
              <a:rPr lang="en-US" smtClean="0"/>
              <a:t>1/28/2023</a:t>
            </a:fld>
            <a:endParaRPr lang="en-US"/>
          </a:p>
        </p:txBody>
      </p:sp>
      <p:sp>
        <p:nvSpPr>
          <p:cNvPr id="6" name="Footer Placeholder 5">
            <a:extLst>
              <a:ext uri="{FF2B5EF4-FFF2-40B4-BE49-F238E27FC236}">
                <a16:creationId xmlns:a16="http://schemas.microsoft.com/office/drawing/2014/main" id="{2A72B7C6-EE9D-4239-B872-01A5BB4E96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C7BAF8-4C3D-4239-AAD7-E97A8A2AF3D3}"/>
              </a:ext>
            </a:extLst>
          </p:cNvPr>
          <p:cNvSpPr>
            <a:spLocks noGrp="1"/>
          </p:cNvSpPr>
          <p:nvPr>
            <p:ph type="sldNum" sz="quarter" idx="12"/>
          </p:nvPr>
        </p:nvSpPr>
        <p:spPr/>
        <p:txBody>
          <a:bodyPr/>
          <a:lstStyle/>
          <a:p>
            <a:fld id="{3EA8B4F8-15FD-46E7-AA35-3A4134311E89}" type="slidenum">
              <a:rPr lang="en-US" smtClean="0"/>
              <a:t>‹#›</a:t>
            </a:fld>
            <a:endParaRPr lang="en-US"/>
          </a:p>
        </p:txBody>
      </p:sp>
    </p:spTree>
    <p:extLst>
      <p:ext uri="{BB962C8B-B14F-4D97-AF65-F5344CB8AC3E}">
        <p14:creationId xmlns:p14="http://schemas.microsoft.com/office/powerpoint/2010/main" val="2187259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15AC7-6C29-48A0-B7DC-F1D59A2117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EC7D49-A0B2-4FC7-9E67-6AAFDF465F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0A6086-D2A4-431F-A7DD-01A941CD38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D43452-8F36-40E2-9100-58A4940B1C71}"/>
              </a:ext>
            </a:extLst>
          </p:cNvPr>
          <p:cNvSpPr>
            <a:spLocks noGrp="1"/>
          </p:cNvSpPr>
          <p:nvPr>
            <p:ph type="dt" sz="half" idx="10"/>
          </p:nvPr>
        </p:nvSpPr>
        <p:spPr/>
        <p:txBody>
          <a:bodyPr/>
          <a:lstStyle/>
          <a:p>
            <a:fld id="{E657BA9A-7FBA-4C05-AD30-50BC75EEA84D}" type="datetimeFigureOut">
              <a:rPr lang="en-US" smtClean="0"/>
              <a:t>1/28/2023</a:t>
            </a:fld>
            <a:endParaRPr lang="en-US"/>
          </a:p>
        </p:txBody>
      </p:sp>
      <p:sp>
        <p:nvSpPr>
          <p:cNvPr id="6" name="Footer Placeholder 5">
            <a:extLst>
              <a:ext uri="{FF2B5EF4-FFF2-40B4-BE49-F238E27FC236}">
                <a16:creationId xmlns:a16="http://schemas.microsoft.com/office/drawing/2014/main" id="{1A1C3E5B-A615-4F87-AF62-993CBC5F35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1C0EA0-0F8A-4522-9133-D53F65ED95CB}"/>
              </a:ext>
            </a:extLst>
          </p:cNvPr>
          <p:cNvSpPr>
            <a:spLocks noGrp="1"/>
          </p:cNvSpPr>
          <p:nvPr>
            <p:ph type="sldNum" sz="quarter" idx="12"/>
          </p:nvPr>
        </p:nvSpPr>
        <p:spPr/>
        <p:txBody>
          <a:bodyPr/>
          <a:lstStyle/>
          <a:p>
            <a:fld id="{3EA8B4F8-15FD-46E7-AA35-3A4134311E89}" type="slidenum">
              <a:rPr lang="en-US" smtClean="0"/>
              <a:t>‹#›</a:t>
            </a:fld>
            <a:endParaRPr lang="en-US"/>
          </a:p>
        </p:txBody>
      </p:sp>
    </p:spTree>
    <p:extLst>
      <p:ext uri="{BB962C8B-B14F-4D97-AF65-F5344CB8AC3E}">
        <p14:creationId xmlns:p14="http://schemas.microsoft.com/office/powerpoint/2010/main" val="29335562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CEE067-661A-42C6-957C-F2D2B8FBA5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C41349-160C-449E-B964-651758D075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B7EDA8-9A15-49D8-9175-D2AA15414D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57BA9A-7FBA-4C05-AD30-50BC75EEA84D}" type="datetimeFigureOut">
              <a:rPr lang="en-US" smtClean="0"/>
              <a:t>1/28/2023</a:t>
            </a:fld>
            <a:endParaRPr lang="en-US"/>
          </a:p>
        </p:txBody>
      </p:sp>
      <p:sp>
        <p:nvSpPr>
          <p:cNvPr id="5" name="Footer Placeholder 4">
            <a:extLst>
              <a:ext uri="{FF2B5EF4-FFF2-40B4-BE49-F238E27FC236}">
                <a16:creationId xmlns:a16="http://schemas.microsoft.com/office/drawing/2014/main" id="{9C58CD45-F466-4FFC-89B1-A9E72FCFCC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A959F9-53C9-4DD8-9F78-3509CA352B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A8B4F8-15FD-46E7-AA35-3A4134311E89}" type="slidenum">
              <a:rPr lang="en-US" smtClean="0"/>
              <a:t>‹#›</a:t>
            </a:fld>
            <a:endParaRPr lang="en-US"/>
          </a:p>
        </p:txBody>
      </p:sp>
    </p:spTree>
    <p:extLst>
      <p:ext uri="{BB962C8B-B14F-4D97-AF65-F5344CB8AC3E}">
        <p14:creationId xmlns:p14="http://schemas.microsoft.com/office/powerpoint/2010/main" val="3579822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4.jpe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6.sv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6.sv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6.svg"/></Relationships>
</file>

<file path=ppt/slides/_rels/slide1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5.png"/><Relationship Id="rId7"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4.jpeg"/><Relationship Id="rId10" Type="http://schemas.openxmlformats.org/officeDocument/2006/relationships/image" Target="../media/image23.png"/><Relationship Id="rId4" Type="http://schemas.openxmlformats.org/officeDocument/2006/relationships/image" Target="../media/image6.svg"/><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6.sv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6.sv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6.sv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6.sv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4.jpeg"/><Relationship Id="rId2" Type="http://schemas.openxmlformats.org/officeDocument/2006/relationships/image" Target="../media/image24.png"/><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5.png"/><Relationship Id="rId7" Type="http://schemas.openxmlformats.org/officeDocument/2006/relationships/diagramLayout" Target="../diagrams/layout1.xml"/><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diagramData" Target="../diagrams/data1.xml"/><Relationship Id="rId5" Type="http://schemas.openxmlformats.org/officeDocument/2006/relationships/image" Target="../media/image4.jpeg"/><Relationship Id="rId10" Type="http://schemas.microsoft.com/office/2007/relationships/diagramDrawing" Target="../diagrams/drawing1.xml"/><Relationship Id="rId4" Type="http://schemas.openxmlformats.org/officeDocument/2006/relationships/image" Target="../media/image6.svg"/><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7.jpe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13.jpeg"/><Relationship Id="rId11" Type="http://schemas.openxmlformats.org/officeDocument/2006/relationships/image" Target="../media/image4.jpeg"/><Relationship Id="rId5" Type="http://schemas.openxmlformats.org/officeDocument/2006/relationships/image" Target="../media/image12.jpeg"/><Relationship Id="rId10" Type="http://schemas.openxmlformats.org/officeDocument/2006/relationships/image" Target="../media/image6.svg"/><Relationship Id="rId4" Type="http://schemas.openxmlformats.org/officeDocument/2006/relationships/image" Target="../media/image11.jpeg"/><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6.sv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hyperlink" Target="http://ec.europa.eu/research/swafs/gendered-innovations/index_en.cfm?pg=home" TargetMode="External"/><Relationship Id="rId5" Type="http://schemas.openxmlformats.org/officeDocument/2006/relationships/image" Target="../media/image4.jpeg"/><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PRIMA_PPT_cover.jpg" descr="PRIMA_PPT_cover.jpg"/>
          <p:cNvPicPr>
            <a:picLocks noChangeAspect="1"/>
          </p:cNvPicPr>
          <p:nvPr/>
        </p:nvPicPr>
        <p:blipFill>
          <a:blip r:embed="rId2"/>
          <a:stretch>
            <a:fillRect/>
          </a:stretch>
        </p:blipFill>
        <p:spPr>
          <a:xfrm>
            <a:off x="-32103" y="-140058"/>
            <a:ext cx="12256205" cy="6924756"/>
          </a:xfrm>
          <a:prstGeom prst="rect">
            <a:avLst/>
          </a:prstGeom>
          <a:ln w="12700">
            <a:miter lim="400000"/>
          </a:ln>
        </p:spPr>
      </p:pic>
      <p:sp>
        <p:nvSpPr>
          <p:cNvPr id="152" name="Presentation…"/>
          <p:cNvSpPr txBox="1">
            <a:spLocks noGrp="1"/>
          </p:cNvSpPr>
          <p:nvPr>
            <p:ph type="subTitle" sz="quarter" idx="1"/>
          </p:nvPr>
        </p:nvSpPr>
        <p:spPr>
          <a:xfrm>
            <a:off x="2732155" y="1252535"/>
            <a:ext cx="4983108" cy="1332114"/>
          </a:xfrm>
          <a:prstGeom prst="rect">
            <a:avLst/>
          </a:prstGeom>
        </p:spPr>
        <p:txBody>
          <a:bodyPr>
            <a:normAutofit fontScale="62500" lnSpcReduction="20000"/>
          </a:bodyPr>
          <a:lstStyle/>
          <a:p>
            <a:pPr>
              <a:defRPr sz="8500" spc="255">
                <a:solidFill>
                  <a:srgbClr val="FFFFFF"/>
                </a:solidFill>
                <a:latin typeface="+mn-lt"/>
                <a:ea typeface="+mn-ea"/>
                <a:cs typeface="+mn-cs"/>
                <a:sym typeface="NeueHaasDisplay-Black"/>
              </a:defRPr>
            </a:pPr>
            <a:r>
              <a:rPr lang="en-US" b="1" dirty="0"/>
              <a:t>Headline of the presentation</a:t>
            </a:r>
            <a:endParaRPr sz="3300" dirty="0"/>
          </a:p>
        </p:txBody>
      </p:sp>
      <p:sp>
        <p:nvSpPr>
          <p:cNvPr id="153" name="Línea"/>
          <p:cNvSpPr/>
          <p:nvPr/>
        </p:nvSpPr>
        <p:spPr>
          <a:xfrm>
            <a:off x="5940593" y="5083535"/>
            <a:ext cx="1" cy="1142880"/>
          </a:xfrm>
          <a:prstGeom prst="line">
            <a:avLst/>
          </a:prstGeom>
          <a:ln w="25400">
            <a:solidFill>
              <a:srgbClr val="FFFFFF"/>
            </a:solidFill>
            <a:miter lim="400000"/>
          </a:ln>
        </p:spPr>
        <p:txBody>
          <a:bodyPr lIns="25400" tIns="25400" rIns="25400" bIns="25400" anchor="ctr"/>
          <a:lstStyle/>
          <a:p>
            <a:endParaRPr sz="900"/>
          </a:p>
        </p:txBody>
      </p:sp>
      <p:pic>
        <p:nvPicPr>
          <p:cNvPr id="154" name="Imagen" descr="Imagen"/>
          <p:cNvPicPr>
            <a:picLocks noChangeAspect="1"/>
          </p:cNvPicPr>
          <p:nvPr/>
        </p:nvPicPr>
        <p:blipFill>
          <a:blip r:embed="rId3"/>
          <a:stretch>
            <a:fillRect/>
          </a:stretch>
        </p:blipFill>
        <p:spPr>
          <a:xfrm>
            <a:off x="996641" y="5041771"/>
            <a:ext cx="3981767" cy="1226408"/>
          </a:xfrm>
          <a:prstGeom prst="rect">
            <a:avLst/>
          </a:prstGeom>
          <a:ln>
            <a:noFill/>
          </a:ln>
          <a:effectLst>
            <a:outerShdw blurRad="292100" dist="139700" dir="2700000" algn="tl" rotWithShape="0">
              <a:srgbClr val="333333">
                <a:alpha val="65000"/>
              </a:srgbClr>
            </a:outerShdw>
          </a:effectLst>
        </p:spPr>
      </p:pic>
      <p:pic>
        <p:nvPicPr>
          <p:cNvPr id="7" name="Immagine 9">
            <a:extLst>
              <a:ext uri="{FF2B5EF4-FFF2-40B4-BE49-F238E27FC236}">
                <a16:creationId xmlns:a16="http://schemas.microsoft.com/office/drawing/2014/main" id="{270781B0-6975-4354-8CDD-C24765C4B9B6}"/>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3000"/>
                    </a14:imgEffect>
                    <a14:imgEffect>
                      <a14:brightnessContrast bright="17000" contrast="40000"/>
                    </a14:imgEffect>
                  </a14:imgLayer>
                </a14:imgProps>
              </a:ext>
            </a:extLst>
          </a:blip>
          <a:stretch>
            <a:fillRect/>
          </a:stretch>
        </p:blipFill>
        <p:spPr>
          <a:xfrm>
            <a:off x="-32103" y="-140058"/>
            <a:ext cx="12256197" cy="4817710"/>
          </a:xfrm>
          <a:prstGeom prst="roundRect">
            <a:avLst>
              <a:gd name="adj" fmla="val 4167"/>
            </a:avLst>
          </a:prstGeom>
          <a:solidFill>
            <a:srgbClr val="FFFFFF"/>
          </a:solidFill>
          <a:ln w="76200" cap="sq">
            <a:solidFill>
              <a:srgbClr val="EAEAEA"/>
            </a:solidFill>
            <a:miter lim="800000"/>
          </a:ln>
          <a:effectLst>
            <a:glow>
              <a:schemeClr val="accent1"/>
            </a:glow>
            <a:reflection blurRad="12700" stA="33000" endPos="28000" dist="5000" dir="5400000" sy="-100000" algn="bl" rotWithShape="0"/>
            <a:softEdge rad="0"/>
          </a:effectLst>
          <a:scene3d>
            <a:camera prst="orthographicFront"/>
            <a:lightRig rig="threePt" dir="t">
              <a:rot lat="0" lon="0" rev="2700000"/>
            </a:lightRig>
          </a:scene3d>
          <a:sp3d contourW="6350">
            <a:bevelT h="38100"/>
            <a:contourClr>
              <a:srgbClr val="C0C0C0"/>
            </a:contourClr>
          </a:sp3d>
        </p:spPr>
      </p:pic>
      <p:sp>
        <p:nvSpPr>
          <p:cNvPr id="2" name="TextBox 1">
            <a:extLst>
              <a:ext uri="{FF2B5EF4-FFF2-40B4-BE49-F238E27FC236}">
                <a16:creationId xmlns:a16="http://schemas.microsoft.com/office/drawing/2014/main" id="{3374BB21-7DF1-4019-8961-8965CBCF8C66}"/>
              </a:ext>
            </a:extLst>
          </p:cNvPr>
          <p:cNvSpPr txBox="1"/>
          <p:nvPr/>
        </p:nvSpPr>
        <p:spPr>
          <a:xfrm>
            <a:off x="-5" y="1265338"/>
            <a:ext cx="12191999" cy="1323439"/>
          </a:xfrm>
          <a:prstGeom prst="rect">
            <a:avLst/>
          </a:prstGeom>
          <a:noFill/>
        </p:spPr>
        <p:txBody>
          <a:bodyPr wrap="square" rtlCol="0">
            <a:spAutoFit/>
          </a:bodyPr>
          <a:lstStyle/>
          <a:p>
            <a:pPr algn="ctr"/>
            <a:r>
              <a:rPr lang="en-US" sz="4000" b="1" dirty="0">
                <a:solidFill>
                  <a:srgbClr val="FFFF00"/>
                </a:solidFill>
                <a:effectLst>
                  <a:outerShdw blurRad="38100" dist="38100" dir="2700000" algn="tl">
                    <a:srgbClr val="000000">
                      <a:alpha val="43137"/>
                    </a:srgbClr>
                  </a:outerShdw>
                </a:effectLst>
              </a:rPr>
              <a:t>COMPETITIVE RESEARCH PROPOSAL FOR PRIMA PROGRAMME</a:t>
            </a:r>
            <a:endParaRPr lang="en-US" sz="3200" dirty="0">
              <a:solidFill>
                <a:schemeClr val="bg1"/>
              </a:solidFill>
              <a:effectLst>
                <a:outerShdw blurRad="38100" dist="38100" dir="2700000" algn="tl">
                  <a:srgbClr val="000000">
                    <a:alpha val="43137"/>
                  </a:srgbClr>
                </a:outerShdw>
              </a:effectLst>
            </a:endParaRPr>
          </a:p>
        </p:txBody>
      </p:sp>
      <p:pic>
        <p:nvPicPr>
          <p:cNvPr id="9" name="Picture 2" descr="fit4reuse--footer-eu-logo">
            <a:extLst>
              <a:ext uri="{FF2B5EF4-FFF2-40B4-BE49-F238E27FC236}">
                <a16:creationId xmlns:a16="http://schemas.microsoft.com/office/drawing/2014/main" id="{634FB252-12FA-44B0-A107-8E260AD4D2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9432" y="5077311"/>
            <a:ext cx="2223637" cy="11846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29D53DB7-5A91-42E6-A356-965C67718E6F}"/>
              </a:ext>
            </a:extLst>
          </p:cNvPr>
          <p:cNvSpPr txBox="1"/>
          <p:nvPr/>
        </p:nvSpPr>
        <p:spPr>
          <a:xfrm>
            <a:off x="8651928" y="5131024"/>
            <a:ext cx="3281767" cy="1077218"/>
          </a:xfrm>
          <a:prstGeom prst="rect">
            <a:avLst/>
          </a:prstGeom>
          <a:noFill/>
        </p:spPr>
        <p:txBody>
          <a:bodyPr wrap="square">
            <a:spAutoFit/>
          </a:bodyPr>
          <a:lstStyle/>
          <a:p>
            <a:pPr algn="just"/>
            <a:r>
              <a:rPr lang="en-US" sz="1600"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PRIMA Programme is supported under Horizon 2020, the European Union’s Framework Programme for Research and Innovation</a:t>
            </a:r>
            <a:r>
              <a:rPr lang="en-US" sz="1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it-IT" sz="1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2" name="Rettangolo 10">
            <a:extLst>
              <a:ext uri="{FF2B5EF4-FFF2-40B4-BE49-F238E27FC236}">
                <a16:creationId xmlns:a16="http://schemas.microsoft.com/office/drawing/2014/main" id="{666D20E0-3BE6-40CB-8432-4DABA72FA3DF}"/>
              </a:ext>
            </a:extLst>
          </p:cNvPr>
          <p:cNvSpPr/>
          <p:nvPr/>
        </p:nvSpPr>
        <p:spPr>
          <a:xfrm>
            <a:off x="73951" y="3415795"/>
            <a:ext cx="5316407" cy="1261884"/>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pPr defTabSz="802020"/>
            <a:r>
              <a:rPr lang="it-IT" sz="2800" b="1" dirty="0">
                <a:ln/>
                <a:solidFill>
                  <a:srgbClr val="2F85B8"/>
                </a:solidFill>
                <a:effectLst>
                  <a:outerShdw blurRad="38100" dist="38100" dir="2700000" algn="tl">
                    <a:srgbClr val="000000">
                      <a:alpha val="43137"/>
                    </a:srgbClr>
                  </a:outerShdw>
                </a:effectLst>
                <a:latin typeface="Arial" panose="020B0604020202020204" pitchFamily="34" charset="0"/>
                <a:ea typeface="Segoe UI Emoji" panose="020B0502040204020203" pitchFamily="34" charset="0"/>
                <a:cs typeface="Arial" panose="020B0604020202020204" pitchFamily="34" charset="0"/>
              </a:rPr>
              <a:t>Dr. Mohamed Wageih</a:t>
            </a:r>
          </a:p>
          <a:p>
            <a:pPr defTabSz="802020"/>
            <a:r>
              <a:rPr lang="en-GB" sz="2400" b="1" dirty="0">
                <a:solidFill>
                  <a:schemeClr val="bg1"/>
                </a:solidFill>
                <a:effectLst>
                  <a:outerShdw blurRad="38100" dist="38100" dir="2700000" algn="tl">
                    <a:srgbClr val="000000">
                      <a:alpha val="43137"/>
                    </a:srgbClr>
                  </a:outerShdw>
                </a:effectLst>
              </a:rPr>
              <a:t>Project Officer</a:t>
            </a:r>
          </a:p>
          <a:p>
            <a:pPr defTabSz="802020"/>
            <a:r>
              <a:rPr lang="it-IT" sz="2400" b="1" dirty="0">
                <a:solidFill>
                  <a:schemeClr val="bg1"/>
                </a:solidFill>
                <a:effectLst>
                  <a:outerShdw blurRad="38100" dist="38100" dir="2700000" algn="tl">
                    <a:srgbClr val="000000">
                      <a:alpha val="43137"/>
                    </a:srgbClr>
                  </a:outerShdw>
                </a:effectLst>
              </a:rPr>
              <a:t>PRIMA Secretariat, Barcelona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Imagen" descr="Imagen"/>
          <p:cNvPicPr>
            <a:picLocks noChangeAspect="1"/>
          </p:cNvPicPr>
          <p:nvPr/>
        </p:nvPicPr>
        <p:blipFill>
          <a:blip r:embed="rId2"/>
          <a:stretch>
            <a:fillRect/>
          </a:stretch>
        </p:blipFill>
        <p:spPr>
          <a:xfrm>
            <a:off x="1978" y="0"/>
            <a:ext cx="821544" cy="6858001"/>
          </a:xfrm>
          <a:prstGeom prst="rect">
            <a:avLst/>
          </a:prstGeom>
          <a:ln>
            <a:noFill/>
          </a:ln>
          <a:effectLst>
            <a:outerShdw blurRad="292100" dist="139700" dir="2700000" algn="tl" rotWithShape="0">
              <a:srgbClr val="333333">
                <a:alpha val="65000"/>
              </a:srgbClr>
            </a:outerShdw>
          </a:effectLst>
        </p:spPr>
      </p:pic>
      <p:sp>
        <p:nvSpPr>
          <p:cNvPr id="6" name="Title 1"/>
          <p:cNvSpPr txBox="1">
            <a:spLocks/>
          </p:cNvSpPr>
          <p:nvPr/>
        </p:nvSpPr>
        <p:spPr>
          <a:xfrm rot="16200000">
            <a:off x="-1926736" y="2106514"/>
            <a:ext cx="4658519" cy="6232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spc="-25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n-cs"/>
              </a:rPr>
              <a:t>FIRST    STAGE</a:t>
            </a:r>
            <a:endParaRPr lang="en-GB" sz="3600" b="1" spc="-25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n-cs"/>
              <a:sym typeface="NeueHaasDisplay-Black"/>
            </a:endParaRPr>
          </a:p>
        </p:txBody>
      </p:sp>
      <p:sp>
        <p:nvSpPr>
          <p:cNvPr id="7" name="Title 6"/>
          <p:cNvSpPr txBox="1">
            <a:spLocks/>
          </p:cNvSpPr>
          <p:nvPr/>
        </p:nvSpPr>
        <p:spPr>
          <a:xfrm>
            <a:off x="1001987" y="119020"/>
            <a:ext cx="9265603" cy="685800"/>
          </a:xfrm>
          <a:prstGeom prst="rect">
            <a:avLst/>
          </a:prstGeom>
        </p:spPr>
        <p:txBody>
          <a:bodyPr vert="horz" anchor="b">
            <a:normAutofit/>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all" spc="0" normalizeH="0" baseline="0" noProof="0" dirty="0">
                <a:ln>
                  <a:noFill/>
                </a:ln>
                <a:solidFill>
                  <a:sysClr val="windowText" lastClr="000000"/>
                </a:solidFill>
                <a:effectLst/>
                <a:uLnTx/>
                <a:uFillTx/>
                <a:latin typeface="Tw Cen MT"/>
                <a:ea typeface="+mj-ea"/>
                <a:cs typeface="+mj-cs"/>
              </a:rPr>
              <a:t>PRIMA </a:t>
            </a:r>
            <a:r>
              <a:rPr kumimoji="0" lang="en-US" sz="3600" b="1" i="0" u="none" strike="noStrike" kern="1200" cap="all" spc="0" normalizeH="0" noProof="0" dirty="0">
                <a:ln>
                  <a:noFill/>
                </a:ln>
                <a:solidFill>
                  <a:sysClr val="windowText" lastClr="000000"/>
                </a:solidFill>
                <a:effectLst/>
                <a:uLnTx/>
                <a:uFillTx/>
                <a:latin typeface="Tw Cen MT"/>
                <a:ea typeface="+mj-ea"/>
                <a:cs typeface="+mj-cs"/>
              </a:rPr>
              <a:t>pre-proposal </a:t>
            </a:r>
            <a:r>
              <a:rPr kumimoji="0" lang="en-US" sz="3600" b="1" i="0" u="none" strike="noStrike" kern="1200" cap="all" spc="0" normalizeH="0" baseline="0" noProof="0" dirty="0">
                <a:ln>
                  <a:noFill/>
                </a:ln>
                <a:solidFill>
                  <a:sysClr val="windowText" lastClr="000000"/>
                </a:solidFill>
                <a:effectLst/>
                <a:uLnTx/>
                <a:uFillTx/>
                <a:latin typeface="Tw Cen MT"/>
                <a:ea typeface="+mj-ea"/>
                <a:cs typeface="+mj-cs"/>
              </a:rPr>
              <a:t>Sections</a:t>
            </a:r>
            <a:endParaRPr kumimoji="0" lang="en-US" sz="3200" b="1" i="0" u="none" strike="noStrike" kern="1200" cap="none" spc="0" normalizeH="0" baseline="0" noProof="0" dirty="0">
              <a:ln>
                <a:noFill/>
              </a:ln>
              <a:solidFill>
                <a:srgbClr val="FF0000"/>
              </a:solidFill>
              <a:effectLst/>
              <a:uLnTx/>
              <a:uFillTx/>
              <a:latin typeface="Tw Cen MT"/>
              <a:ea typeface="+mj-ea"/>
              <a:cs typeface="+mj-cs"/>
            </a:endParaRPr>
          </a:p>
        </p:txBody>
      </p:sp>
      <p:sp>
        <p:nvSpPr>
          <p:cNvPr id="8" name="TextBox 7"/>
          <p:cNvSpPr txBox="1"/>
          <p:nvPr/>
        </p:nvSpPr>
        <p:spPr>
          <a:xfrm>
            <a:off x="1001987" y="996907"/>
            <a:ext cx="11000827" cy="4984763"/>
          </a:xfrm>
          <a:prstGeom prst="rect">
            <a:avLst/>
          </a:prstGeom>
          <a:noFill/>
        </p:spPr>
        <p:txBody>
          <a:bodyPr wrap="square" rtlCol="0">
            <a:spAutoFit/>
          </a:bodyPr>
          <a:lstStyle/>
          <a:p>
            <a:r>
              <a:rPr lang="en-US" sz="2200" b="1" dirty="0">
                <a:latin typeface="Cambria" panose="02040503050406030204" pitchFamily="18" charset="0"/>
                <a:ea typeface="Cambria" panose="02040503050406030204" pitchFamily="18" charset="0"/>
              </a:rPr>
              <a:t>Section</a:t>
            </a:r>
            <a:r>
              <a:rPr lang="fr-FR" sz="2200" b="1" dirty="0">
                <a:latin typeface="Cambria" panose="02040503050406030204" pitchFamily="18" charset="0"/>
                <a:ea typeface="Cambria" panose="02040503050406030204" pitchFamily="18" charset="0"/>
              </a:rPr>
              <a:t> 1 – </a:t>
            </a:r>
            <a:r>
              <a:rPr lang="en-GB" sz="2200" b="1" dirty="0">
                <a:latin typeface="Cambria" panose="02040503050406030204" pitchFamily="18" charset="0"/>
                <a:ea typeface="Cambria" panose="02040503050406030204" pitchFamily="18" charset="0"/>
              </a:rPr>
              <a:t>EXCELLENCE</a:t>
            </a:r>
          </a:p>
          <a:p>
            <a:endParaRPr lang="en-GB" sz="1400" b="1" dirty="0">
              <a:latin typeface="Cambria" panose="02040503050406030204" pitchFamily="18" charset="0"/>
              <a:ea typeface="Cambria" panose="02040503050406030204" pitchFamily="18" charset="0"/>
            </a:endParaRPr>
          </a:p>
          <a:p>
            <a:pPr>
              <a:tabLst>
                <a:tab pos="177800" algn="l"/>
              </a:tabLst>
            </a:pPr>
            <a:r>
              <a:rPr lang="en-GB" sz="2200" dirty="0">
                <a:latin typeface="Cambria" panose="02040503050406030204" pitchFamily="18" charset="0"/>
                <a:ea typeface="Cambria" panose="02040503050406030204" pitchFamily="18" charset="0"/>
              </a:rPr>
              <a:t>	</a:t>
            </a:r>
            <a:r>
              <a:rPr lang="en-GB" sz="2200" b="1" dirty="0">
                <a:solidFill>
                  <a:srgbClr val="0070C0"/>
                </a:solidFill>
                <a:latin typeface="Cambria" panose="02040503050406030204" pitchFamily="18" charset="0"/>
                <a:ea typeface="Cambria" panose="02040503050406030204" pitchFamily="18" charset="0"/>
              </a:rPr>
              <a:t>1.4 Ambition: </a:t>
            </a:r>
            <a:r>
              <a:rPr lang="en-GB" sz="2200" i="1" dirty="0">
                <a:latin typeface="Cambria" panose="02040503050406030204" pitchFamily="18" charset="0"/>
                <a:ea typeface="Cambria" panose="02040503050406030204" pitchFamily="18" charset="0"/>
              </a:rPr>
              <a:t>beyond the state-of-the-art</a:t>
            </a:r>
          </a:p>
          <a:p>
            <a:pPr marL="342900" indent="-342900">
              <a:lnSpc>
                <a:spcPct val="150000"/>
              </a:lnSpc>
              <a:buFont typeface="Arial" panose="020B0604020202020204" pitchFamily="34" charset="0"/>
              <a:buChar char="•"/>
            </a:pPr>
            <a:r>
              <a:rPr lang="en-GB" sz="2200" dirty="0">
                <a:latin typeface="Cambria" panose="02040503050406030204" pitchFamily="18" charset="0"/>
                <a:ea typeface="Cambria" panose="02040503050406030204" pitchFamily="18" charset="0"/>
              </a:rPr>
              <a:t>What the proposed project would advance/go beyond the state-of-the-art, and the extent the proposed work is ambitious (</a:t>
            </a:r>
            <a:r>
              <a:rPr lang="en-GB" sz="2200" b="1" dirty="0">
                <a:latin typeface="Cambria" panose="02040503050406030204" pitchFamily="18" charset="0"/>
                <a:ea typeface="Cambria" panose="02040503050406030204" pitchFamily="18" charset="0"/>
              </a:rPr>
              <a:t>Novelty</a:t>
            </a:r>
            <a:r>
              <a:rPr lang="en-GB" sz="2200" dirty="0">
                <a:latin typeface="Cambria" panose="02040503050406030204" pitchFamily="18" charset="0"/>
                <a:ea typeface="Cambria" panose="02040503050406030204" pitchFamily="18" charset="0"/>
              </a:rPr>
              <a:t> of your project and added values).</a:t>
            </a:r>
          </a:p>
          <a:p>
            <a:pPr marL="342900" indent="-342900">
              <a:lnSpc>
                <a:spcPct val="150000"/>
              </a:lnSpc>
              <a:buFont typeface="Arial" panose="020B0604020202020204" pitchFamily="34" charset="0"/>
              <a:buChar char="•"/>
            </a:pPr>
            <a:r>
              <a:rPr lang="en-GB" sz="2200" dirty="0">
                <a:latin typeface="Cambria" panose="02040503050406030204" pitchFamily="18" charset="0"/>
                <a:ea typeface="Cambria" panose="02040503050406030204" pitchFamily="18" charset="0"/>
              </a:rPr>
              <a:t>Describe the </a:t>
            </a:r>
            <a:r>
              <a:rPr lang="en-GB" sz="2200" b="1" dirty="0">
                <a:latin typeface="Cambria" panose="02040503050406030204" pitchFamily="18" charset="0"/>
                <a:ea typeface="Cambria" panose="02040503050406030204" pitchFamily="18" charset="0"/>
              </a:rPr>
              <a:t>Innovation Potential </a:t>
            </a:r>
            <a:r>
              <a:rPr lang="en-GB" sz="2200" dirty="0">
                <a:latin typeface="Cambria" panose="02040503050406030204" pitchFamily="18" charset="0"/>
                <a:ea typeface="Cambria" panose="02040503050406030204" pitchFamily="18" charset="0"/>
              </a:rPr>
              <a:t>(e.g. ground-breaking objectives, novel concepts and approaches, new products, services or business and organisational models). Where relevant, refer to products and services already available on the market. Please refer to the results of any patent search carried out.</a:t>
            </a:r>
          </a:p>
          <a:p>
            <a:pPr marL="342900" indent="-342900">
              <a:lnSpc>
                <a:spcPct val="150000"/>
              </a:lnSpc>
              <a:buFont typeface="Arial" panose="020B0604020202020204" pitchFamily="34" charset="0"/>
              <a:buChar char="•"/>
            </a:pPr>
            <a:r>
              <a:rPr lang="en-US" sz="2200" dirty="0">
                <a:latin typeface="Cambria" panose="02040503050406030204" pitchFamily="18" charset="0"/>
                <a:ea typeface="Cambria" panose="02040503050406030204" pitchFamily="18" charset="0"/>
              </a:rPr>
              <a:t>why you choose this/these technologies, </a:t>
            </a:r>
            <a:r>
              <a:rPr lang="en-US" sz="2200" b="1" dirty="0">
                <a:latin typeface="Cambria" panose="02040503050406030204" pitchFamily="18" charset="0"/>
                <a:ea typeface="Cambria" panose="02040503050406030204" pitchFamily="18" charset="0"/>
              </a:rPr>
              <a:t>advantages over alternatives</a:t>
            </a:r>
            <a:r>
              <a:rPr lang="en-US" sz="2200" dirty="0">
                <a:latin typeface="Cambria" panose="02040503050406030204" pitchFamily="18" charset="0"/>
                <a:ea typeface="Cambria" panose="02040503050406030204" pitchFamily="18" charset="0"/>
              </a:rPr>
              <a:t> in the market.</a:t>
            </a:r>
          </a:p>
          <a:p>
            <a:pPr marL="342900" indent="-342900">
              <a:lnSpc>
                <a:spcPct val="150000"/>
              </a:lnSpc>
              <a:buFont typeface="Arial" panose="020B0604020202020204" pitchFamily="34" charset="0"/>
              <a:buChar char="•"/>
            </a:pPr>
            <a:r>
              <a:rPr lang="en-US" sz="2200" dirty="0">
                <a:latin typeface="Cambria" panose="02040503050406030204" pitchFamily="18" charset="0"/>
                <a:ea typeface="Cambria" panose="02040503050406030204" pitchFamily="18" charset="0"/>
              </a:rPr>
              <a:t>In brief, also describe the </a:t>
            </a:r>
            <a:r>
              <a:rPr lang="en-US" sz="2200" b="1" dirty="0">
                <a:latin typeface="Cambria" panose="02040503050406030204" pitchFamily="18" charset="0"/>
                <a:ea typeface="Cambria" panose="02040503050406030204" pitchFamily="18" charset="0"/>
              </a:rPr>
              <a:t>nature and size of the tackled market</a:t>
            </a:r>
            <a:r>
              <a:rPr lang="en-US" sz="2200" dirty="0">
                <a:latin typeface="Cambria" panose="02040503050406030204" pitchFamily="18" charset="0"/>
                <a:ea typeface="Cambria" panose="02040503050406030204" pitchFamily="18" charset="0"/>
              </a:rPr>
              <a:t>.</a:t>
            </a:r>
          </a:p>
        </p:txBody>
      </p:sp>
      <p:pic>
        <p:nvPicPr>
          <p:cNvPr id="10" name="Graphic 9">
            <a:extLst>
              <a:ext uri="{FF2B5EF4-FFF2-40B4-BE49-F238E27FC236}">
                <a16:creationId xmlns:a16="http://schemas.microsoft.com/office/drawing/2014/main" id="{287CFBE2-4936-4EBC-8EFC-D767420C7AC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51664" y="87567"/>
            <a:ext cx="1763670" cy="471704"/>
          </a:xfrm>
          <a:prstGeom prst="rect">
            <a:avLst/>
          </a:prstGeom>
        </p:spPr>
      </p:pic>
      <p:pic>
        <p:nvPicPr>
          <p:cNvPr id="11" name="Picture 2" descr="fit4reuse--footer-eu-logo">
            <a:extLst>
              <a:ext uri="{FF2B5EF4-FFF2-40B4-BE49-F238E27FC236}">
                <a16:creationId xmlns:a16="http://schemas.microsoft.com/office/drawing/2014/main" id="{6DB0D6D7-794E-4D65-8474-83F8594C44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94406" y="6085007"/>
            <a:ext cx="920928" cy="685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5231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descr="Imagen"/>
          <p:cNvPicPr>
            <a:picLocks noChangeAspect="1"/>
          </p:cNvPicPr>
          <p:nvPr/>
        </p:nvPicPr>
        <p:blipFill>
          <a:blip r:embed="rId2"/>
          <a:stretch>
            <a:fillRect/>
          </a:stretch>
        </p:blipFill>
        <p:spPr>
          <a:xfrm>
            <a:off x="1978" y="0"/>
            <a:ext cx="821544" cy="6858001"/>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912422" y="859080"/>
            <a:ext cx="11078140" cy="5615704"/>
          </a:xfrm>
          <a:prstGeom prst="rect">
            <a:avLst/>
          </a:prstGeom>
          <a:noFill/>
        </p:spPr>
        <p:txBody>
          <a:bodyPr wrap="square" rtlCol="0">
            <a:spAutoFit/>
          </a:bodyPr>
          <a:lstStyle/>
          <a:p>
            <a:pPr lvl="0">
              <a:lnSpc>
                <a:spcPct val="150000"/>
              </a:lnSpc>
            </a:pPr>
            <a:r>
              <a:rPr lang="en-US" sz="2200" b="1" dirty="0">
                <a:latin typeface="Times New Roman" panose="02020603050405020304" pitchFamily="18" charset="0"/>
                <a:ea typeface="Cambria" panose="02040503050406030204" pitchFamily="18" charset="0"/>
                <a:cs typeface="Times New Roman" panose="02020603050405020304" pitchFamily="18" charset="0"/>
              </a:rPr>
              <a:t>Section</a:t>
            </a:r>
            <a:r>
              <a:rPr lang="en-GB" sz="2200" b="1" dirty="0">
                <a:latin typeface="Times New Roman" panose="02020603050405020304" pitchFamily="18" charset="0"/>
                <a:ea typeface="Cambria" panose="02040503050406030204" pitchFamily="18" charset="0"/>
                <a:cs typeface="Times New Roman" panose="02020603050405020304" pitchFamily="18" charset="0"/>
              </a:rPr>
              <a:t> 2 – IMPACT</a:t>
            </a:r>
            <a:endParaRPr lang="en-GB" sz="1200" b="1" dirty="0">
              <a:latin typeface="Times New Roman" panose="02020603050405020304" pitchFamily="18" charset="0"/>
              <a:ea typeface="Cambria" panose="02040503050406030204" pitchFamily="18" charset="0"/>
              <a:cs typeface="Times New Roman" panose="02020603050405020304" pitchFamily="18" charset="0"/>
            </a:endParaRPr>
          </a:p>
          <a:p>
            <a:pPr>
              <a:lnSpc>
                <a:spcPct val="150000"/>
              </a:lnSpc>
            </a:pPr>
            <a:r>
              <a:rPr lang="en-GB" sz="2200" b="1" dirty="0">
                <a:solidFill>
                  <a:srgbClr val="0070C0"/>
                </a:solidFill>
                <a:latin typeface="Cambria" panose="02040503050406030204" pitchFamily="18" charset="0"/>
                <a:ea typeface="Cambria" panose="02040503050406030204" pitchFamily="18" charset="0"/>
              </a:rPr>
              <a:t>2.1 Expected impacts: </a:t>
            </a:r>
            <a:r>
              <a:rPr lang="en-US" sz="2200" i="1" dirty="0">
                <a:latin typeface="Times New Roman" panose="02020603050405020304" pitchFamily="18" charset="0"/>
                <a:ea typeface="Cambria" panose="02040503050406030204" pitchFamily="18" charset="0"/>
                <a:cs typeface="Times New Roman" panose="02020603050405020304" pitchFamily="18" charset="0"/>
              </a:rPr>
              <a:t>expected impacts mentioned in the work programme</a:t>
            </a:r>
          </a:p>
          <a:p>
            <a:pPr marL="342900" lvl="0" indent="-342900">
              <a:lnSpc>
                <a:spcPct val="150000"/>
              </a:lnSpc>
              <a:buFont typeface="Arial" panose="020B0604020202020204" pitchFamily="34" charset="0"/>
              <a:buChar char="•"/>
            </a:pPr>
            <a:r>
              <a:rPr lang="en-GB" sz="2200" dirty="0">
                <a:latin typeface="Cambria" panose="02040503050406030204" pitchFamily="18" charset="0"/>
                <a:ea typeface="Cambria" panose="02040503050406030204" pitchFamily="18" charset="0"/>
                <a:cs typeface="Times New Roman" panose="02020603050405020304" pitchFamily="18" charset="0"/>
              </a:rPr>
              <a:t>Be CLEAR and SPECIFIC to your proposed project and its objectives, avoid general terms. </a:t>
            </a:r>
          </a:p>
          <a:p>
            <a:pPr marL="342900" lvl="0" indent="-342900">
              <a:lnSpc>
                <a:spcPct val="150000"/>
              </a:lnSpc>
              <a:buFont typeface="Arial" panose="020B0604020202020204" pitchFamily="34" charset="0"/>
              <a:buChar char="•"/>
            </a:pPr>
            <a:r>
              <a:rPr lang="en-GB" sz="2200" b="1" dirty="0">
                <a:latin typeface="Cambria" panose="02040503050406030204" pitchFamily="18" charset="0"/>
                <a:ea typeface="Cambria" panose="02040503050406030204" pitchFamily="18" charset="0"/>
                <a:cs typeface="Times New Roman" panose="02020603050405020304" pitchFamily="18" charset="0"/>
              </a:rPr>
              <a:t>USE QUANTIFIED KPIs AND TARGETS/VALUES, </a:t>
            </a:r>
            <a:r>
              <a:rPr lang="en-GB" sz="2200" dirty="0">
                <a:latin typeface="Cambria" panose="02040503050406030204" pitchFamily="18" charset="0"/>
                <a:ea typeface="Cambria" panose="02040503050406030204" pitchFamily="18" charset="0"/>
                <a:cs typeface="Times New Roman" panose="02020603050405020304" pitchFamily="18" charset="0"/>
              </a:rPr>
              <a:t>Means of </a:t>
            </a:r>
            <a:r>
              <a:rPr lang="en-GB" sz="2200" b="1" dirty="0">
                <a:latin typeface="Cambria" panose="02040503050406030204" pitchFamily="18" charset="0"/>
                <a:ea typeface="Cambria" panose="02040503050406030204" pitchFamily="18" charset="0"/>
                <a:cs typeface="Times New Roman" panose="02020603050405020304" pitchFamily="18" charset="0"/>
              </a:rPr>
              <a:t>VERIFYING/MEASURING.</a:t>
            </a:r>
            <a:endParaRPr lang="en-GB" sz="2200" dirty="0">
              <a:latin typeface="Cambria" panose="02040503050406030204" pitchFamily="18" charset="0"/>
              <a:ea typeface="Cambria" panose="02040503050406030204" pitchFamily="18" charset="0"/>
              <a:cs typeface="Times New Roman" panose="02020603050405020304" pitchFamily="18" charset="0"/>
            </a:endParaRPr>
          </a:p>
          <a:p>
            <a:pPr marL="342900" lvl="0" indent="-342900">
              <a:lnSpc>
                <a:spcPct val="150000"/>
              </a:lnSpc>
              <a:buFont typeface="Arial" panose="020B0604020202020204" pitchFamily="34" charset="0"/>
              <a:buChar char="•"/>
            </a:pPr>
            <a:r>
              <a:rPr lang="en-GB" sz="2200" b="1" dirty="0">
                <a:latin typeface="Cambria" panose="02040503050406030204" pitchFamily="18" charset="0"/>
                <a:ea typeface="Cambria" panose="02040503050406030204" pitchFamily="18" charset="0"/>
                <a:cs typeface="Times New Roman" panose="02020603050405020304" pitchFamily="18" charset="0"/>
              </a:rPr>
              <a:t>Classify Impacts</a:t>
            </a:r>
            <a:r>
              <a:rPr lang="en-GB" sz="2200" dirty="0">
                <a:latin typeface="Cambria" panose="02040503050406030204" pitchFamily="18" charset="0"/>
                <a:ea typeface="Cambria" panose="02040503050406030204" pitchFamily="18" charset="0"/>
                <a:cs typeface="Times New Roman" panose="02020603050405020304" pitchFamily="18" charset="0"/>
              </a:rPr>
              <a:t>: Social, Economic, Environment, Political, Technological advancement.</a:t>
            </a:r>
          </a:p>
          <a:p>
            <a:pPr marL="342900" lvl="0" indent="-342900">
              <a:lnSpc>
                <a:spcPct val="150000"/>
              </a:lnSpc>
              <a:buFont typeface="Arial" panose="020B0604020202020204" pitchFamily="34" charset="0"/>
              <a:buChar char="•"/>
            </a:pPr>
            <a:r>
              <a:rPr lang="en-GB" sz="2200" dirty="0">
                <a:latin typeface="Cambria" panose="02040503050406030204" pitchFamily="18" charset="0"/>
                <a:ea typeface="Cambria" panose="02040503050406030204" pitchFamily="18" charset="0"/>
                <a:cs typeface="Times New Roman" panose="02020603050405020304" pitchFamily="18" charset="0"/>
              </a:rPr>
              <a:t>Define </a:t>
            </a:r>
            <a:r>
              <a:rPr lang="en-GB" sz="2200" b="1" dirty="0">
                <a:latin typeface="Cambria" panose="02040503050406030204" pitchFamily="18" charset="0"/>
                <a:ea typeface="Cambria" panose="02040503050406030204" pitchFamily="18" charset="0"/>
                <a:cs typeface="Times New Roman" panose="02020603050405020304" pitchFamily="18" charset="0"/>
              </a:rPr>
              <a:t>TARGET GROUPS </a:t>
            </a:r>
            <a:r>
              <a:rPr lang="en-GB" sz="2200" dirty="0">
                <a:latin typeface="Cambria" panose="02040503050406030204" pitchFamily="18" charset="0"/>
                <a:ea typeface="Cambria" panose="02040503050406030204" pitchFamily="18" charset="0"/>
                <a:cs typeface="Times New Roman" panose="02020603050405020304" pitchFamily="18" charset="0"/>
              </a:rPr>
              <a:t>and </a:t>
            </a:r>
            <a:r>
              <a:rPr lang="en-GB" sz="2200" b="1" dirty="0">
                <a:latin typeface="Cambria" panose="02040503050406030204" pitchFamily="18" charset="0"/>
                <a:ea typeface="Cambria" panose="02040503050406030204" pitchFamily="18" charset="0"/>
                <a:cs typeface="Times New Roman" panose="02020603050405020304" pitchFamily="18" charset="0"/>
              </a:rPr>
              <a:t>BENEFICIARIES</a:t>
            </a:r>
            <a:r>
              <a:rPr lang="en-GB" sz="2200" dirty="0">
                <a:latin typeface="Cambria" panose="02040503050406030204" pitchFamily="18" charset="0"/>
                <a:ea typeface="Cambria" panose="02040503050406030204" pitchFamily="18" charset="0"/>
                <a:cs typeface="Times New Roman" panose="02020603050405020304" pitchFamily="18" charset="0"/>
              </a:rPr>
              <a:t> (i.e. small farmers, organic food market…) and the geographical coverage (involved countries).</a:t>
            </a:r>
          </a:p>
          <a:p>
            <a:pPr marL="342900" indent="-342900">
              <a:lnSpc>
                <a:spcPct val="150000"/>
              </a:lnSpc>
              <a:buFont typeface="Arial" panose="020B0604020202020204" pitchFamily="34" charset="0"/>
              <a:buChar char="•"/>
            </a:pPr>
            <a:r>
              <a:rPr lang="en-GB" sz="2200" dirty="0">
                <a:latin typeface="Cambria" panose="02040503050406030204" pitchFamily="18" charset="0"/>
                <a:ea typeface="Cambria" panose="02040503050406030204" pitchFamily="18" charset="0"/>
                <a:cs typeface="Times New Roman" panose="02020603050405020304" pitchFamily="18" charset="0"/>
              </a:rPr>
              <a:t> Describe how your project will contribute to each of the expected impacts mentioned in the PRIMA AWP, (</a:t>
            </a:r>
            <a:r>
              <a:rPr lang="en-GB" sz="2200" b="1" dirty="0">
                <a:latin typeface="Cambria" panose="02040503050406030204" pitchFamily="18" charset="0"/>
                <a:ea typeface="Cambria" panose="02040503050406030204" pitchFamily="18" charset="0"/>
                <a:cs typeface="Times New Roman" panose="02020603050405020304" pitchFamily="18" charset="0"/>
              </a:rPr>
              <a:t>Topic: Expected Impact</a:t>
            </a:r>
            <a:r>
              <a:rPr lang="en-GB" sz="2200" dirty="0">
                <a:latin typeface="Cambria" panose="02040503050406030204" pitchFamily="18" charset="0"/>
                <a:ea typeface="Cambria" panose="02040503050406030204" pitchFamily="18" charset="0"/>
                <a:cs typeface="Times New Roman" panose="02020603050405020304" pitchFamily="18" charset="0"/>
              </a:rPr>
              <a:t>).</a:t>
            </a:r>
          </a:p>
          <a:p>
            <a:pPr marL="342900" indent="-342900">
              <a:lnSpc>
                <a:spcPct val="150000"/>
              </a:lnSpc>
              <a:buFont typeface="Arial" panose="020B0604020202020204" pitchFamily="34" charset="0"/>
              <a:buChar char="•"/>
            </a:pPr>
            <a:r>
              <a:rPr lang="en-GB" sz="2200" dirty="0">
                <a:latin typeface="Cambria" panose="02040503050406030204" pitchFamily="18" charset="0"/>
                <a:ea typeface="Cambria" panose="02040503050406030204" pitchFamily="18" charset="0"/>
                <a:cs typeface="Times New Roman" panose="02020603050405020304" pitchFamily="18" charset="0"/>
              </a:rPr>
              <a:t>Do not forget the </a:t>
            </a:r>
            <a:r>
              <a:rPr lang="en-GB" sz="2200" b="1" dirty="0">
                <a:latin typeface="Cambria" panose="02040503050406030204" pitchFamily="18" charset="0"/>
                <a:ea typeface="Cambria" panose="02040503050406030204" pitchFamily="18" charset="0"/>
                <a:cs typeface="Times New Roman" panose="02020603050405020304" pitchFamily="18" charset="0"/>
              </a:rPr>
              <a:t>Cross-cutting areas </a:t>
            </a:r>
            <a:r>
              <a:rPr lang="en-GB" sz="2200" dirty="0">
                <a:latin typeface="Cambria" panose="02040503050406030204" pitchFamily="18" charset="0"/>
                <a:ea typeface="Cambria" panose="02040503050406030204" pitchFamily="18" charset="0"/>
                <a:cs typeface="Times New Roman" panose="02020603050405020304" pitchFamily="18" charset="0"/>
              </a:rPr>
              <a:t>(i.e. ICT revolution, gender issue,….)</a:t>
            </a:r>
          </a:p>
          <a:p>
            <a:pPr marL="342900" indent="-342900">
              <a:lnSpc>
                <a:spcPct val="150000"/>
              </a:lnSpc>
              <a:buFont typeface="Arial" panose="020B0604020202020204" pitchFamily="34" charset="0"/>
              <a:buChar char="•"/>
            </a:pPr>
            <a:r>
              <a:rPr lang="en-GB" sz="2200" dirty="0">
                <a:latin typeface="Cambria" panose="02040503050406030204" pitchFamily="18" charset="0"/>
                <a:ea typeface="Cambria" panose="02040503050406030204" pitchFamily="18" charset="0"/>
                <a:cs typeface="Times New Roman" panose="02020603050405020304" pitchFamily="18" charset="0"/>
              </a:rPr>
              <a:t>Refer to PRIMA </a:t>
            </a:r>
            <a:r>
              <a:rPr lang="en-GB" sz="2200" b="1" dirty="0">
                <a:latin typeface="Cambria" panose="02040503050406030204" pitchFamily="18" charset="0"/>
                <a:ea typeface="Cambria" panose="02040503050406030204" pitchFamily="18" charset="0"/>
                <a:cs typeface="Times New Roman" panose="02020603050405020304" pitchFamily="18" charset="0"/>
              </a:rPr>
              <a:t>SRIA</a:t>
            </a:r>
          </a:p>
        </p:txBody>
      </p:sp>
      <p:sp>
        <p:nvSpPr>
          <p:cNvPr id="6" name="Title 1"/>
          <p:cNvSpPr txBox="1">
            <a:spLocks/>
          </p:cNvSpPr>
          <p:nvPr/>
        </p:nvSpPr>
        <p:spPr>
          <a:xfrm rot="16200000">
            <a:off x="-1926736" y="2106514"/>
            <a:ext cx="4658519" cy="6232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spc="-25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n-cs"/>
              </a:rPr>
              <a:t>FIRST    STAGE</a:t>
            </a:r>
            <a:endParaRPr lang="en-GB" sz="3600" b="1" spc="-25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n-cs"/>
              <a:sym typeface="NeueHaasDisplay-Black"/>
            </a:endParaRPr>
          </a:p>
        </p:txBody>
      </p:sp>
      <p:sp>
        <p:nvSpPr>
          <p:cNvPr id="7" name="Title 6"/>
          <p:cNvSpPr txBox="1">
            <a:spLocks/>
          </p:cNvSpPr>
          <p:nvPr/>
        </p:nvSpPr>
        <p:spPr>
          <a:xfrm>
            <a:off x="1001987" y="119020"/>
            <a:ext cx="9265603" cy="685800"/>
          </a:xfrm>
          <a:prstGeom prst="rect">
            <a:avLst/>
          </a:prstGeom>
        </p:spPr>
        <p:txBody>
          <a:bodyPr vert="horz" anchor="b">
            <a:normAutofit/>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all" spc="0" normalizeH="0" baseline="0" noProof="0" dirty="0">
                <a:ln>
                  <a:noFill/>
                </a:ln>
                <a:solidFill>
                  <a:sysClr val="windowText" lastClr="000000"/>
                </a:solidFill>
                <a:effectLst/>
                <a:uLnTx/>
                <a:uFillTx/>
                <a:latin typeface="Tw Cen MT"/>
                <a:ea typeface="+mj-ea"/>
                <a:cs typeface="+mj-cs"/>
              </a:rPr>
              <a:t>PRIMA </a:t>
            </a:r>
            <a:r>
              <a:rPr kumimoji="0" lang="en-US" sz="3600" b="1" i="0" u="none" strike="noStrike" kern="1200" cap="all" spc="0" normalizeH="0" noProof="0" dirty="0">
                <a:ln>
                  <a:noFill/>
                </a:ln>
                <a:solidFill>
                  <a:sysClr val="windowText" lastClr="000000"/>
                </a:solidFill>
                <a:effectLst/>
                <a:uLnTx/>
                <a:uFillTx/>
                <a:latin typeface="Tw Cen MT"/>
                <a:ea typeface="+mj-ea"/>
                <a:cs typeface="+mj-cs"/>
              </a:rPr>
              <a:t>pre-proposal </a:t>
            </a:r>
            <a:r>
              <a:rPr kumimoji="0" lang="en-US" sz="3600" b="1" i="0" u="none" strike="noStrike" kern="1200" cap="all" spc="0" normalizeH="0" baseline="0" noProof="0" dirty="0">
                <a:ln>
                  <a:noFill/>
                </a:ln>
                <a:solidFill>
                  <a:sysClr val="windowText" lastClr="000000"/>
                </a:solidFill>
                <a:effectLst/>
                <a:uLnTx/>
                <a:uFillTx/>
                <a:latin typeface="Tw Cen MT"/>
                <a:ea typeface="+mj-ea"/>
                <a:cs typeface="+mj-cs"/>
              </a:rPr>
              <a:t>Sections</a:t>
            </a:r>
            <a:endParaRPr kumimoji="0" lang="en-US" sz="3200" b="1" i="0" u="none" strike="noStrike" kern="1200" cap="none" spc="0" normalizeH="0" baseline="0" noProof="0" dirty="0">
              <a:ln>
                <a:noFill/>
              </a:ln>
              <a:solidFill>
                <a:srgbClr val="FF0000"/>
              </a:solidFill>
              <a:effectLst/>
              <a:uLnTx/>
              <a:uFillTx/>
              <a:latin typeface="Tw Cen MT"/>
              <a:ea typeface="+mj-ea"/>
              <a:cs typeface="+mj-cs"/>
            </a:endParaRPr>
          </a:p>
        </p:txBody>
      </p:sp>
      <p:pic>
        <p:nvPicPr>
          <p:cNvPr id="8" name="Graphic 7">
            <a:extLst>
              <a:ext uri="{FF2B5EF4-FFF2-40B4-BE49-F238E27FC236}">
                <a16:creationId xmlns:a16="http://schemas.microsoft.com/office/drawing/2014/main" id="{8F111DA0-BC80-4478-A1B3-AE565623E8EF}"/>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51664" y="87567"/>
            <a:ext cx="1763670" cy="471704"/>
          </a:xfrm>
          <a:prstGeom prst="rect">
            <a:avLst/>
          </a:prstGeom>
        </p:spPr>
      </p:pic>
      <p:pic>
        <p:nvPicPr>
          <p:cNvPr id="10" name="Picture 2" descr="fit4reuse--footer-eu-logo">
            <a:extLst>
              <a:ext uri="{FF2B5EF4-FFF2-40B4-BE49-F238E27FC236}">
                <a16:creationId xmlns:a16="http://schemas.microsoft.com/office/drawing/2014/main" id="{529BD9D0-ABB1-4D13-9FAA-AF7B1E7097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94406" y="6085007"/>
            <a:ext cx="920928" cy="685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0663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Imagen" descr="Imagen"/>
          <p:cNvPicPr>
            <a:picLocks noChangeAspect="1"/>
          </p:cNvPicPr>
          <p:nvPr/>
        </p:nvPicPr>
        <p:blipFill>
          <a:blip r:embed="rId2">
            <a:biLevel thresh="75000"/>
          </a:blip>
          <a:stretch>
            <a:fillRect/>
          </a:stretch>
        </p:blipFill>
        <p:spPr>
          <a:xfrm>
            <a:off x="1978" y="0"/>
            <a:ext cx="821544" cy="6858001"/>
          </a:xfrm>
          <a:prstGeom prst="rect">
            <a:avLst/>
          </a:prstGeom>
          <a:ln>
            <a:noFill/>
          </a:ln>
          <a:effectLst>
            <a:outerShdw blurRad="292100" dist="139700" dir="2700000" algn="tl" rotWithShape="0">
              <a:srgbClr val="333333">
                <a:alpha val="65000"/>
              </a:srgbClr>
            </a:outerShdw>
          </a:effectLst>
        </p:spPr>
      </p:pic>
      <p:pic>
        <p:nvPicPr>
          <p:cNvPr id="11" name="Graphic 10">
            <a:extLst>
              <a:ext uri="{FF2B5EF4-FFF2-40B4-BE49-F238E27FC236}">
                <a16:creationId xmlns:a16="http://schemas.microsoft.com/office/drawing/2014/main" id="{2E4E96B9-F103-4A19-A8CB-A1DC28271E40}"/>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51664" y="87567"/>
            <a:ext cx="1763670" cy="471704"/>
          </a:xfrm>
          <a:prstGeom prst="rect">
            <a:avLst/>
          </a:prstGeom>
        </p:spPr>
      </p:pic>
      <p:sp>
        <p:nvSpPr>
          <p:cNvPr id="6" name="Rectangle 3"/>
          <p:cNvSpPr txBox="1">
            <a:spLocks noChangeArrowheads="1"/>
          </p:cNvSpPr>
          <p:nvPr/>
        </p:nvSpPr>
        <p:spPr>
          <a:xfrm>
            <a:off x="1600200" y="1447800"/>
            <a:ext cx="8915400" cy="5105400"/>
          </a:xfrm>
          <a:prstGeom prst="rect">
            <a:avLst/>
          </a:prstGeom>
        </p:spPr>
        <p:txBody>
          <a:bodyPr vert="horz">
            <a:noAutofit/>
          </a:bodyPr>
          <a:lstStyle/>
          <a:p>
            <a:pPr marL="457200" marR="0" lvl="1" indent="0" algn="l" defTabSz="914400" rtl="0" eaLnBrk="1" fontAlgn="auto" latinLnBrk="0" hangingPunct="1">
              <a:lnSpc>
                <a:spcPct val="150000"/>
              </a:lnSpc>
              <a:spcBef>
                <a:spcPts val="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 name="Google Shape;435;p25"/>
          <p:cNvSpPr/>
          <p:nvPr/>
        </p:nvSpPr>
        <p:spPr>
          <a:xfrm>
            <a:off x="7210697" y="5390263"/>
            <a:ext cx="118372" cy="84070"/>
          </a:xfrm>
          <a:custGeom>
            <a:avLst/>
            <a:gdLst/>
            <a:ahLst/>
            <a:cxnLst/>
            <a:rect l="l" t="t" r="r" b="b"/>
            <a:pathLst>
              <a:path w="138429" h="92710" extrusionOk="0">
                <a:moveTo>
                  <a:pt x="0" y="92519"/>
                </a:moveTo>
                <a:lnTo>
                  <a:pt x="138290" y="92519"/>
                </a:lnTo>
                <a:lnTo>
                  <a:pt x="138290" y="0"/>
                </a:lnTo>
                <a:lnTo>
                  <a:pt x="0" y="0"/>
                </a:lnTo>
                <a:lnTo>
                  <a:pt x="0" y="92519"/>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6" name="Rectangle 15">
            <a:extLst>
              <a:ext uri="{FF2B5EF4-FFF2-40B4-BE49-F238E27FC236}">
                <a16:creationId xmlns:a16="http://schemas.microsoft.com/office/drawing/2014/main" id="{2344667D-005D-4A8E-84CF-2839F13F7DC6}"/>
              </a:ext>
            </a:extLst>
          </p:cNvPr>
          <p:cNvSpPr>
            <a:spLocks noChangeArrowheads="1"/>
          </p:cNvSpPr>
          <p:nvPr/>
        </p:nvSpPr>
        <p:spPr bwMode="auto">
          <a:xfrm>
            <a:off x="-165504" y="6403893"/>
            <a:ext cx="12192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180975" algn="l"/>
              </a:tabLst>
              <a:defRPr/>
            </a:pPr>
            <a:r>
              <a:rPr kumimoji="0" lang="en-US" altLang="en-US" sz="2400" b="0" i="0" u="none" strike="noStrike" kern="1200" cap="none" spc="0" normalizeH="0" baseline="3000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Times New Roman" panose="02020603050405020304" pitchFamily="18" charset="0"/>
                <a:cs typeface="+mn-cs"/>
              </a:rPr>
              <a:t>For demonstration purpose only. Not part of the PRIMA official template</a:t>
            </a:r>
            <a:endParaRPr kumimoji="0" lang="en-GB" altLang="en-US" sz="6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cs typeface="+mn-cs"/>
            </a:endParaRPr>
          </a:p>
        </p:txBody>
      </p:sp>
      <p:sp>
        <p:nvSpPr>
          <p:cNvPr id="17" name="ZoneTexte 13">
            <a:extLst>
              <a:ext uri="{FF2B5EF4-FFF2-40B4-BE49-F238E27FC236}">
                <a16:creationId xmlns:a16="http://schemas.microsoft.com/office/drawing/2014/main" id="{FAB76CB1-36F1-4485-8AF8-C01BBC215E04}"/>
              </a:ext>
            </a:extLst>
          </p:cNvPr>
          <p:cNvSpPr txBox="1"/>
          <p:nvPr/>
        </p:nvSpPr>
        <p:spPr>
          <a:xfrm>
            <a:off x="4516029" y="69379"/>
            <a:ext cx="3591195" cy="584775"/>
          </a:xfrm>
          <a:prstGeom prst="rect">
            <a:avLst/>
          </a:prstGeom>
          <a:solidFill>
            <a:schemeClr val="accent2">
              <a:lumMod val="20000"/>
              <a:lumOff val="80000"/>
            </a:schemeClr>
          </a:solidFill>
          <a:ln>
            <a:solidFill>
              <a:schemeClr val="tx1"/>
            </a:solidFill>
          </a:ln>
        </p:spPr>
        <p:txBody>
          <a:bodyPr wrap="square" rtlCol="0">
            <a:spAutoFit/>
          </a:bodyPr>
          <a:lstStyle/>
          <a:p>
            <a:r>
              <a:rPr lang="en-US" sz="1600" i="1" dirty="0">
                <a:solidFill>
                  <a:srgbClr val="000000"/>
                </a:solidFill>
                <a:effectLst/>
                <a:latin typeface="+mj-lt"/>
                <a:ea typeface="Times New Roman" panose="02020603050405020304" pitchFamily="18" charset="0"/>
              </a:rPr>
              <a:t>Stage 1- Pre Proposal (Excellence)</a:t>
            </a:r>
          </a:p>
          <a:p>
            <a:r>
              <a:rPr lang="en-US" sz="1600" i="1" dirty="0">
                <a:solidFill>
                  <a:srgbClr val="000000"/>
                </a:solidFill>
                <a:latin typeface="+mj-lt"/>
                <a:ea typeface="Times New Roman" panose="02020603050405020304" pitchFamily="18" charset="0"/>
              </a:rPr>
              <a:t>Stage 2 – Full Proposal (Implementation</a:t>
            </a:r>
            <a:r>
              <a:rPr lang="en-US" sz="1600" i="1" dirty="0">
                <a:solidFill>
                  <a:srgbClr val="000000"/>
                </a:solidFill>
                <a:effectLst/>
                <a:latin typeface="+mj-lt"/>
                <a:ea typeface="Times New Roman" panose="02020603050405020304" pitchFamily="18" charset="0"/>
              </a:rPr>
              <a:t>)</a:t>
            </a:r>
            <a:endParaRPr lang="en-US" sz="1600" i="1" dirty="0">
              <a:latin typeface="+mj-lt"/>
            </a:endParaRPr>
          </a:p>
        </p:txBody>
      </p:sp>
      <p:graphicFrame>
        <p:nvGraphicFramePr>
          <p:cNvPr id="19" name="Table 18"/>
          <p:cNvGraphicFramePr>
            <a:graphicFrameLocks noGrp="1"/>
          </p:cNvGraphicFramePr>
          <p:nvPr>
            <p:extLst>
              <p:ext uri="{D42A27DB-BD31-4B8C-83A1-F6EECF244321}">
                <p14:modId xmlns:p14="http://schemas.microsoft.com/office/powerpoint/2010/main" val="2116011779"/>
              </p:ext>
            </p:extLst>
          </p:nvPr>
        </p:nvGraphicFramePr>
        <p:xfrm>
          <a:off x="1469647" y="837641"/>
          <a:ext cx="3899045" cy="1630680"/>
        </p:xfrm>
        <a:graphic>
          <a:graphicData uri="http://schemas.openxmlformats.org/drawingml/2006/table">
            <a:tbl>
              <a:tblPr firstRow="1" bandRow="1">
                <a:tableStyleId>{00A15C55-8517-42AA-B614-E9B94910E393}</a:tableStyleId>
              </a:tblPr>
              <a:tblGrid>
                <a:gridCol w="2147083">
                  <a:extLst>
                    <a:ext uri="{9D8B030D-6E8A-4147-A177-3AD203B41FA5}">
                      <a16:colId xmlns:a16="http://schemas.microsoft.com/office/drawing/2014/main" val="1240694940"/>
                    </a:ext>
                  </a:extLst>
                </a:gridCol>
                <a:gridCol w="1751962">
                  <a:extLst>
                    <a:ext uri="{9D8B030D-6E8A-4147-A177-3AD203B41FA5}">
                      <a16:colId xmlns:a16="http://schemas.microsoft.com/office/drawing/2014/main" val="2246745968"/>
                    </a:ext>
                  </a:extLst>
                </a:gridCol>
              </a:tblGrid>
              <a:tr h="370840">
                <a:tc>
                  <a:txBody>
                    <a:bodyPr/>
                    <a:lstStyle/>
                    <a:p>
                      <a:r>
                        <a:rPr lang="fr-FR" sz="1400" dirty="0">
                          <a:effectLst>
                            <a:outerShdw blurRad="38100" dist="38100" dir="2700000" algn="tl">
                              <a:srgbClr val="000000">
                                <a:alpha val="43137"/>
                              </a:srgbClr>
                            </a:outerShdw>
                          </a:effectLst>
                        </a:rPr>
                        <a:t>PRIMA Topic Challenges &amp;</a:t>
                      </a:r>
                      <a:r>
                        <a:rPr lang="fr-FR" sz="1400" baseline="0" dirty="0">
                          <a:effectLst>
                            <a:outerShdw blurRad="38100" dist="38100" dir="2700000" algn="tl">
                              <a:srgbClr val="000000">
                                <a:alpha val="43137"/>
                              </a:srgbClr>
                            </a:outerShdw>
                          </a:effectLst>
                        </a:rPr>
                        <a:t> Scope</a:t>
                      </a:r>
                      <a:endParaRPr lang="fr-FR" sz="1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txBody>
                  <a:tcPr/>
                </a:tc>
                <a:tc>
                  <a:txBody>
                    <a:bodyPr/>
                    <a:lstStyle/>
                    <a:p>
                      <a:r>
                        <a:rPr lang="fr-FR" sz="1400" dirty="0">
                          <a:effectLst>
                            <a:outerShdw blurRad="38100" dist="38100" dir="2700000" algn="tl">
                              <a:srgbClr val="000000">
                                <a:alpha val="43137"/>
                              </a:srgbClr>
                            </a:outerShdw>
                          </a:effectLst>
                        </a:rPr>
                        <a:t>Project </a:t>
                      </a:r>
                      <a:r>
                        <a:rPr lang="en-US" sz="1400" baseline="0" noProof="0" dirty="0">
                          <a:effectLst>
                            <a:outerShdw blurRad="38100" dist="38100" dir="2700000" algn="tl">
                              <a:srgbClr val="000000">
                                <a:alpha val="43137"/>
                              </a:srgbClr>
                            </a:outerShdw>
                          </a:effectLst>
                        </a:rPr>
                        <a:t>Response</a:t>
                      </a:r>
                      <a:endParaRPr lang="en-US" sz="1400" noProof="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02855262"/>
                  </a:ext>
                </a:extLst>
              </a:tr>
              <a:tr h="370840">
                <a:tc>
                  <a:txBody>
                    <a:bodyPr/>
                    <a:lstStyle/>
                    <a:p>
                      <a:r>
                        <a:rPr lang="fr-FR" sz="1400" dirty="0">
                          <a:effectLst>
                            <a:outerShdw blurRad="38100" dist="38100" dir="2700000" algn="tl">
                              <a:srgbClr val="000000">
                                <a:alpha val="43137"/>
                              </a:srgbClr>
                            </a:outerShdw>
                          </a:effectLst>
                        </a:rPr>
                        <a:t>Call Challenge</a:t>
                      </a:r>
                      <a:endParaRPr lang="fr-FR" sz="1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txBody>
                  <a:tcPr/>
                </a:tc>
                <a:tc>
                  <a:txBody>
                    <a:bodyPr/>
                    <a:lstStyle/>
                    <a:p>
                      <a:endParaRPr lang="fr-FR" sz="1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857088347"/>
                  </a:ext>
                </a:extLst>
              </a:tr>
              <a:tr h="370840">
                <a:tc>
                  <a:txBody>
                    <a:bodyPr/>
                    <a:lstStyle/>
                    <a:p>
                      <a:r>
                        <a:rPr lang="fr-FR" sz="1400" dirty="0">
                          <a:effectLst>
                            <a:outerShdw blurRad="38100" dist="38100" dir="2700000" algn="tl">
                              <a:srgbClr val="000000">
                                <a:alpha val="43137"/>
                              </a:srgbClr>
                            </a:outerShdw>
                          </a:effectLst>
                        </a:rPr>
                        <a:t>PRIMA SRIA Objective</a:t>
                      </a:r>
                      <a:endParaRPr lang="fr-FR" sz="1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txBody>
                  <a:tcPr/>
                </a:tc>
                <a:tc>
                  <a:txBody>
                    <a:bodyPr/>
                    <a:lstStyle/>
                    <a:p>
                      <a:endParaRPr lang="fr-FR" sz="1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800582667"/>
                  </a:ext>
                </a:extLst>
              </a:tr>
              <a:tr h="370840">
                <a:tc>
                  <a:txBody>
                    <a:bodyPr/>
                    <a:lstStyle/>
                    <a:p>
                      <a:r>
                        <a:rPr lang="fr-FR" sz="1400" dirty="0">
                          <a:effectLst>
                            <a:outerShdw blurRad="38100" dist="38100" dir="2700000" algn="tl">
                              <a:srgbClr val="000000">
                                <a:alpha val="43137"/>
                              </a:srgbClr>
                            </a:outerShdw>
                          </a:effectLst>
                        </a:rPr>
                        <a:t>Topic</a:t>
                      </a:r>
                      <a:r>
                        <a:rPr lang="fr-FR" sz="1400" baseline="0" dirty="0">
                          <a:effectLst>
                            <a:outerShdw blurRad="38100" dist="38100" dir="2700000" algn="tl">
                              <a:srgbClr val="000000">
                                <a:alpha val="43137"/>
                              </a:srgbClr>
                            </a:outerShdw>
                          </a:effectLst>
                        </a:rPr>
                        <a:t> Scope</a:t>
                      </a:r>
                      <a:endParaRPr lang="fr-FR" sz="1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txBody>
                  <a:tcPr/>
                </a:tc>
                <a:tc>
                  <a:txBody>
                    <a:bodyPr/>
                    <a:lstStyle/>
                    <a:p>
                      <a:endParaRPr lang="fr-FR" sz="1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672520083"/>
                  </a:ext>
                </a:extLst>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605886607"/>
              </p:ext>
            </p:extLst>
          </p:nvPr>
        </p:nvGraphicFramePr>
        <p:xfrm>
          <a:off x="7340057" y="4471126"/>
          <a:ext cx="4495800" cy="1630680"/>
        </p:xfrm>
        <a:graphic>
          <a:graphicData uri="http://schemas.openxmlformats.org/drawingml/2006/table">
            <a:tbl>
              <a:tblPr firstRow="1" bandRow="1">
                <a:tableStyleId>{F5AB1C69-6EDB-4FF4-983F-18BD219EF322}</a:tableStyleId>
              </a:tblPr>
              <a:tblGrid>
                <a:gridCol w="871043">
                  <a:extLst>
                    <a:ext uri="{9D8B030D-6E8A-4147-A177-3AD203B41FA5}">
                      <a16:colId xmlns:a16="http://schemas.microsoft.com/office/drawing/2014/main" val="2246745968"/>
                    </a:ext>
                  </a:extLst>
                </a:gridCol>
                <a:gridCol w="927277">
                  <a:extLst>
                    <a:ext uri="{9D8B030D-6E8A-4147-A177-3AD203B41FA5}">
                      <a16:colId xmlns:a16="http://schemas.microsoft.com/office/drawing/2014/main" val="675284825"/>
                    </a:ext>
                  </a:extLst>
                </a:gridCol>
                <a:gridCol w="899160">
                  <a:extLst>
                    <a:ext uri="{9D8B030D-6E8A-4147-A177-3AD203B41FA5}">
                      <a16:colId xmlns:a16="http://schemas.microsoft.com/office/drawing/2014/main" val="3955008172"/>
                    </a:ext>
                  </a:extLst>
                </a:gridCol>
                <a:gridCol w="899160">
                  <a:extLst>
                    <a:ext uri="{9D8B030D-6E8A-4147-A177-3AD203B41FA5}">
                      <a16:colId xmlns:a16="http://schemas.microsoft.com/office/drawing/2014/main" val="415650594"/>
                    </a:ext>
                  </a:extLst>
                </a:gridCol>
                <a:gridCol w="899160">
                  <a:extLst>
                    <a:ext uri="{9D8B030D-6E8A-4147-A177-3AD203B41FA5}">
                      <a16:colId xmlns:a16="http://schemas.microsoft.com/office/drawing/2014/main" val="3277255450"/>
                    </a:ext>
                  </a:extLst>
                </a:gridCol>
              </a:tblGrid>
              <a:tr h="370840">
                <a:tc>
                  <a:txBody>
                    <a:bodyPr/>
                    <a:lstStyle/>
                    <a:p>
                      <a:r>
                        <a:rPr lang="en-US" sz="1400" dirty="0">
                          <a:effectLst>
                            <a:outerShdw blurRad="38100" dist="38100" dir="2700000" algn="tl">
                              <a:srgbClr val="000000">
                                <a:alpha val="43137"/>
                              </a:srgbClr>
                            </a:outerShdw>
                          </a:effectLst>
                        </a:rPr>
                        <a:t>WP Title</a:t>
                      </a:r>
                      <a:endParaRPr lang="en-US" sz="1400" noProof="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txBody>
                  <a:tcPr/>
                </a:tc>
                <a:tc>
                  <a:txBody>
                    <a:bodyPr/>
                    <a:lstStyle/>
                    <a:p>
                      <a:pPr algn="ctr"/>
                      <a:r>
                        <a:rPr lang="en-US" sz="1400" noProof="0" dirty="0">
                          <a:effectLst>
                            <a:outerShdw blurRad="38100" dist="38100" dir="2700000" algn="tl">
                              <a:srgbClr val="000000">
                                <a:alpha val="43137"/>
                              </a:srgbClr>
                            </a:outerShdw>
                          </a:effectLst>
                        </a:rPr>
                        <a:t>Start Date</a:t>
                      </a:r>
                      <a:endParaRPr lang="en-US" sz="1400" noProof="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txBody>
                  <a:tcPr/>
                </a:tc>
                <a:tc>
                  <a:txBody>
                    <a:bodyPr/>
                    <a:lstStyle/>
                    <a:p>
                      <a:pPr algn="ctr"/>
                      <a:r>
                        <a:rPr lang="en-US" sz="1400" noProof="0" dirty="0">
                          <a:effectLst>
                            <a:outerShdw blurRad="38100" dist="38100" dir="2700000" algn="tl">
                              <a:srgbClr val="000000">
                                <a:alpha val="43137"/>
                              </a:srgbClr>
                            </a:outerShdw>
                          </a:effectLst>
                        </a:rPr>
                        <a:t>End Date</a:t>
                      </a:r>
                      <a:endParaRPr lang="en-US" sz="1400" noProof="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txBody>
                  <a:tcPr/>
                </a:tc>
                <a:tc>
                  <a:txBody>
                    <a:bodyPr/>
                    <a:lstStyle/>
                    <a:p>
                      <a:pPr algn="ctr"/>
                      <a:r>
                        <a:rPr lang="en-US" sz="1400" noProof="0" dirty="0">
                          <a:effectLst>
                            <a:outerShdw blurRad="38100" dist="38100" dir="2700000" algn="tl">
                              <a:srgbClr val="000000">
                                <a:alpha val="43137"/>
                              </a:srgbClr>
                            </a:outerShdw>
                          </a:effectLst>
                        </a:rPr>
                        <a:t>Resp. Partner</a:t>
                      </a:r>
                      <a:endParaRPr lang="en-US" sz="1400" noProof="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txBody>
                  <a:tcPr/>
                </a:tc>
                <a:tc>
                  <a:txBody>
                    <a:bodyPr/>
                    <a:lstStyle/>
                    <a:p>
                      <a:r>
                        <a:rPr lang="en-US" sz="1400" noProof="0" dirty="0">
                          <a:effectLst>
                            <a:outerShdw blurRad="38100" dist="38100" dir="2700000" algn="tl">
                              <a:srgbClr val="000000">
                                <a:alpha val="43137"/>
                              </a:srgbClr>
                            </a:outerShdw>
                          </a:effectLst>
                        </a:rPr>
                        <a:t>Deliverables</a:t>
                      </a:r>
                      <a:endParaRPr lang="en-US" sz="1400" noProof="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02855262"/>
                  </a:ext>
                </a:extLst>
              </a:tr>
              <a:tr h="370840">
                <a:tc>
                  <a:txBody>
                    <a:bodyPr/>
                    <a:lstStyle/>
                    <a:p>
                      <a:r>
                        <a:rPr lang="fr-FR" sz="1400" dirty="0">
                          <a:effectLst>
                            <a:outerShdw blurRad="38100" dist="38100" dir="2700000" algn="tl">
                              <a:srgbClr val="000000">
                                <a:alpha val="43137"/>
                              </a:srgbClr>
                            </a:outerShdw>
                          </a:effectLst>
                        </a:rPr>
                        <a:t>WP1…</a:t>
                      </a:r>
                      <a:endParaRPr lang="fr-FR" sz="1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txBody>
                  <a:tcPr/>
                </a:tc>
                <a:tc>
                  <a:txBody>
                    <a:bodyPr/>
                    <a:lstStyle/>
                    <a:p>
                      <a:pPr algn="ctr"/>
                      <a:r>
                        <a:rPr lang="fr-FR" sz="1400" dirty="0">
                          <a:effectLst>
                            <a:outerShdw blurRad="38100" dist="38100" dir="2700000" algn="tl">
                              <a:srgbClr val="000000">
                                <a:alpha val="43137"/>
                              </a:srgbClr>
                            </a:outerShdw>
                          </a:effectLst>
                        </a:rPr>
                        <a:t>M1</a:t>
                      </a:r>
                      <a:endParaRPr lang="fr-FR" sz="1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txBody>
                  <a:tcPr/>
                </a:tc>
                <a:tc>
                  <a:txBody>
                    <a:bodyPr/>
                    <a:lstStyle/>
                    <a:p>
                      <a:pPr algn="ctr"/>
                      <a:r>
                        <a:rPr lang="fr-FR" sz="1400" dirty="0">
                          <a:effectLst>
                            <a:outerShdw blurRad="38100" dist="38100" dir="2700000" algn="tl">
                              <a:srgbClr val="000000">
                                <a:alpha val="43137"/>
                              </a:srgbClr>
                            </a:outerShdw>
                          </a:effectLst>
                        </a:rPr>
                        <a:t>M5</a:t>
                      </a:r>
                      <a:endParaRPr lang="fr-FR" sz="1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txBody>
                  <a:tcPr/>
                </a:tc>
                <a:tc>
                  <a:txBody>
                    <a:bodyPr/>
                    <a:lstStyle/>
                    <a:p>
                      <a:pPr algn="ctr"/>
                      <a:r>
                        <a:rPr lang="fr-FR" sz="1400" dirty="0">
                          <a:effectLst>
                            <a:outerShdw blurRad="38100" dist="38100" dir="2700000" algn="tl">
                              <a:srgbClr val="000000">
                                <a:alpha val="43137"/>
                              </a:srgbClr>
                            </a:outerShdw>
                          </a:effectLst>
                        </a:rPr>
                        <a:t>P1</a:t>
                      </a:r>
                      <a:endParaRPr lang="fr-FR" sz="1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txBody>
                  <a:tcPr/>
                </a:tc>
                <a:tc>
                  <a:txBody>
                    <a:bodyPr/>
                    <a:lstStyle/>
                    <a:p>
                      <a:r>
                        <a:rPr lang="fr-FR" sz="1400" dirty="0">
                          <a:effectLst>
                            <a:outerShdw blurRad="38100" dist="38100" dir="2700000" algn="tl">
                              <a:srgbClr val="000000">
                                <a:alpha val="43137"/>
                              </a:srgbClr>
                            </a:outerShdw>
                          </a:effectLst>
                        </a:rPr>
                        <a:t>D1.1….</a:t>
                      </a:r>
                      <a:endParaRPr lang="fr-FR" sz="1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857088347"/>
                  </a:ext>
                </a:extLst>
              </a:tr>
              <a:tr h="370840">
                <a:tc>
                  <a:txBody>
                    <a:bodyPr/>
                    <a:lstStyle/>
                    <a:p>
                      <a:r>
                        <a:rPr lang="fr-FR" sz="1400" dirty="0">
                          <a:effectLst>
                            <a:outerShdw blurRad="38100" dist="38100" dir="2700000" algn="tl">
                              <a:srgbClr val="000000">
                                <a:alpha val="43137"/>
                              </a:srgbClr>
                            </a:outerShdw>
                          </a:effectLst>
                        </a:rPr>
                        <a:t>WP2…</a:t>
                      </a:r>
                      <a:endParaRPr lang="fr-FR" sz="1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txBody>
                  <a:tcPr/>
                </a:tc>
                <a:tc>
                  <a:txBody>
                    <a:bodyPr/>
                    <a:lstStyle/>
                    <a:p>
                      <a:pPr algn="ctr"/>
                      <a:r>
                        <a:rPr lang="fr-FR" sz="1400" dirty="0">
                          <a:effectLst>
                            <a:outerShdw blurRad="38100" dist="38100" dir="2700000" algn="tl">
                              <a:srgbClr val="000000">
                                <a:alpha val="43137"/>
                              </a:srgbClr>
                            </a:outerShdw>
                          </a:effectLst>
                        </a:rPr>
                        <a:t>M3</a:t>
                      </a:r>
                      <a:endParaRPr lang="fr-FR" sz="1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txBody>
                  <a:tcPr/>
                </a:tc>
                <a:tc>
                  <a:txBody>
                    <a:bodyPr/>
                    <a:lstStyle/>
                    <a:p>
                      <a:pPr algn="ctr"/>
                      <a:r>
                        <a:rPr lang="fr-FR" sz="1400" dirty="0">
                          <a:effectLst>
                            <a:outerShdw blurRad="38100" dist="38100" dir="2700000" algn="tl">
                              <a:srgbClr val="000000">
                                <a:alpha val="43137"/>
                              </a:srgbClr>
                            </a:outerShdw>
                          </a:effectLst>
                        </a:rPr>
                        <a:t>M10</a:t>
                      </a:r>
                      <a:endParaRPr lang="fr-FR" sz="1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txBody>
                  <a:tcPr/>
                </a:tc>
                <a:tc>
                  <a:txBody>
                    <a:bodyPr/>
                    <a:lstStyle/>
                    <a:p>
                      <a:pPr algn="ctr"/>
                      <a:r>
                        <a:rPr lang="fr-FR" sz="1400" dirty="0">
                          <a:effectLst>
                            <a:outerShdw blurRad="38100" dist="38100" dir="2700000" algn="tl">
                              <a:srgbClr val="000000">
                                <a:alpha val="43137"/>
                              </a:srgbClr>
                            </a:outerShdw>
                          </a:effectLst>
                        </a:rPr>
                        <a:t>P2</a:t>
                      </a:r>
                      <a:endParaRPr lang="fr-FR" sz="1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txBody>
                  <a:tcPr/>
                </a:tc>
                <a:tc>
                  <a:txBody>
                    <a:bodyPr/>
                    <a:lstStyle/>
                    <a:p>
                      <a:r>
                        <a:rPr lang="fr-FR" sz="1400" dirty="0">
                          <a:effectLst>
                            <a:outerShdw blurRad="38100" dist="38100" dir="2700000" algn="tl">
                              <a:srgbClr val="000000">
                                <a:alpha val="43137"/>
                              </a:srgbClr>
                            </a:outerShdw>
                          </a:effectLst>
                        </a:rPr>
                        <a:t>D2.2….</a:t>
                      </a:r>
                      <a:endParaRPr lang="fr-FR" sz="1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800582667"/>
                  </a:ext>
                </a:extLst>
              </a:tr>
              <a:tr h="370840">
                <a:tc>
                  <a:txBody>
                    <a:bodyPr/>
                    <a:lstStyle/>
                    <a:p>
                      <a:r>
                        <a:rPr lang="fr-FR" sz="1400" dirty="0" err="1">
                          <a:effectLst>
                            <a:outerShdw blurRad="38100" dist="38100" dir="2700000" algn="tl">
                              <a:srgbClr val="000000">
                                <a:alpha val="43137"/>
                              </a:srgbClr>
                            </a:outerShdw>
                          </a:effectLst>
                        </a:rPr>
                        <a:t>WPn</a:t>
                      </a:r>
                      <a:r>
                        <a:rPr lang="fr-FR" sz="1400" dirty="0">
                          <a:effectLst>
                            <a:outerShdw blurRad="38100" dist="38100" dir="2700000" algn="tl">
                              <a:srgbClr val="000000">
                                <a:alpha val="43137"/>
                              </a:srgbClr>
                            </a:outerShdw>
                          </a:effectLst>
                        </a:rPr>
                        <a:t>….</a:t>
                      </a:r>
                      <a:endParaRPr lang="fr-FR" sz="1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txBody>
                  <a:tcPr/>
                </a:tc>
                <a:tc>
                  <a:txBody>
                    <a:bodyPr/>
                    <a:lstStyle/>
                    <a:p>
                      <a:pPr algn="ctr"/>
                      <a:r>
                        <a:rPr lang="fr-FR" sz="1400" dirty="0">
                          <a:effectLst>
                            <a:outerShdw blurRad="38100" dist="38100" dir="2700000" algn="tl">
                              <a:srgbClr val="000000">
                                <a:alpha val="43137"/>
                              </a:srgbClr>
                            </a:outerShdw>
                          </a:effectLst>
                        </a:rPr>
                        <a:t>M23</a:t>
                      </a:r>
                      <a:endParaRPr lang="fr-FR" sz="1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txBody>
                  <a:tcPr/>
                </a:tc>
                <a:tc>
                  <a:txBody>
                    <a:bodyPr/>
                    <a:lstStyle/>
                    <a:p>
                      <a:pPr algn="ctr"/>
                      <a:r>
                        <a:rPr lang="fr-FR" sz="1400" dirty="0">
                          <a:effectLst>
                            <a:outerShdw blurRad="38100" dist="38100" dir="2700000" algn="tl">
                              <a:srgbClr val="000000">
                                <a:alpha val="43137"/>
                              </a:srgbClr>
                            </a:outerShdw>
                          </a:effectLst>
                        </a:rPr>
                        <a:t>M36</a:t>
                      </a:r>
                      <a:endParaRPr lang="fr-FR" sz="1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txBody>
                  <a:tcPr/>
                </a:tc>
                <a:tc>
                  <a:txBody>
                    <a:bodyPr/>
                    <a:lstStyle/>
                    <a:p>
                      <a:pPr algn="ctr"/>
                      <a:r>
                        <a:rPr lang="fr-FR" sz="1400" dirty="0">
                          <a:effectLst>
                            <a:outerShdw blurRad="38100" dist="38100" dir="2700000" algn="tl">
                              <a:srgbClr val="000000">
                                <a:alpha val="43137"/>
                              </a:srgbClr>
                            </a:outerShdw>
                          </a:effectLst>
                        </a:rPr>
                        <a:t>P1</a:t>
                      </a:r>
                      <a:endParaRPr lang="fr-FR" sz="1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txBody>
                  <a:tcPr/>
                </a:tc>
                <a:tc>
                  <a:txBody>
                    <a:bodyPr/>
                    <a:lstStyle/>
                    <a:p>
                      <a:r>
                        <a:rPr lang="fr-FR" sz="1400" dirty="0">
                          <a:effectLst>
                            <a:outerShdw blurRad="38100" dist="38100" dir="2700000" algn="tl">
                              <a:srgbClr val="000000">
                                <a:alpha val="43137"/>
                              </a:srgbClr>
                            </a:outerShdw>
                          </a:effectLst>
                        </a:rPr>
                        <a:t>Dn.1…..</a:t>
                      </a:r>
                      <a:endParaRPr lang="fr-FR" sz="1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672520083"/>
                  </a:ext>
                </a:extLst>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87431943"/>
              </p:ext>
            </p:extLst>
          </p:nvPr>
        </p:nvGraphicFramePr>
        <p:xfrm>
          <a:off x="7340057" y="839863"/>
          <a:ext cx="4401009" cy="1630680"/>
        </p:xfrm>
        <a:graphic>
          <a:graphicData uri="http://schemas.openxmlformats.org/drawingml/2006/table">
            <a:tbl>
              <a:tblPr firstRow="1" bandRow="1">
                <a:tableStyleId>{7DF18680-E054-41AD-8BC1-D1AEF772440D}</a:tableStyleId>
              </a:tblPr>
              <a:tblGrid>
                <a:gridCol w="1289183">
                  <a:extLst>
                    <a:ext uri="{9D8B030D-6E8A-4147-A177-3AD203B41FA5}">
                      <a16:colId xmlns:a16="http://schemas.microsoft.com/office/drawing/2014/main" val="1240694940"/>
                    </a:ext>
                  </a:extLst>
                </a:gridCol>
                <a:gridCol w="775746">
                  <a:extLst>
                    <a:ext uri="{9D8B030D-6E8A-4147-A177-3AD203B41FA5}">
                      <a16:colId xmlns:a16="http://schemas.microsoft.com/office/drawing/2014/main" val="2246745968"/>
                    </a:ext>
                  </a:extLst>
                </a:gridCol>
                <a:gridCol w="1168040">
                  <a:extLst>
                    <a:ext uri="{9D8B030D-6E8A-4147-A177-3AD203B41FA5}">
                      <a16:colId xmlns:a16="http://schemas.microsoft.com/office/drawing/2014/main" val="3400531980"/>
                    </a:ext>
                  </a:extLst>
                </a:gridCol>
                <a:gridCol w="1168040">
                  <a:extLst>
                    <a:ext uri="{9D8B030D-6E8A-4147-A177-3AD203B41FA5}">
                      <a16:colId xmlns:a16="http://schemas.microsoft.com/office/drawing/2014/main" val="2135321005"/>
                    </a:ext>
                  </a:extLst>
                </a:gridCol>
              </a:tblGrid>
              <a:tr h="370840">
                <a:tc>
                  <a:txBody>
                    <a:bodyPr/>
                    <a:lstStyle/>
                    <a:p>
                      <a:pPr algn="ctr"/>
                      <a:r>
                        <a:rPr lang="en-GB" sz="1400" noProof="0" dirty="0">
                          <a:effectLst>
                            <a:outerShdw blurRad="38100" dist="38100" dir="2700000" algn="tl">
                              <a:srgbClr val="000000">
                                <a:alpha val="43137"/>
                              </a:srgbClr>
                            </a:outerShdw>
                          </a:effectLst>
                        </a:rPr>
                        <a:t>Technology</a:t>
                      </a:r>
                      <a:endParaRPr lang="en-GB" sz="1400" noProof="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txBody>
                  <a:tcPr/>
                </a:tc>
                <a:tc>
                  <a:txBody>
                    <a:bodyPr/>
                    <a:lstStyle/>
                    <a:p>
                      <a:pPr algn="ctr"/>
                      <a:r>
                        <a:rPr lang="en-US" sz="1400" dirty="0">
                          <a:effectLst>
                            <a:outerShdw blurRad="38100" dist="38100" dir="2700000" algn="tl">
                              <a:srgbClr val="000000">
                                <a:alpha val="43137"/>
                              </a:srgbClr>
                            </a:outerShdw>
                          </a:effectLst>
                        </a:rPr>
                        <a:t>Initial TRL</a:t>
                      </a:r>
                      <a:endParaRPr lang="en-US" sz="1400" noProof="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txBody>
                  <a:tcPr/>
                </a:tc>
                <a:tc>
                  <a:txBody>
                    <a:bodyPr/>
                    <a:lstStyle/>
                    <a:p>
                      <a:pPr algn="ctr"/>
                      <a:r>
                        <a:rPr lang="en-US" sz="1400" noProof="0" dirty="0">
                          <a:effectLst>
                            <a:outerShdw blurRad="38100" dist="38100" dir="2700000" algn="tl">
                              <a:srgbClr val="000000">
                                <a:alpha val="43137"/>
                              </a:srgbClr>
                            </a:outerShdw>
                          </a:effectLst>
                        </a:rPr>
                        <a:t>Developed</a:t>
                      </a:r>
                      <a:r>
                        <a:rPr lang="en-US" sz="1400" baseline="0" noProof="0" dirty="0">
                          <a:effectLst>
                            <a:outerShdw blurRad="38100" dist="38100" dir="2700000" algn="tl">
                              <a:srgbClr val="000000">
                                <a:alpha val="43137"/>
                              </a:srgbClr>
                            </a:outerShdw>
                          </a:effectLst>
                        </a:rPr>
                        <a:t> Solution</a:t>
                      </a:r>
                      <a:endParaRPr lang="en-US" sz="1400" noProof="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txBody>
                  <a:tcPr/>
                </a:tc>
                <a:tc>
                  <a:txBody>
                    <a:bodyPr/>
                    <a:lstStyle/>
                    <a:p>
                      <a:pPr algn="ctr"/>
                      <a:r>
                        <a:rPr lang="en-US" sz="1400" noProof="0" dirty="0">
                          <a:effectLst>
                            <a:outerShdw blurRad="38100" dist="38100" dir="2700000" algn="tl">
                              <a:srgbClr val="000000">
                                <a:alpha val="43137"/>
                              </a:srgbClr>
                            </a:outerShdw>
                          </a:effectLst>
                        </a:rPr>
                        <a:t>Final TRL</a:t>
                      </a:r>
                      <a:endParaRPr lang="en-US" sz="1400" noProof="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02855262"/>
                  </a:ext>
                </a:extLst>
              </a:tr>
              <a:tr h="370840">
                <a:tc>
                  <a:txBody>
                    <a:bodyPr/>
                    <a:lstStyle/>
                    <a:p>
                      <a:pPr algn="ctr"/>
                      <a:r>
                        <a:rPr lang="en-GB" sz="1400" noProof="0" dirty="0">
                          <a:effectLst>
                            <a:outerShdw blurRad="38100" dist="38100" dir="2700000" algn="tl">
                              <a:srgbClr val="000000">
                                <a:alpha val="43137"/>
                              </a:srgbClr>
                            </a:outerShdw>
                          </a:effectLst>
                        </a:rPr>
                        <a:t>Technology 1</a:t>
                      </a:r>
                      <a:endParaRPr lang="en-GB" sz="1400" noProof="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txBody>
                  <a:tcPr/>
                </a:tc>
                <a:tc>
                  <a:txBody>
                    <a:bodyPr/>
                    <a:lstStyle/>
                    <a:p>
                      <a:pPr algn="ctr"/>
                      <a:r>
                        <a:rPr lang="fr-FR" sz="1400" dirty="0">
                          <a:effectLst>
                            <a:outerShdw blurRad="38100" dist="38100" dir="2700000" algn="tl">
                              <a:srgbClr val="000000">
                                <a:alpha val="43137"/>
                              </a:srgbClr>
                            </a:outerShdw>
                          </a:effectLst>
                        </a:rPr>
                        <a:t>3</a:t>
                      </a:r>
                      <a:endParaRPr lang="fr-FR" sz="1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txBody>
                  <a:tcPr/>
                </a:tc>
                <a:tc>
                  <a:txBody>
                    <a:bodyPr/>
                    <a:lstStyle/>
                    <a:p>
                      <a:pPr algn="ctr"/>
                      <a:r>
                        <a:rPr lang="fr-FR" sz="1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New Tech.1</a:t>
                      </a:r>
                    </a:p>
                  </a:txBody>
                  <a:tcPr/>
                </a:tc>
                <a:tc>
                  <a:txBody>
                    <a:bodyPr/>
                    <a:lstStyle/>
                    <a:p>
                      <a:pPr algn="ctr"/>
                      <a:r>
                        <a:rPr lang="fr-FR" sz="1400" dirty="0">
                          <a:effectLst>
                            <a:outerShdw blurRad="38100" dist="38100" dir="2700000" algn="tl">
                              <a:srgbClr val="000000">
                                <a:alpha val="43137"/>
                              </a:srgbClr>
                            </a:outerShdw>
                          </a:effectLst>
                        </a:rPr>
                        <a:t>6</a:t>
                      </a:r>
                      <a:endParaRPr lang="fr-FR" sz="1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85708834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u="none" strike="noStrike" kern="1200" cap="none" spc="0" normalizeH="0" baseline="0" noProof="0" dirty="0">
                          <a:ln>
                            <a:noFill/>
                          </a:ln>
                          <a:effectLst>
                            <a:outerShdw blurRad="38100" dist="38100" dir="2700000" algn="tl">
                              <a:srgbClr val="000000">
                                <a:alpha val="43137"/>
                              </a:srgbClr>
                            </a:outerShdw>
                          </a:effectLst>
                          <a:uLnTx/>
                          <a:uFillTx/>
                        </a:rPr>
                        <a:t>Technology 2</a:t>
                      </a:r>
                      <a:endParaRPr kumimoji="0" lang="en-GB" sz="1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a:txBody>
                  <a:tcPr/>
                </a:tc>
                <a:tc>
                  <a:txBody>
                    <a:bodyPr/>
                    <a:lstStyle/>
                    <a:p>
                      <a:pPr algn="ctr"/>
                      <a:r>
                        <a:rPr lang="fr-FR" sz="1400" dirty="0">
                          <a:effectLst>
                            <a:outerShdw blurRad="38100" dist="38100" dir="2700000" algn="tl">
                              <a:srgbClr val="000000">
                                <a:alpha val="43137"/>
                              </a:srgbClr>
                            </a:outerShdw>
                          </a:effectLst>
                        </a:rPr>
                        <a:t>3</a:t>
                      </a:r>
                      <a:endParaRPr lang="fr-FR" sz="1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txBody>
                  <a:tcPr/>
                </a:tc>
                <a:tc>
                  <a:txBody>
                    <a:bodyPr/>
                    <a:lstStyle/>
                    <a:p>
                      <a:pPr algn="ctr"/>
                      <a:r>
                        <a:rPr kumimoji="0" lang="fr-FR" sz="1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New Tech.2</a:t>
                      </a:r>
                      <a:endParaRPr lang="fr-FR" sz="1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txBody>
                  <a:tcPr/>
                </a:tc>
                <a:tc>
                  <a:txBody>
                    <a:bodyPr/>
                    <a:lstStyle/>
                    <a:p>
                      <a:pPr algn="ctr"/>
                      <a:r>
                        <a:rPr lang="fr-FR" sz="1400" dirty="0">
                          <a:effectLst>
                            <a:outerShdw blurRad="38100" dist="38100" dir="2700000" algn="tl">
                              <a:srgbClr val="000000">
                                <a:alpha val="43137"/>
                              </a:srgbClr>
                            </a:outerShdw>
                          </a:effectLst>
                        </a:rPr>
                        <a:t>7</a:t>
                      </a:r>
                      <a:endParaRPr lang="fr-FR" sz="1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80058266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u="none" strike="noStrike" kern="1200" cap="none" spc="0" normalizeH="0" baseline="0" noProof="0" dirty="0">
                          <a:ln>
                            <a:noFill/>
                          </a:ln>
                          <a:effectLst>
                            <a:outerShdw blurRad="38100" dist="38100" dir="2700000" algn="tl">
                              <a:srgbClr val="000000">
                                <a:alpha val="43137"/>
                              </a:srgbClr>
                            </a:outerShdw>
                          </a:effectLst>
                          <a:uLnTx/>
                          <a:uFillTx/>
                        </a:rPr>
                        <a:t>Technology 3</a:t>
                      </a:r>
                      <a:endParaRPr kumimoji="0" lang="en-GB" sz="1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a:txBody>
                  <a:tcPr/>
                </a:tc>
                <a:tc>
                  <a:txBody>
                    <a:bodyPr/>
                    <a:lstStyle/>
                    <a:p>
                      <a:pPr algn="ctr"/>
                      <a:r>
                        <a:rPr lang="fr-FR" sz="1400" dirty="0">
                          <a:effectLst>
                            <a:outerShdw blurRad="38100" dist="38100" dir="2700000" algn="tl">
                              <a:srgbClr val="000000">
                                <a:alpha val="43137"/>
                              </a:srgbClr>
                            </a:outerShdw>
                          </a:effectLst>
                        </a:rPr>
                        <a:t>4</a:t>
                      </a:r>
                      <a:endParaRPr lang="fr-FR" sz="1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txBody>
                  <a:tcPr/>
                </a:tc>
                <a:tc>
                  <a:txBody>
                    <a:bodyPr/>
                    <a:lstStyle/>
                    <a:p>
                      <a:pPr algn="ctr"/>
                      <a:r>
                        <a:rPr kumimoji="0" lang="fr-FR" sz="1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New Tech.3</a:t>
                      </a:r>
                      <a:endParaRPr lang="fr-FR" sz="1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txBody>
                  <a:tcPr/>
                </a:tc>
                <a:tc>
                  <a:txBody>
                    <a:bodyPr/>
                    <a:lstStyle/>
                    <a:p>
                      <a:pPr algn="ctr"/>
                      <a:r>
                        <a:rPr lang="fr-FR" sz="1400" dirty="0">
                          <a:effectLst>
                            <a:outerShdw blurRad="38100" dist="38100" dir="2700000" algn="tl">
                              <a:srgbClr val="000000">
                                <a:alpha val="43137"/>
                              </a:srgbClr>
                            </a:outerShdw>
                          </a:effectLst>
                        </a:rPr>
                        <a:t>6</a:t>
                      </a:r>
                      <a:endParaRPr lang="fr-FR" sz="1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672520083"/>
                  </a:ext>
                </a:extLst>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1899946587"/>
              </p:ext>
            </p:extLst>
          </p:nvPr>
        </p:nvGraphicFramePr>
        <p:xfrm>
          <a:off x="1399772" y="4397625"/>
          <a:ext cx="4054417" cy="1778000"/>
        </p:xfrm>
        <a:graphic>
          <a:graphicData uri="http://schemas.openxmlformats.org/drawingml/2006/table">
            <a:tbl>
              <a:tblPr firstRow="1" bandRow="1">
                <a:tableStyleId>{21E4AEA4-8DFA-4A89-87EB-49C32662AFE0}</a:tableStyleId>
              </a:tblPr>
              <a:tblGrid>
                <a:gridCol w="1350798">
                  <a:extLst>
                    <a:ext uri="{9D8B030D-6E8A-4147-A177-3AD203B41FA5}">
                      <a16:colId xmlns:a16="http://schemas.microsoft.com/office/drawing/2014/main" val="1240694940"/>
                    </a:ext>
                  </a:extLst>
                </a:gridCol>
                <a:gridCol w="640331">
                  <a:extLst>
                    <a:ext uri="{9D8B030D-6E8A-4147-A177-3AD203B41FA5}">
                      <a16:colId xmlns:a16="http://schemas.microsoft.com/office/drawing/2014/main" val="2246745968"/>
                    </a:ext>
                  </a:extLst>
                </a:gridCol>
                <a:gridCol w="2063288">
                  <a:extLst>
                    <a:ext uri="{9D8B030D-6E8A-4147-A177-3AD203B41FA5}">
                      <a16:colId xmlns:a16="http://schemas.microsoft.com/office/drawing/2014/main" val="2135321005"/>
                    </a:ext>
                  </a:extLst>
                </a:gridCol>
              </a:tblGrid>
              <a:tr h="370840">
                <a:tc>
                  <a:txBody>
                    <a:bodyPr/>
                    <a:lstStyle/>
                    <a:p>
                      <a:r>
                        <a:rPr lang="en-GB" sz="1400" noProof="0" dirty="0">
                          <a:effectLst>
                            <a:outerShdw blurRad="38100" dist="38100" dir="2700000" algn="tl">
                              <a:srgbClr val="000000">
                                <a:alpha val="43137"/>
                              </a:srgbClr>
                            </a:outerShdw>
                          </a:effectLst>
                        </a:rPr>
                        <a:t>Communication Action</a:t>
                      </a:r>
                      <a:endParaRPr lang="en-GB" sz="1400" noProof="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txBody>
                  <a:tcPr/>
                </a:tc>
                <a:tc>
                  <a:txBody>
                    <a:bodyPr/>
                    <a:lstStyle/>
                    <a:p>
                      <a:r>
                        <a:rPr lang="en-US" sz="1400" dirty="0">
                          <a:effectLst>
                            <a:outerShdw blurRad="38100" dist="38100" dir="2700000" algn="tl">
                              <a:srgbClr val="000000">
                                <a:alpha val="43137"/>
                              </a:srgbClr>
                            </a:outerShdw>
                          </a:effectLst>
                        </a:rPr>
                        <a:t>KPIs</a:t>
                      </a:r>
                      <a:endParaRPr lang="en-US" sz="1400" noProof="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txBody>
                  <a:tcPr/>
                </a:tc>
                <a:tc>
                  <a:txBody>
                    <a:bodyPr/>
                    <a:lstStyle/>
                    <a:p>
                      <a:r>
                        <a:rPr lang="en-US" sz="1400" noProof="0" dirty="0">
                          <a:effectLst>
                            <a:outerShdw blurRad="38100" dist="38100" dir="2700000" algn="tl">
                              <a:srgbClr val="000000">
                                <a:alpha val="43137"/>
                              </a:srgbClr>
                            </a:outerShdw>
                          </a:effectLst>
                        </a:rPr>
                        <a:t>Target Audiences</a:t>
                      </a:r>
                      <a:endParaRPr lang="en-US" sz="1400" noProof="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02855262"/>
                  </a:ext>
                </a:extLst>
              </a:tr>
              <a:tr h="370840">
                <a:tc>
                  <a:txBody>
                    <a:bodyPr/>
                    <a:lstStyle/>
                    <a:p>
                      <a:r>
                        <a:rPr lang="en-GB" sz="1400" noProof="0" dirty="0">
                          <a:effectLst>
                            <a:outerShdw blurRad="38100" dist="38100" dir="2700000" algn="tl">
                              <a:srgbClr val="000000">
                                <a:alpha val="43137"/>
                              </a:srgbClr>
                            </a:outerShdw>
                          </a:effectLst>
                        </a:rPr>
                        <a:t>Website</a:t>
                      </a:r>
                      <a:endParaRPr lang="en-GB" sz="1400" noProof="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txBody>
                  <a:tcPr/>
                </a:tc>
                <a:tc>
                  <a:txBody>
                    <a:bodyPr/>
                    <a:lstStyle/>
                    <a:p>
                      <a:r>
                        <a:rPr lang="fr-FR" sz="1400" dirty="0">
                          <a:effectLst>
                            <a:outerShdw blurRad="38100" dist="38100" dir="2700000" algn="tl">
                              <a:srgbClr val="000000">
                                <a:alpha val="43137"/>
                              </a:srgbClr>
                            </a:outerShdw>
                          </a:effectLst>
                        </a:rPr>
                        <a:t>1</a:t>
                      </a:r>
                      <a:endParaRPr lang="fr-FR" sz="1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txBody>
                  <a:tcPr/>
                </a:tc>
                <a:tc>
                  <a:txBody>
                    <a:bodyPr/>
                    <a:lstStyle/>
                    <a:p>
                      <a:r>
                        <a:rPr lang="fr-FR" sz="1400" dirty="0">
                          <a:effectLst>
                            <a:outerShdw blurRad="38100" dist="38100" dir="2700000" algn="tl">
                              <a:srgbClr val="000000">
                                <a:alpha val="43137"/>
                              </a:srgbClr>
                            </a:outerShdw>
                          </a:effectLst>
                        </a:rPr>
                        <a:t>Public</a:t>
                      </a:r>
                      <a:endParaRPr lang="fr-FR" sz="1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85708834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u="none" strike="noStrike" kern="1200" cap="none" spc="0" normalizeH="0" baseline="0" noProof="0" dirty="0">
                          <a:ln>
                            <a:noFill/>
                          </a:ln>
                          <a:effectLst>
                            <a:outerShdw blurRad="38100" dist="38100" dir="2700000" algn="tl">
                              <a:srgbClr val="000000">
                                <a:alpha val="43137"/>
                              </a:srgbClr>
                            </a:outerShdw>
                          </a:effectLst>
                          <a:uLnTx/>
                          <a:uFillTx/>
                        </a:rPr>
                        <a:t>Leaflets</a:t>
                      </a:r>
                      <a:endParaRPr kumimoji="0" lang="en-GB" sz="1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a:txBody>
                  <a:tcPr/>
                </a:tc>
                <a:tc>
                  <a:txBody>
                    <a:bodyPr/>
                    <a:lstStyle/>
                    <a:p>
                      <a:r>
                        <a:rPr lang="fr-FR" sz="1400" dirty="0">
                          <a:effectLst>
                            <a:outerShdw blurRad="38100" dist="38100" dir="2700000" algn="tl">
                              <a:srgbClr val="000000">
                                <a:alpha val="43137"/>
                              </a:srgbClr>
                            </a:outerShdw>
                          </a:effectLst>
                        </a:rPr>
                        <a:t>1000</a:t>
                      </a:r>
                      <a:endParaRPr lang="fr-FR" sz="1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txBody>
                  <a:tcPr/>
                </a:tc>
                <a:tc>
                  <a:txBody>
                    <a:bodyPr/>
                    <a:lstStyle/>
                    <a:p>
                      <a:r>
                        <a:rPr lang="en-US" sz="1400" noProof="0" dirty="0">
                          <a:effectLst>
                            <a:outerShdw blurRad="38100" dist="38100" dir="2700000" algn="tl">
                              <a:srgbClr val="000000">
                                <a:alpha val="43137"/>
                              </a:srgbClr>
                            </a:outerShdw>
                          </a:effectLst>
                        </a:rPr>
                        <a:t>Scientific</a:t>
                      </a:r>
                      <a:r>
                        <a:rPr lang="en-US" sz="1400" baseline="0" noProof="0" dirty="0">
                          <a:effectLst>
                            <a:outerShdw blurRad="38100" dist="38100" dir="2700000" algn="tl">
                              <a:srgbClr val="000000">
                                <a:alpha val="43137"/>
                              </a:srgbClr>
                            </a:outerShdw>
                          </a:effectLst>
                        </a:rPr>
                        <a:t> communities in…</a:t>
                      </a:r>
                      <a:endParaRPr lang="en-US" sz="1400" noProof="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80058266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u="none" strike="noStrike" kern="1200" cap="none" spc="0" normalizeH="0" baseline="0" noProof="0" dirty="0">
                          <a:ln>
                            <a:noFill/>
                          </a:ln>
                          <a:effectLst>
                            <a:outerShdw blurRad="38100" dist="38100" dir="2700000" algn="tl">
                              <a:srgbClr val="000000">
                                <a:alpha val="43137"/>
                              </a:srgbClr>
                            </a:outerShdw>
                          </a:effectLst>
                          <a:uLnTx/>
                          <a:uFillTx/>
                        </a:rPr>
                        <a:t>Workshops</a:t>
                      </a:r>
                      <a:endParaRPr kumimoji="0" lang="en-GB" sz="1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a:txBody>
                  <a:tcPr/>
                </a:tc>
                <a:tc>
                  <a:txBody>
                    <a:bodyPr/>
                    <a:lstStyle/>
                    <a:p>
                      <a:r>
                        <a:rPr lang="fr-FR" sz="1400" dirty="0">
                          <a:effectLst>
                            <a:outerShdw blurRad="38100" dist="38100" dir="2700000" algn="tl">
                              <a:srgbClr val="000000">
                                <a:alpha val="43137"/>
                              </a:srgbClr>
                            </a:outerShdw>
                          </a:effectLst>
                        </a:rPr>
                        <a:t>4</a:t>
                      </a:r>
                      <a:endParaRPr lang="fr-FR" sz="1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txBody>
                  <a:tcPr/>
                </a:tc>
                <a:tc>
                  <a:txBody>
                    <a:bodyPr/>
                    <a:lstStyle/>
                    <a:p>
                      <a:r>
                        <a:rPr lang="en-US" sz="1400" noProof="0" dirty="0">
                          <a:effectLst>
                            <a:outerShdw blurRad="38100" dist="38100" dir="2700000" algn="tl">
                              <a:srgbClr val="000000">
                                <a:alpha val="43137"/>
                              </a:srgbClr>
                            </a:outerShdw>
                          </a:effectLst>
                        </a:rPr>
                        <a:t>Smallholders in….</a:t>
                      </a:r>
                      <a:endParaRPr lang="en-US" sz="1400" noProof="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672520083"/>
                  </a:ext>
                </a:extLst>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4184041745"/>
              </p:ext>
            </p:extLst>
          </p:nvPr>
        </p:nvGraphicFramePr>
        <p:xfrm>
          <a:off x="3798829" y="2638057"/>
          <a:ext cx="5521641" cy="1628892"/>
        </p:xfrm>
        <a:graphic>
          <a:graphicData uri="http://schemas.openxmlformats.org/drawingml/2006/table">
            <a:tbl>
              <a:tblPr firstRow="1" bandRow="1">
                <a:tableStyleId>{073A0DAA-6AF3-43AB-8588-CEC1D06C72B9}</a:tableStyleId>
              </a:tblPr>
              <a:tblGrid>
                <a:gridCol w="1646064">
                  <a:extLst>
                    <a:ext uri="{9D8B030D-6E8A-4147-A177-3AD203B41FA5}">
                      <a16:colId xmlns:a16="http://schemas.microsoft.com/office/drawing/2014/main" val="1240694940"/>
                    </a:ext>
                  </a:extLst>
                </a:gridCol>
                <a:gridCol w="2157733">
                  <a:extLst>
                    <a:ext uri="{9D8B030D-6E8A-4147-A177-3AD203B41FA5}">
                      <a16:colId xmlns:a16="http://schemas.microsoft.com/office/drawing/2014/main" val="2246745968"/>
                    </a:ext>
                  </a:extLst>
                </a:gridCol>
                <a:gridCol w="1717844">
                  <a:extLst>
                    <a:ext uri="{9D8B030D-6E8A-4147-A177-3AD203B41FA5}">
                      <a16:colId xmlns:a16="http://schemas.microsoft.com/office/drawing/2014/main" val="3695996593"/>
                    </a:ext>
                  </a:extLst>
                </a:gridCol>
              </a:tblGrid>
              <a:tr h="407223">
                <a:tc>
                  <a:txBody>
                    <a:bodyPr/>
                    <a:lstStyle/>
                    <a:p>
                      <a:r>
                        <a:rPr lang="fr-FR" sz="1400" dirty="0">
                          <a:effectLst>
                            <a:outerShdw blurRad="38100" dist="38100" dir="2700000" algn="tl">
                              <a:srgbClr val="000000">
                                <a:alpha val="43137"/>
                              </a:srgbClr>
                            </a:outerShdw>
                          </a:effectLst>
                        </a:rPr>
                        <a:t>TG/FB</a:t>
                      </a:r>
                      <a:endParaRPr lang="fr-FR" sz="1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txBody>
                  <a:tcPr/>
                </a:tc>
                <a:tc>
                  <a:txBody>
                    <a:bodyPr/>
                    <a:lstStyle/>
                    <a:p>
                      <a:r>
                        <a:rPr lang="en-US" sz="1400" dirty="0">
                          <a:effectLst>
                            <a:outerShdw blurRad="38100" dist="38100" dir="2700000" algn="tl">
                              <a:srgbClr val="000000">
                                <a:alpha val="43137"/>
                              </a:srgbClr>
                            </a:outerShdw>
                          </a:effectLst>
                        </a:rPr>
                        <a:t>Demands &amp; Challenges</a:t>
                      </a:r>
                      <a:endParaRPr lang="en-US" sz="1400" noProof="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txBody>
                  <a:tcPr/>
                </a:tc>
                <a:tc>
                  <a:txBody>
                    <a:bodyPr/>
                    <a:lstStyle/>
                    <a:p>
                      <a:r>
                        <a:rPr lang="en-US" sz="1400" noProof="0" dirty="0">
                          <a:effectLst>
                            <a:outerShdw blurRad="38100" dist="38100" dir="2700000" algn="tl">
                              <a:srgbClr val="000000">
                                <a:alpha val="43137"/>
                              </a:srgbClr>
                            </a:outerShdw>
                          </a:effectLst>
                        </a:rPr>
                        <a:t>Project Response</a:t>
                      </a:r>
                      <a:endParaRPr lang="en-US" sz="1400" noProof="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02855262"/>
                  </a:ext>
                </a:extLst>
              </a:tr>
              <a:tr h="407223">
                <a:tc>
                  <a:txBody>
                    <a:bodyPr/>
                    <a:lstStyle/>
                    <a:p>
                      <a:r>
                        <a:rPr lang="fr-FR" sz="1400" dirty="0">
                          <a:effectLst>
                            <a:outerShdw blurRad="38100" dist="38100" dir="2700000" algn="tl">
                              <a:srgbClr val="000000">
                                <a:alpha val="43137"/>
                              </a:srgbClr>
                            </a:outerShdw>
                          </a:effectLst>
                        </a:rPr>
                        <a:t>[Target</a:t>
                      </a:r>
                      <a:r>
                        <a:rPr lang="fr-FR" sz="1400" baseline="0" dirty="0">
                          <a:effectLst>
                            <a:outerShdw blurRad="38100" dist="38100" dir="2700000" algn="tl">
                              <a:srgbClr val="000000">
                                <a:alpha val="43137"/>
                              </a:srgbClr>
                            </a:outerShdw>
                          </a:effectLst>
                        </a:rPr>
                        <a:t> Group 1]</a:t>
                      </a:r>
                      <a:endParaRPr lang="fr-FR" sz="1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txBody>
                  <a:tcPr/>
                </a:tc>
                <a:tc>
                  <a:txBody>
                    <a:bodyPr/>
                    <a:lstStyle/>
                    <a:p>
                      <a:endParaRPr lang="fr-FR" sz="1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txBody>
                  <a:tcPr/>
                </a:tc>
                <a:tc>
                  <a:txBody>
                    <a:bodyPr/>
                    <a:lstStyle/>
                    <a:p>
                      <a:endParaRPr lang="fr-FR" sz="1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857088347"/>
                  </a:ext>
                </a:extLst>
              </a:tr>
              <a:tr h="4072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outerShdw blurRad="38100" dist="38100" dir="2700000" algn="tl">
                              <a:srgbClr val="000000">
                                <a:alpha val="43137"/>
                              </a:srgbClr>
                            </a:outerShdw>
                          </a:effectLst>
                          <a:uLnTx/>
                          <a:uFillTx/>
                        </a:rPr>
                        <a:t>[Final Beneficiary 1]</a:t>
                      </a:r>
                      <a:endParaRPr kumimoji="0" lang="en-US" sz="1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a:txBody>
                  <a:tcPr/>
                </a:tc>
                <a:tc>
                  <a:txBody>
                    <a:bodyPr/>
                    <a:lstStyle/>
                    <a:p>
                      <a:endParaRPr lang="fr-FR" sz="1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txBody>
                  <a:tcPr/>
                </a:tc>
                <a:tc>
                  <a:txBody>
                    <a:bodyPr/>
                    <a:lstStyle/>
                    <a:p>
                      <a:endParaRPr lang="fr-FR" sz="1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800582667"/>
                  </a:ext>
                </a:extLst>
              </a:tr>
              <a:tr h="4072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u="none" strike="noStrike" kern="1200" cap="none" spc="0" normalizeH="0" baseline="0" noProof="0" dirty="0">
                          <a:ln>
                            <a:noFill/>
                          </a:ln>
                          <a:effectLst>
                            <a:outerShdw blurRad="38100" dist="38100" dir="2700000" algn="tl">
                              <a:srgbClr val="000000">
                                <a:alpha val="43137"/>
                              </a:srgbClr>
                            </a:outerShdw>
                          </a:effectLst>
                          <a:uLnTx/>
                          <a:uFillTx/>
                        </a:rPr>
                        <a:t>[Target Group 3]</a:t>
                      </a:r>
                      <a:endParaRPr kumimoji="0" lang="fr-FR" sz="1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a:txBody>
                  <a:tcPr/>
                </a:tc>
                <a:tc>
                  <a:txBody>
                    <a:bodyPr/>
                    <a:lstStyle/>
                    <a:p>
                      <a:endParaRPr lang="fr-FR" sz="1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txBody>
                  <a:tcPr/>
                </a:tc>
                <a:tc>
                  <a:txBody>
                    <a:bodyPr/>
                    <a:lstStyle/>
                    <a:p>
                      <a:endParaRPr lang="fr-FR" sz="1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672520083"/>
                  </a:ext>
                </a:extLst>
              </a:tr>
            </a:tbl>
          </a:graphicData>
        </a:graphic>
      </p:graphicFrame>
      <p:cxnSp>
        <p:nvCxnSpPr>
          <p:cNvPr id="24" name="Straight Arrow Connector 23"/>
          <p:cNvCxnSpPr>
            <a:stCxn id="22" idx="3"/>
            <a:endCxn id="20" idx="1"/>
          </p:cNvCxnSpPr>
          <p:nvPr/>
        </p:nvCxnSpPr>
        <p:spPr>
          <a:xfrm flipV="1">
            <a:off x="5454189" y="5286466"/>
            <a:ext cx="1885868" cy="15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5" name="Straight Arrow Connector 24"/>
          <p:cNvCxnSpPr/>
          <p:nvPr/>
        </p:nvCxnSpPr>
        <p:spPr>
          <a:xfrm flipV="1">
            <a:off x="5368693" y="1637785"/>
            <a:ext cx="1885868" cy="2699"/>
          </a:xfrm>
          <a:prstGeom prst="straightConnector1">
            <a:avLst/>
          </a:prstGeom>
          <a:ln>
            <a:solidFill>
              <a:schemeClr val="accent4"/>
            </a:solidFill>
            <a:tailEnd type="triangle"/>
          </a:ln>
        </p:spPr>
        <p:style>
          <a:lnRef idx="3">
            <a:schemeClr val="accent2"/>
          </a:lnRef>
          <a:fillRef idx="0">
            <a:schemeClr val="accent2"/>
          </a:fillRef>
          <a:effectRef idx="2">
            <a:schemeClr val="accent2"/>
          </a:effectRef>
          <a:fontRef idx="minor">
            <a:schemeClr val="tx1"/>
          </a:fontRef>
        </p:style>
      </p:cxnSp>
      <p:cxnSp>
        <p:nvCxnSpPr>
          <p:cNvPr id="26" name="Elbow Connector 25"/>
          <p:cNvCxnSpPr>
            <a:stCxn id="21" idx="3"/>
            <a:endCxn id="23" idx="3"/>
          </p:cNvCxnSpPr>
          <p:nvPr/>
        </p:nvCxnSpPr>
        <p:spPr>
          <a:xfrm flipH="1">
            <a:off x="9320470" y="1655203"/>
            <a:ext cx="2420596" cy="1797300"/>
          </a:xfrm>
          <a:prstGeom prst="bentConnector3">
            <a:avLst>
              <a:gd name="adj1" fmla="val -9444"/>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7" name="Elbow Connector 26"/>
          <p:cNvCxnSpPr>
            <a:stCxn id="23" idx="1"/>
            <a:endCxn id="22" idx="1"/>
          </p:cNvCxnSpPr>
          <p:nvPr/>
        </p:nvCxnSpPr>
        <p:spPr>
          <a:xfrm rot="10800000" flipV="1">
            <a:off x="1399773" y="3452503"/>
            <a:ext cx="2399057" cy="1834122"/>
          </a:xfrm>
          <a:prstGeom prst="bentConnector3">
            <a:avLst>
              <a:gd name="adj1" fmla="val 109529"/>
            </a:avLst>
          </a:prstGeom>
          <a:ln>
            <a:tailEnd type="triangle"/>
          </a:ln>
        </p:spPr>
        <p:style>
          <a:lnRef idx="3">
            <a:schemeClr val="dk1"/>
          </a:lnRef>
          <a:fillRef idx="0">
            <a:schemeClr val="dk1"/>
          </a:fillRef>
          <a:effectRef idx="2">
            <a:schemeClr val="dk1"/>
          </a:effectRef>
          <a:fontRef idx="minor">
            <a:schemeClr val="tx1"/>
          </a:fontRef>
        </p:style>
      </p:cxnSp>
      <p:sp>
        <p:nvSpPr>
          <p:cNvPr id="28" name="Title 1"/>
          <p:cNvSpPr txBox="1">
            <a:spLocks/>
          </p:cNvSpPr>
          <p:nvPr/>
        </p:nvSpPr>
        <p:spPr>
          <a:xfrm rot="16200000">
            <a:off x="-1898719" y="2246447"/>
            <a:ext cx="4658519" cy="6232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spc="-25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n-cs"/>
              </a:rPr>
              <a:t>Useful     Tables</a:t>
            </a:r>
          </a:p>
        </p:txBody>
      </p:sp>
      <p:pic>
        <p:nvPicPr>
          <p:cNvPr id="31" name="Picture 2" descr="fit4reuse--footer-eu-logo">
            <a:extLst>
              <a:ext uri="{FF2B5EF4-FFF2-40B4-BE49-F238E27FC236}">
                <a16:creationId xmlns:a16="http://schemas.microsoft.com/office/drawing/2014/main" id="{D8297819-89E0-4667-90DC-35015FC05C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94406" y="6085007"/>
            <a:ext cx="920928" cy="685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0698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agen" descr="Imagen">
            <a:extLst>
              <a:ext uri="{FF2B5EF4-FFF2-40B4-BE49-F238E27FC236}">
                <a16:creationId xmlns:a16="http://schemas.microsoft.com/office/drawing/2014/main" id="{55E2478D-E081-4FC4-A417-05053EF57A8F}"/>
              </a:ext>
            </a:extLst>
          </p:cNvPr>
          <p:cNvPicPr>
            <a:picLocks noChangeAspect="1"/>
          </p:cNvPicPr>
          <p:nvPr/>
        </p:nvPicPr>
        <p:blipFill>
          <a:blip r:embed="rId2"/>
          <a:stretch>
            <a:fillRect/>
          </a:stretch>
        </p:blipFill>
        <p:spPr>
          <a:xfrm>
            <a:off x="0" y="0"/>
            <a:ext cx="821544" cy="6858001"/>
          </a:xfrm>
          <a:prstGeom prst="rect">
            <a:avLst/>
          </a:prstGeom>
          <a:ln>
            <a:noFill/>
          </a:ln>
          <a:effectLst>
            <a:outerShdw blurRad="292100" dist="139700" dir="2700000" algn="tl" rotWithShape="0">
              <a:srgbClr val="333333">
                <a:alpha val="65000"/>
              </a:srgbClr>
            </a:outerShdw>
          </a:effectLst>
        </p:spPr>
      </p:pic>
      <p:pic>
        <p:nvPicPr>
          <p:cNvPr id="11" name="Graphic 10">
            <a:extLst>
              <a:ext uri="{FF2B5EF4-FFF2-40B4-BE49-F238E27FC236}">
                <a16:creationId xmlns:a16="http://schemas.microsoft.com/office/drawing/2014/main" id="{2E4E96B9-F103-4A19-A8CB-A1DC28271E40}"/>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51664" y="87567"/>
            <a:ext cx="1763670" cy="471704"/>
          </a:xfrm>
          <a:prstGeom prst="rect">
            <a:avLst/>
          </a:prstGeom>
        </p:spPr>
      </p:pic>
      <p:pic>
        <p:nvPicPr>
          <p:cNvPr id="39" name="Picture 2" descr="fit4reuse--footer-eu-logo">
            <a:extLst>
              <a:ext uri="{FF2B5EF4-FFF2-40B4-BE49-F238E27FC236}">
                <a16:creationId xmlns:a16="http://schemas.microsoft.com/office/drawing/2014/main" id="{DA8D8FB2-CF67-4E3A-9C44-7E590650A8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7173" y="6113420"/>
            <a:ext cx="920928" cy="68542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a:stretch>
            <a:fillRect/>
          </a:stretch>
        </p:blipFill>
        <p:spPr>
          <a:xfrm>
            <a:off x="1034066" y="487677"/>
            <a:ext cx="5024398" cy="2775749"/>
          </a:xfrm>
          <a:prstGeom prst="rect">
            <a:avLst/>
          </a:prstGeom>
          <a:ln>
            <a:noFill/>
          </a:ln>
          <a:effectLst>
            <a:outerShdw blurRad="292100" dist="139700" dir="2700000" algn="tl" rotWithShape="0">
              <a:srgbClr val="333333">
                <a:alpha val="65000"/>
              </a:srgbClr>
            </a:outerShdw>
          </a:effectLst>
        </p:spPr>
      </p:pic>
      <p:sp>
        <p:nvSpPr>
          <p:cNvPr id="113" name="Title 1"/>
          <p:cNvSpPr txBox="1">
            <a:spLocks/>
          </p:cNvSpPr>
          <p:nvPr/>
        </p:nvSpPr>
        <p:spPr>
          <a:xfrm rot="16200000">
            <a:off x="-1898719" y="2246447"/>
            <a:ext cx="4658519" cy="6232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spc="-25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n-cs"/>
              </a:rPr>
              <a:t>Useful     Diagrams</a:t>
            </a:r>
          </a:p>
        </p:txBody>
      </p:sp>
      <p:sp>
        <p:nvSpPr>
          <p:cNvPr id="114" name="Rectangle 113">
            <a:extLst>
              <a:ext uri="{FF2B5EF4-FFF2-40B4-BE49-F238E27FC236}">
                <a16:creationId xmlns:a16="http://schemas.microsoft.com/office/drawing/2014/main" id="{2344667D-005D-4A8E-84CF-2839F13F7DC6}"/>
              </a:ext>
            </a:extLst>
          </p:cNvPr>
          <p:cNvSpPr>
            <a:spLocks noChangeArrowheads="1"/>
          </p:cNvSpPr>
          <p:nvPr/>
        </p:nvSpPr>
        <p:spPr bwMode="auto">
          <a:xfrm>
            <a:off x="2192718" y="87567"/>
            <a:ext cx="270709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180975" algn="l"/>
              </a:tabLst>
              <a:defRPr/>
            </a:pPr>
            <a:r>
              <a:rPr lang="en-US" altLang="en-US" sz="2000" b="1" dirty="0">
                <a:effectLst>
                  <a:outerShdw blurRad="38100" dist="38100" dir="2700000" algn="tl">
                    <a:srgbClr val="000000">
                      <a:alpha val="43137"/>
                    </a:srgbClr>
                  </a:outerShdw>
                </a:effectLst>
                <a:ea typeface="Times New Roman" panose="02020603050405020304" pitchFamily="18" charset="0"/>
              </a:rPr>
              <a:t>Theory of Change</a:t>
            </a:r>
            <a:endParaRPr lang="en-GB" altLang="en-US" sz="2000" b="1" dirty="0">
              <a:effectLst>
                <a:outerShdw blurRad="38100" dist="38100" dir="2700000" algn="tl">
                  <a:srgbClr val="000000">
                    <a:alpha val="43137"/>
                  </a:srgbClr>
                </a:outerShdw>
              </a:effectLst>
              <a:ea typeface="Times New Roman" panose="02020603050405020304" pitchFamily="18" charset="0"/>
            </a:endParaRPr>
          </a:p>
        </p:txBody>
      </p:sp>
      <p:pic>
        <p:nvPicPr>
          <p:cNvPr id="115" name="Picture 114"/>
          <p:cNvPicPr>
            <a:picLocks noChangeAspect="1"/>
          </p:cNvPicPr>
          <p:nvPr/>
        </p:nvPicPr>
        <p:blipFill>
          <a:blip r:embed="rId7"/>
          <a:stretch>
            <a:fillRect/>
          </a:stretch>
        </p:blipFill>
        <p:spPr>
          <a:xfrm>
            <a:off x="940863" y="3881700"/>
            <a:ext cx="5531481" cy="2602998"/>
          </a:xfrm>
          <a:prstGeom prst="rect">
            <a:avLst/>
          </a:prstGeom>
          <a:ln>
            <a:noFill/>
          </a:ln>
          <a:effectLst>
            <a:outerShdw blurRad="292100" dist="139700" dir="2700000" algn="tl" rotWithShape="0">
              <a:srgbClr val="333333">
                <a:alpha val="65000"/>
              </a:srgbClr>
            </a:outerShdw>
          </a:effectLst>
        </p:spPr>
      </p:pic>
      <p:sp>
        <p:nvSpPr>
          <p:cNvPr id="116" name="Rectangle 115">
            <a:extLst>
              <a:ext uri="{FF2B5EF4-FFF2-40B4-BE49-F238E27FC236}">
                <a16:creationId xmlns:a16="http://schemas.microsoft.com/office/drawing/2014/main" id="{2344667D-005D-4A8E-84CF-2839F13F7DC6}"/>
              </a:ext>
            </a:extLst>
          </p:cNvPr>
          <p:cNvSpPr>
            <a:spLocks noChangeArrowheads="1"/>
          </p:cNvSpPr>
          <p:nvPr/>
        </p:nvSpPr>
        <p:spPr bwMode="auto">
          <a:xfrm>
            <a:off x="-13104" y="6556293"/>
            <a:ext cx="12192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180975" algn="l"/>
              </a:tabLst>
              <a:defRPr/>
            </a:pPr>
            <a:r>
              <a:rPr kumimoji="0" lang="en-US" altLang="en-US" sz="2400" b="0" i="0" u="none" strike="noStrike" kern="1200" cap="none" spc="0" normalizeH="0" baseline="3000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Times New Roman" panose="02020603050405020304" pitchFamily="18" charset="0"/>
                <a:cs typeface="+mn-cs"/>
              </a:rPr>
              <a:t>For demonstration purpose only. Not part of the PRIMA official template</a:t>
            </a:r>
            <a:endParaRPr kumimoji="0" lang="en-GB" altLang="en-US" sz="6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cs typeface="+mn-cs"/>
            </a:endParaRPr>
          </a:p>
        </p:txBody>
      </p:sp>
      <p:sp>
        <p:nvSpPr>
          <p:cNvPr id="118" name="Rectangle 117">
            <a:extLst>
              <a:ext uri="{FF2B5EF4-FFF2-40B4-BE49-F238E27FC236}">
                <a16:creationId xmlns:a16="http://schemas.microsoft.com/office/drawing/2014/main" id="{2344667D-005D-4A8E-84CF-2839F13F7DC6}"/>
              </a:ext>
            </a:extLst>
          </p:cNvPr>
          <p:cNvSpPr>
            <a:spLocks noChangeArrowheads="1"/>
          </p:cNvSpPr>
          <p:nvPr/>
        </p:nvSpPr>
        <p:spPr bwMode="auto">
          <a:xfrm>
            <a:off x="2353056" y="3481590"/>
            <a:ext cx="270709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180975" algn="l"/>
              </a:tabLst>
              <a:defRPr/>
            </a:pPr>
            <a:r>
              <a:rPr lang="en-US" altLang="en-US" sz="2000" b="1" dirty="0">
                <a:effectLst>
                  <a:outerShdw blurRad="38100" dist="38100" dir="2700000" algn="tl">
                    <a:srgbClr val="000000">
                      <a:alpha val="43137"/>
                    </a:srgbClr>
                  </a:outerShdw>
                </a:effectLst>
                <a:ea typeface="Times New Roman" panose="02020603050405020304" pitchFamily="18" charset="0"/>
              </a:rPr>
              <a:t>PERT Diagram</a:t>
            </a:r>
            <a:endParaRPr lang="en-GB" altLang="en-US" sz="2000" b="1" dirty="0">
              <a:effectLst>
                <a:outerShdw blurRad="38100" dist="38100" dir="2700000" algn="tl">
                  <a:srgbClr val="000000">
                    <a:alpha val="43137"/>
                  </a:srgbClr>
                </a:outerShdw>
              </a:effectLst>
              <a:ea typeface="Times New Roman" panose="02020603050405020304" pitchFamily="18" charset="0"/>
            </a:endParaRPr>
          </a:p>
        </p:txBody>
      </p:sp>
      <p:pic>
        <p:nvPicPr>
          <p:cNvPr id="119" name="Picture 2" descr="Image result for business model canvas"/>
          <p:cNvPicPr>
            <a:picLocks noChangeAspect="1" noChangeArrowheads="1"/>
          </p:cNvPicPr>
          <p:nvPr/>
        </p:nvPicPr>
        <p:blipFill rotWithShape="1">
          <a:blip r:embed="rId8" cstate="hqprint">
            <a:extLst>
              <a:ext uri="{28A0092B-C50C-407E-A947-70E740481C1C}">
                <a14:useLocalDpi xmlns:a14="http://schemas.microsoft.com/office/drawing/2010/main" val="0"/>
              </a:ext>
            </a:extLst>
          </a:blip>
          <a:srcRect l="6229" t="10936" r="6423" b="10571"/>
          <a:stretch/>
        </p:blipFill>
        <p:spPr bwMode="auto">
          <a:xfrm>
            <a:off x="7846639" y="4421261"/>
            <a:ext cx="4268695" cy="21577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9"/>
          <a:stretch>
            <a:fillRect/>
          </a:stretch>
        </p:blipFill>
        <p:spPr>
          <a:xfrm>
            <a:off x="6270986" y="2346822"/>
            <a:ext cx="5834078" cy="2080997"/>
          </a:xfrm>
          <a:prstGeom prst="rect">
            <a:avLst/>
          </a:prstGeom>
        </p:spPr>
      </p:pic>
      <p:sp>
        <p:nvSpPr>
          <p:cNvPr id="120" name="Rectangle 119">
            <a:extLst>
              <a:ext uri="{FF2B5EF4-FFF2-40B4-BE49-F238E27FC236}">
                <a16:creationId xmlns:a16="http://schemas.microsoft.com/office/drawing/2014/main" id="{2344667D-005D-4A8E-84CF-2839F13F7DC6}"/>
              </a:ext>
            </a:extLst>
          </p:cNvPr>
          <p:cNvSpPr>
            <a:spLocks noChangeArrowheads="1"/>
          </p:cNvSpPr>
          <p:nvPr/>
        </p:nvSpPr>
        <p:spPr bwMode="auto">
          <a:xfrm>
            <a:off x="6770422" y="4989960"/>
            <a:ext cx="85119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180975" algn="l"/>
              </a:tabLst>
              <a:defRPr/>
            </a:pPr>
            <a:r>
              <a:rPr lang="en-US" altLang="en-US" sz="2000" b="1" dirty="0">
                <a:effectLst>
                  <a:outerShdw blurRad="38100" dist="38100" dir="2700000" algn="tl">
                    <a:srgbClr val="000000">
                      <a:alpha val="43137"/>
                    </a:srgbClr>
                  </a:outerShdw>
                </a:effectLst>
                <a:ea typeface="Times New Roman" panose="02020603050405020304" pitchFamily="18" charset="0"/>
              </a:rPr>
              <a:t>BMC</a:t>
            </a:r>
            <a:endParaRPr lang="en-GB" altLang="en-US" sz="2000" b="1" dirty="0">
              <a:effectLst>
                <a:outerShdw blurRad="38100" dist="38100" dir="2700000" algn="tl">
                  <a:srgbClr val="000000">
                    <a:alpha val="43137"/>
                  </a:srgbClr>
                </a:outerShdw>
              </a:effectLst>
              <a:ea typeface="Times New Roman" panose="02020603050405020304" pitchFamily="18" charset="0"/>
            </a:endParaRPr>
          </a:p>
        </p:txBody>
      </p:sp>
      <p:pic>
        <p:nvPicPr>
          <p:cNvPr id="2050" name="Picture 2" descr="Theory of Change Guidelines">
            <a:extLst>
              <a:ext uri="{FF2B5EF4-FFF2-40B4-BE49-F238E27FC236}">
                <a16:creationId xmlns:a16="http://schemas.microsoft.com/office/drawing/2014/main" id="{CAD4A102-9FC4-B028-BFE9-BAC80026D9D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73521" y="662062"/>
            <a:ext cx="5499584" cy="1362075"/>
          </a:xfrm>
          <a:prstGeom prst="rect">
            <a:avLst/>
          </a:prstGeom>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C57274F-3394-05FB-5A7B-5B5BCD654DB0}"/>
              </a:ext>
            </a:extLst>
          </p:cNvPr>
          <p:cNvSpPr>
            <a:spLocks noChangeArrowheads="1"/>
          </p:cNvSpPr>
          <p:nvPr/>
        </p:nvSpPr>
        <p:spPr bwMode="auto">
          <a:xfrm>
            <a:off x="5938644" y="323419"/>
            <a:ext cx="270709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180975" algn="l"/>
              </a:tabLst>
              <a:defRPr/>
            </a:pPr>
            <a:r>
              <a:rPr lang="en-US" altLang="en-US" sz="2000" b="1" dirty="0">
                <a:effectLst>
                  <a:outerShdw blurRad="38100" dist="38100" dir="2700000" algn="tl">
                    <a:srgbClr val="000000">
                      <a:alpha val="43137"/>
                    </a:srgbClr>
                  </a:outerShdw>
                </a:effectLst>
                <a:ea typeface="Times New Roman" panose="02020603050405020304" pitchFamily="18" charset="0"/>
              </a:rPr>
              <a:t>Impact Pathway</a:t>
            </a:r>
            <a:endParaRPr lang="en-GB" altLang="en-US" sz="2000" b="1" dirty="0">
              <a:effectLst>
                <a:outerShdw blurRad="38100" dist="38100" dir="2700000" algn="tl">
                  <a:srgbClr val="000000">
                    <a:alpha val="43137"/>
                  </a:srgbClr>
                </a:outerShdw>
              </a:effectLst>
              <a:ea typeface="Times New Roman" panose="02020603050405020304" pitchFamily="18" charset="0"/>
            </a:endParaRPr>
          </a:p>
        </p:txBody>
      </p:sp>
      <p:sp>
        <p:nvSpPr>
          <p:cNvPr id="5" name="Rectangle 4">
            <a:extLst>
              <a:ext uri="{FF2B5EF4-FFF2-40B4-BE49-F238E27FC236}">
                <a16:creationId xmlns:a16="http://schemas.microsoft.com/office/drawing/2014/main" id="{0F6F64AE-3E80-0268-C41E-23F24B49893E}"/>
              </a:ext>
            </a:extLst>
          </p:cNvPr>
          <p:cNvSpPr>
            <a:spLocks noChangeArrowheads="1"/>
          </p:cNvSpPr>
          <p:nvPr/>
        </p:nvSpPr>
        <p:spPr bwMode="auto">
          <a:xfrm>
            <a:off x="6573521" y="2024137"/>
            <a:ext cx="163154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180975" algn="l"/>
              </a:tabLst>
              <a:defRPr/>
            </a:pPr>
            <a:r>
              <a:rPr lang="en-US" altLang="en-US" sz="2000" b="1" dirty="0">
                <a:effectLst>
                  <a:outerShdw blurRad="38100" dist="38100" dir="2700000" algn="tl">
                    <a:srgbClr val="000000">
                      <a:alpha val="43137"/>
                    </a:srgbClr>
                  </a:outerShdw>
                </a:effectLst>
                <a:ea typeface="Times New Roman" panose="02020603050405020304" pitchFamily="18" charset="0"/>
              </a:rPr>
              <a:t>Gantt Chart</a:t>
            </a:r>
            <a:endParaRPr lang="en-GB" altLang="en-US" sz="2000" b="1" dirty="0">
              <a:effectLst>
                <a:outerShdw blurRad="38100" dist="38100" dir="2700000" algn="tl">
                  <a:srgbClr val="000000">
                    <a:alpha val="43137"/>
                  </a:srgbClr>
                </a:outerShdw>
              </a:effectLst>
              <a:ea typeface="Times New Roman" panose="02020603050405020304" pitchFamily="18" charset="0"/>
            </a:endParaRPr>
          </a:p>
        </p:txBody>
      </p:sp>
    </p:spTree>
    <p:extLst>
      <p:ext uri="{BB962C8B-B14F-4D97-AF65-F5344CB8AC3E}">
        <p14:creationId xmlns:p14="http://schemas.microsoft.com/office/powerpoint/2010/main" val="23022439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4"/>
                                        </p:tgtEl>
                                        <p:attrNameLst>
                                          <p:attrName>style.visibility</p:attrName>
                                        </p:attrNameLst>
                                      </p:cBhvr>
                                      <p:to>
                                        <p:strVal val="visible"/>
                                      </p:to>
                                    </p:set>
                                    <p:animEffect transition="in" filter="fade">
                                      <p:cBhvr>
                                        <p:cTn id="10" dur="500"/>
                                        <p:tgtEl>
                                          <p:spTgt spid="1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500"/>
                                        <p:tgtEl>
                                          <p:spTgt spid="205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5"/>
                                        </p:tgtEl>
                                        <p:attrNameLst>
                                          <p:attrName>style.visibility</p:attrName>
                                        </p:attrNameLst>
                                      </p:cBhvr>
                                      <p:to>
                                        <p:strVal val="visible"/>
                                      </p:to>
                                    </p:set>
                                    <p:animEffect transition="in" filter="fade">
                                      <p:cBhvr>
                                        <p:cTn id="31" dur="500"/>
                                        <p:tgtEl>
                                          <p:spTgt spid="1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8"/>
                                        </p:tgtEl>
                                        <p:attrNameLst>
                                          <p:attrName>style.visibility</p:attrName>
                                        </p:attrNameLst>
                                      </p:cBhvr>
                                      <p:to>
                                        <p:strVal val="visible"/>
                                      </p:to>
                                    </p:set>
                                    <p:animEffect transition="in" filter="fade">
                                      <p:cBhvr>
                                        <p:cTn id="34" dur="500"/>
                                        <p:tgtEl>
                                          <p:spTgt spid="11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19"/>
                                        </p:tgtEl>
                                        <p:attrNameLst>
                                          <p:attrName>style.visibility</p:attrName>
                                        </p:attrNameLst>
                                      </p:cBhvr>
                                      <p:to>
                                        <p:strVal val="visible"/>
                                      </p:to>
                                    </p:set>
                                    <p:animEffect transition="in" filter="fade">
                                      <p:cBhvr>
                                        <p:cTn id="39" dur="500"/>
                                        <p:tgtEl>
                                          <p:spTgt spid="11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20"/>
                                        </p:tgtEl>
                                        <p:attrNameLst>
                                          <p:attrName>style.visibility</p:attrName>
                                        </p:attrNameLst>
                                      </p:cBhvr>
                                      <p:to>
                                        <p:strVal val="visible"/>
                                      </p:to>
                                    </p:set>
                                    <p:animEffect transition="in" filter="fade">
                                      <p:cBhvr>
                                        <p:cTn id="42"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P spid="118" grpId="0"/>
      <p:bldP spid="120" grpId="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descr="Imagen"/>
          <p:cNvPicPr>
            <a:picLocks noChangeAspect="1"/>
          </p:cNvPicPr>
          <p:nvPr/>
        </p:nvPicPr>
        <p:blipFill>
          <a:blip r:embed="rId2">
            <a:biLevel thresh="75000"/>
          </a:blip>
          <a:stretch>
            <a:fillRect/>
          </a:stretch>
        </p:blipFill>
        <p:spPr>
          <a:xfrm>
            <a:off x="1978" y="0"/>
            <a:ext cx="821544" cy="6858001"/>
          </a:xfrm>
          <a:prstGeom prst="rect">
            <a:avLst/>
          </a:prstGeom>
          <a:ln>
            <a:noFill/>
          </a:ln>
          <a:effectLst>
            <a:outerShdw blurRad="292100" dist="139700" dir="2700000" algn="tl" rotWithShape="0">
              <a:srgbClr val="333333">
                <a:alpha val="65000"/>
              </a:srgbClr>
            </a:outerShdw>
          </a:effectLst>
        </p:spPr>
      </p:pic>
      <p:sp>
        <p:nvSpPr>
          <p:cNvPr id="5" name="Rectangle 2"/>
          <p:cNvSpPr>
            <a:spLocks noGrp="1" noChangeArrowheads="1"/>
          </p:cNvSpPr>
          <p:nvPr>
            <p:ph type="title"/>
          </p:nvPr>
        </p:nvSpPr>
        <p:spPr>
          <a:xfrm>
            <a:off x="1187313" y="221179"/>
            <a:ext cx="8280402" cy="688311"/>
          </a:xfrm>
          <a:noFill/>
        </p:spPr>
        <p:txBody>
          <a:bodyPr vert="horz" lIns="90488" tIns="44450" rIns="90488" bIns="44450" anchor="ctr">
            <a:noAutofit/>
          </a:bodyPr>
          <a:lstStyle/>
          <a:p>
            <a:pPr eaLnBrk="1" hangingPunct="1"/>
            <a:r>
              <a:rPr lang="en-US" sz="2950" b="1" dirty="0">
                <a:solidFill>
                  <a:schemeClr val="dk1"/>
                </a:solidFill>
                <a:latin typeface="Cambria"/>
                <a:ea typeface="Cambria"/>
                <a:cs typeface="Cambria"/>
              </a:rPr>
              <a:t>Most Common Reasons for Failure</a:t>
            </a:r>
          </a:p>
        </p:txBody>
      </p:sp>
      <p:sp>
        <p:nvSpPr>
          <p:cNvPr id="6" name="Rectangle 3"/>
          <p:cNvSpPr txBox="1">
            <a:spLocks noChangeArrowheads="1"/>
          </p:cNvSpPr>
          <p:nvPr/>
        </p:nvSpPr>
        <p:spPr>
          <a:xfrm>
            <a:off x="1034342" y="1044083"/>
            <a:ext cx="10615803" cy="5150069"/>
          </a:xfrm>
          <a:prstGeom prst="rect">
            <a:avLst/>
          </a:prstGeom>
          <a:noFill/>
        </p:spPr>
        <p:txBody>
          <a:bodyPr vert="horz" lIns="90488" tIns="44450" rIns="90488" bIns="44450" rtlCol="0">
            <a:noAutofit/>
          </a:bodyPr>
          <a:lstStyle>
            <a:lvl1pPr marL="0" indent="0" algn="l" defTabSz="412750" rtl="0" eaLnBrk="1" latinLnBrk="0" hangingPunct="1">
              <a:lnSpc>
                <a:spcPct val="90000"/>
              </a:lnSpc>
              <a:spcBef>
                <a:spcPts val="0"/>
              </a:spcBef>
              <a:buSzTx/>
              <a:buFont typeface="Arial" panose="020B0604020202020204" pitchFamily="34" charset="0"/>
              <a:buNone/>
              <a:defRPr sz="2500" kern="1200">
                <a:solidFill>
                  <a:schemeClr val="tx1"/>
                </a:solidFill>
                <a:latin typeface="+mn-lt"/>
                <a:ea typeface="+mn-ea"/>
                <a:cs typeface="+mn-cs"/>
              </a:defRPr>
            </a:lvl1pPr>
            <a:lvl2pPr marL="0" indent="228600" algn="l" defTabSz="412750" rtl="0" eaLnBrk="1" latinLnBrk="0" hangingPunct="1">
              <a:lnSpc>
                <a:spcPct val="90000"/>
              </a:lnSpc>
              <a:spcBef>
                <a:spcPts val="0"/>
              </a:spcBef>
              <a:buSzTx/>
              <a:buFont typeface="Arial" panose="020B0604020202020204" pitchFamily="34" charset="0"/>
              <a:buNone/>
              <a:defRPr sz="2500" kern="1200">
                <a:solidFill>
                  <a:schemeClr val="tx1"/>
                </a:solidFill>
                <a:latin typeface="+mn-lt"/>
                <a:ea typeface="+mn-ea"/>
                <a:cs typeface="+mn-cs"/>
              </a:defRPr>
            </a:lvl2pPr>
            <a:lvl3pPr marL="0" indent="457200" algn="l" defTabSz="412750" rtl="0" eaLnBrk="1" latinLnBrk="0" hangingPunct="1">
              <a:lnSpc>
                <a:spcPct val="90000"/>
              </a:lnSpc>
              <a:spcBef>
                <a:spcPts val="0"/>
              </a:spcBef>
              <a:buSzTx/>
              <a:buFont typeface="Arial" panose="020B0604020202020204" pitchFamily="34" charset="0"/>
              <a:buNone/>
              <a:defRPr sz="2500" kern="1200">
                <a:solidFill>
                  <a:schemeClr val="tx1"/>
                </a:solidFill>
                <a:latin typeface="+mn-lt"/>
                <a:ea typeface="+mn-ea"/>
                <a:cs typeface="+mn-cs"/>
              </a:defRPr>
            </a:lvl3pPr>
            <a:lvl4pPr marL="0" indent="685800" algn="l" defTabSz="412750" rtl="0" eaLnBrk="1" latinLnBrk="0" hangingPunct="1">
              <a:lnSpc>
                <a:spcPct val="90000"/>
              </a:lnSpc>
              <a:spcBef>
                <a:spcPts val="0"/>
              </a:spcBef>
              <a:buSzTx/>
              <a:buFont typeface="Arial" panose="020B0604020202020204" pitchFamily="34" charset="0"/>
              <a:buNone/>
              <a:defRPr sz="2500" kern="1200">
                <a:solidFill>
                  <a:schemeClr val="tx1"/>
                </a:solidFill>
                <a:latin typeface="+mn-lt"/>
                <a:ea typeface="+mn-ea"/>
                <a:cs typeface="+mn-cs"/>
              </a:defRPr>
            </a:lvl4pPr>
            <a:lvl5pPr marL="0" indent="914400" algn="l" defTabSz="412750" rtl="0" eaLnBrk="1" latinLnBrk="0" hangingPunct="1">
              <a:lnSpc>
                <a:spcPct val="90000"/>
              </a:lnSpc>
              <a:spcBef>
                <a:spcPts val="0"/>
              </a:spcBef>
              <a:buSzTx/>
              <a:buFont typeface="Arial" panose="020B0604020202020204" pitchFamily="34" charset="0"/>
              <a:buNone/>
              <a:defRPr sz="2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412750" rtl="0" eaLnBrk="1" fontAlgn="base" latinLnBrk="0" hangingPunct="1">
              <a:lnSpc>
                <a:spcPct val="150000"/>
              </a:lnSpc>
              <a:spcBef>
                <a:spcPts val="0"/>
              </a:spcBef>
              <a:spcAft>
                <a:spcPct val="0"/>
              </a:spcAft>
              <a:buClr>
                <a:srgbClr val="FF0000"/>
              </a:buClr>
              <a:buSzTx/>
              <a:buFont typeface="Cambria" panose="02040503050406030204" pitchFamily="18" charset="0"/>
              <a:buChar char="x"/>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Weak project </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idea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(novelty and applicability);</a:t>
            </a:r>
          </a:p>
          <a:p>
            <a:pPr marL="342900" marR="0" lvl="0" indent="-342900" algn="l" defTabSz="412750" rtl="0" eaLnBrk="1" fontAlgn="base" latinLnBrk="0" hangingPunct="1">
              <a:lnSpc>
                <a:spcPct val="150000"/>
              </a:lnSpc>
              <a:spcBef>
                <a:spcPts val="0"/>
              </a:spcBef>
              <a:spcAft>
                <a:spcPct val="0"/>
              </a:spcAft>
              <a:buClr>
                <a:srgbClr val="FF0000"/>
              </a:buClr>
              <a:buSzTx/>
              <a:buFont typeface="Cambria" panose="02040503050406030204" pitchFamily="18" charset="0"/>
              <a:buChar char="x"/>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Low </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Relevance</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unimportant problem – not aligned to donor priorities:</a:t>
            </a:r>
          </a:p>
          <a:p>
            <a:pPr marL="342900" marR="0" lvl="0" indent="-342900" algn="l" defTabSz="412750" rtl="0" eaLnBrk="1" fontAlgn="base" latinLnBrk="0" hangingPunct="1">
              <a:lnSpc>
                <a:spcPct val="150000"/>
              </a:lnSpc>
              <a:spcBef>
                <a:spcPts val="0"/>
              </a:spcBef>
              <a:spcAft>
                <a:spcPct val="0"/>
              </a:spcAft>
              <a:buClr>
                <a:srgbClr val="FF0000"/>
              </a:buClr>
              <a:buSzTx/>
              <a:buFont typeface="Cambria" panose="02040503050406030204" pitchFamily="18" charset="0"/>
              <a:buChar char="x"/>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Weak </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consortium</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partners overlapping, unjustified;</a:t>
            </a:r>
          </a:p>
          <a:p>
            <a:pPr marL="342900" marR="0" lvl="0" indent="-342900" algn="l" defTabSz="412750" rtl="0" eaLnBrk="1" fontAlgn="base" latinLnBrk="0" hangingPunct="1">
              <a:lnSpc>
                <a:spcPct val="150000"/>
              </a:lnSpc>
              <a:spcBef>
                <a:spcPts val="0"/>
              </a:spcBef>
              <a:spcAft>
                <a:spcPct val="0"/>
              </a:spcAft>
              <a:buClr>
                <a:srgbClr val="FF0000"/>
              </a:buClr>
              <a:buSzTx/>
              <a:buFont typeface="Cambria" panose="02040503050406030204" pitchFamily="18" charset="0"/>
              <a:buChar char="x"/>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Lack of </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expertise</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(technical, management) and/or resources;</a:t>
            </a:r>
          </a:p>
          <a:p>
            <a:pPr marL="342900" marR="0" lvl="0" indent="-342900" algn="l" defTabSz="412750" rtl="0" eaLnBrk="1" fontAlgn="base" latinLnBrk="0" hangingPunct="1">
              <a:lnSpc>
                <a:spcPct val="150000"/>
              </a:lnSpc>
              <a:spcBef>
                <a:spcPts val="0"/>
              </a:spcBef>
              <a:spcAft>
                <a:spcPct val="0"/>
              </a:spcAft>
              <a:buClr>
                <a:srgbClr val="FF0000"/>
              </a:buClr>
              <a:buSzTx/>
              <a:buFont typeface="Cambria" panose="02040503050406030204" pitchFamily="18" charset="0"/>
              <a:buChar char="x"/>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Unfocused </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approach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vague </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objectives</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342900" marR="0" lvl="0" indent="-342900" algn="l" defTabSz="412750" rtl="0" eaLnBrk="1" fontAlgn="base" latinLnBrk="0" hangingPunct="1">
              <a:lnSpc>
                <a:spcPct val="150000"/>
              </a:lnSpc>
              <a:spcBef>
                <a:spcPts val="0"/>
              </a:spcBef>
              <a:spcAft>
                <a:spcPct val="0"/>
              </a:spcAft>
              <a:buClr>
                <a:srgbClr val="FF0000"/>
              </a:buClr>
              <a:buSzTx/>
              <a:buFont typeface="Cambria" panose="02040503050406030204" pitchFamily="18" charset="0"/>
              <a:buChar char="x"/>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Unrealistic: the amount of work proposed, objectives, absence of clear indicators/targets; </a:t>
            </a:r>
          </a:p>
          <a:p>
            <a:pPr marL="342900" marR="0" lvl="0" indent="-342900" algn="l" defTabSz="412750" rtl="0" eaLnBrk="1" fontAlgn="base" latinLnBrk="0" hangingPunct="1">
              <a:lnSpc>
                <a:spcPct val="150000"/>
              </a:lnSpc>
              <a:spcBef>
                <a:spcPts val="0"/>
              </a:spcBef>
              <a:spcAft>
                <a:spcPct val="0"/>
              </a:spcAft>
              <a:buClr>
                <a:srgbClr val="FF0000"/>
              </a:buClr>
              <a:buSzTx/>
              <a:buFont typeface="Cambria" panose="02040503050406030204" pitchFamily="18" charset="0"/>
              <a:buChar char="x"/>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Uncertain long-term </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impact</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and/or lack of future direction;</a:t>
            </a:r>
          </a:p>
          <a:p>
            <a:pPr marL="342900" marR="0" lvl="0" indent="-342900" algn="l" defTabSz="412750" rtl="0" eaLnBrk="1" fontAlgn="base" latinLnBrk="0" hangingPunct="1">
              <a:lnSpc>
                <a:spcPct val="150000"/>
              </a:lnSpc>
              <a:spcBef>
                <a:spcPts val="0"/>
              </a:spcBef>
              <a:spcAft>
                <a:spcPct val="0"/>
              </a:spcAft>
              <a:buClr>
                <a:srgbClr val="FF0000"/>
              </a:buClr>
              <a:buSzTx/>
              <a:buFont typeface="Cambria" panose="02040503050406030204" pitchFamily="18" charset="0"/>
              <a:buChar char="x"/>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Over-/ underestimated </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budget</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342900" marR="0" lvl="0" indent="-342900" algn="l" defTabSz="412750" rtl="0" eaLnBrk="1" fontAlgn="base" latinLnBrk="0" hangingPunct="1">
              <a:lnSpc>
                <a:spcPct val="150000"/>
              </a:lnSpc>
              <a:spcBef>
                <a:spcPts val="0"/>
              </a:spcBef>
              <a:spcAft>
                <a:spcPct val="0"/>
              </a:spcAft>
              <a:buClr>
                <a:srgbClr val="FF0000"/>
              </a:buClr>
              <a:buSzTx/>
              <a:buFont typeface="Cambria" panose="02040503050406030204" pitchFamily="18" charset="0"/>
              <a:buChar char="x"/>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Poor/unclear </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language</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
        <p:nvSpPr>
          <p:cNvPr id="7" name="Title 1"/>
          <p:cNvSpPr txBox="1">
            <a:spLocks/>
          </p:cNvSpPr>
          <p:nvPr/>
        </p:nvSpPr>
        <p:spPr>
          <a:xfrm rot="16200000">
            <a:off x="-1926736" y="2106514"/>
            <a:ext cx="4658519" cy="6232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GB" sz="3600" b="1" i="0" u="none" strike="noStrike" kern="1200" cap="none" spc="-25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j-cs"/>
              </a:rPr>
              <a:t>WHY    DO   WE    FAIL?</a:t>
            </a:r>
            <a:endParaRPr kumimoji="0" lang="en-GB" sz="3600" b="1" i="0" u="none" strike="noStrike" kern="1200" cap="none" spc="-25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j-cs"/>
              <a:sym typeface="NeueHaasDisplay-Black"/>
            </a:endParaRPr>
          </a:p>
        </p:txBody>
      </p:sp>
    </p:spTree>
    <p:extLst>
      <p:ext uri="{BB962C8B-B14F-4D97-AF65-F5344CB8AC3E}">
        <p14:creationId xmlns:p14="http://schemas.microsoft.com/office/powerpoint/2010/main" val="436822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descr="Imagen">
            <a:extLst>
              <a:ext uri="{FF2B5EF4-FFF2-40B4-BE49-F238E27FC236}">
                <a16:creationId xmlns:a16="http://schemas.microsoft.com/office/drawing/2014/main" id="{6E90561A-B822-4D19-80B4-071E3029AB65}"/>
              </a:ext>
            </a:extLst>
          </p:cNvPr>
          <p:cNvPicPr>
            <a:picLocks noChangeAspect="1"/>
          </p:cNvPicPr>
          <p:nvPr/>
        </p:nvPicPr>
        <p:blipFill>
          <a:blip r:embed="rId2"/>
          <a:stretch>
            <a:fillRect/>
          </a:stretch>
        </p:blipFill>
        <p:spPr>
          <a:xfrm>
            <a:off x="1978" y="0"/>
            <a:ext cx="821544" cy="6858001"/>
          </a:xfrm>
          <a:prstGeom prst="rect">
            <a:avLst/>
          </a:prstGeom>
          <a:ln>
            <a:noFill/>
          </a:ln>
          <a:effectLst>
            <a:outerShdw blurRad="292100" dist="139700" dir="2700000" algn="tl" rotWithShape="0">
              <a:srgbClr val="333333">
                <a:alpha val="65000"/>
              </a:srgbClr>
            </a:outerShdw>
          </a:effectLst>
        </p:spPr>
      </p:pic>
      <p:sp>
        <p:nvSpPr>
          <p:cNvPr id="6" name="Title 1"/>
          <p:cNvSpPr txBox="1">
            <a:spLocks/>
          </p:cNvSpPr>
          <p:nvPr/>
        </p:nvSpPr>
        <p:spPr>
          <a:xfrm rot="16200000">
            <a:off x="-1926736" y="2106514"/>
            <a:ext cx="4658519" cy="6232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spc="-25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n-cs"/>
              </a:rPr>
              <a:t>FIRST    STAGE</a:t>
            </a:r>
            <a:endParaRPr lang="en-GB" sz="3600" b="1" spc="-25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n-cs"/>
              <a:sym typeface="NeueHaasDisplay-Black"/>
            </a:endParaRPr>
          </a:p>
        </p:txBody>
      </p:sp>
      <p:sp>
        <p:nvSpPr>
          <p:cNvPr id="9" name="Title 6"/>
          <p:cNvSpPr txBox="1">
            <a:spLocks/>
          </p:cNvSpPr>
          <p:nvPr/>
        </p:nvSpPr>
        <p:spPr>
          <a:xfrm>
            <a:off x="912422" y="0"/>
            <a:ext cx="8041736" cy="685800"/>
          </a:xfrm>
          <a:prstGeom prst="rect">
            <a:avLst/>
          </a:prstGeom>
        </p:spPr>
        <p:txBody>
          <a:bodyPr vert="horz" anchor="b">
            <a:normAutofit/>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pPr lvl="0">
              <a:defRPr/>
            </a:pPr>
            <a:r>
              <a:rPr lang="en-US" sz="3600" b="1" dirty="0">
                <a:solidFill>
                  <a:sysClr val="windowText" lastClr="000000"/>
                </a:solidFill>
                <a:latin typeface="Tw Cen MT"/>
              </a:rPr>
              <a:t>General Remarks – Pre Proposal</a:t>
            </a:r>
          </a:p>
        </p:txBody>
      </p:sp>
      <p:sp>
        <p:nvSpPr>
          <p:cNvPr id="10" name="TextBox 9"/>
          <p:cNvSpPr txBox="1"/>
          <p:nvPr/>
        </p:nvSpPr>
        <p:spPr>
          <a:xfrm>
            <a:off x="1135780" y="685800"/>
            <a:ext cx="10853019" cy="6081217"/>
          </a:xfrm>
          <a:prstGeom prst="rect">
            <a:avLst/>
          </a:prstGeom>
          <a:noFill/>
        </p:spPr>
        <p:txBody>
          <a:bodyPr wrap="square" rtlCol="0">
            <a:spAutoFit/>
          </a:bodyPr>
          <a:lstStyle/>
          <a:p>
            <a:pPr marL="342900" lvl="0" indent="-342900">
              <a:lnSpc>
                <a:spcPct val="200000"/>
              </a:lnSpc>
              <a:buFont typeface="Arial" panose="020B0604020202020204" pitchFamily="34" charset="0"/>
              <a:buChar char="•"/>
            </a:pPr>
            <a:r>
              <a:rPr lang="en-US" sz="2200" dirty="0">
                <a:latin typeface="Cambria" panose="02040503050406030204" pitchFamily="18" charset="0"/>
                <a:ea typeface="Cambria" panose="02040503050406030204" pitchFamily="18" charset="0"/>
              </a:rPr>
              <a:t>Two Sections </a:t>
            </a:r>
            <a:r>
              <a:rPr lang="en-US" sz="2200" dirty="0">
                <a:latin typeface="Cambria" panose="02040503050406030204" pitchFamily="18" charset="0"/>
                <a:ea typeface="Cambria" panose="02040503050406030204" pitchFamily="18" charset="0"/>
                <a:sym typeface="Wingdings" panose="05000000000000000000" pitchFamily="2" charset="2"/>
              </a:rPr>
              <a:t> Equal Scoring  </a:t>
            </a:r>
            <a:r>
              <a:rPr lang="en-US" sz="2200" b="1" dirty="0">
                <a:latin typeface="Cambria" panose="02040503050406030204" pitchFamily="18" charset="0"/>
                <a:ea typeface="Cambria" panose="02040503050406030204" pitchFamily="18" charset="0"/>
                <a:sym typeface="Wingdings" panose="05000000000000000000" pitchFamily="2" charset="2"/>
              </a:rPr>
              <a:t>E</a:t>
            </a:r>
            <a:r>
              <a:rPr lang="en-US" sz="2200" b="1" dirty="0">
                <a:latin typeface="Cambria" panose="02040503050406030204" pitchFamily="18" charset="0"/>
                <a:ea typeface="Cambria" panose="02040503050406030204" pitchFamily="18" charset="0"/>
              </a:rPr>
              <a:t>qual Attention</a:t>
            </a:r>
            <a:r>
              <a:rPr lang="en-US" sz="2200" dirty="0">
                <a:latin typeface="Cambria" panose="02040503050406030204" pitchFamily="18" charset="0"/>
                <a:ea typeface="Cambria" panose="02040503050406030204" pitchFamily="18" charset="0"/>
              </a:rPr>
              <a:t>.</a:t>
            </a:r>
          </a:p>
          <a:p>
            <a:pPr marL="342900" lvl="0" indent="-342900">
              <a:lnSpc>
                <a:spcPct val="200000"/>
              </a:lnSpc>
              <a:buFont typeface="Arial" panose="020B0604020202020204" pitchFamily="34" charset="0"/>
              <a:buChar char="•"/>
            </a:pPr>
            <a:r>
              <a:rPr lang="en-US" sz="2200" dirty="0">
                <a:latin typeface="Cambria" panose="02040503050406030204" pitchFamily="18" charset="0"/>
                <a:ea typeface="Cambria" panose="02040503050406030204" pitchFamily="18" charset="0"/>
              </a:rPr>
              <a:t>Only </a:t>
            </a:r>
            <a:r>
              <a:rPr lang="en-US" sz="2200" b="1" dirty="0">
                <a:latin typeface="Cambria" panose="02040503050406030204" pitchFamily="18" charset="0"/>
                <a:ea typeface="Cambria" panose="02040503050406030204" pitchFamily="18" charset="0"/>
              </a:rPr>
              <a:t>10</a:t>
            </a:r>
            <a:r>
              <a:rPr lang="en-US" sz="2200" dirty="0">
                <a:latin typeface="Cambria" panose="02040503050406030204" pitchFamily="18" charset="0"/>
                <a:ea typeface="Cambria" panose="02040503050406030204" pitchFamily="18" charset="0"/>
              </a:rPr>
              <a:t> pages, use it </a:t>
            </a:r>
            <a:r>
              <a:rPr lang="en-US" sz="2200" b="1" dirty="0">
                <a:latin typeface="Cambria" panose="02040503050406030204" pitchFamily="18" charset="0"/>
                <a:ea typeface="Cambria" panose="02040503050406030204" pitchFamily="18" charset="0"/>
              </a:rPr>
              <a:t>precisely</a:t>
            </a:r>
            <a:r>
              <a:rPr lang="en-US" sz="2200" dirty="0">
                <a:latin typeface="Cambria" panose="02040503050406030204" pitchFamily="18" charset="0"/>
                <a:ea typeface="Cambria" panose="02040503050406030204" pitchFamily="18" charset="0"/>
              </a:rPr>
              <a:t> and concisely.</a:t>
            </a:r>
            <a:endParaRPr lang="en-GB" sz="2200" dirty="0">
              <a:latin typeface="Cambria" panose="02040503050406030204" pitchFamily="18" charset="0"/>
              <a:ea typeface="Cambria" panose="02040503050406030204" pitchFamily="18" charset="0"/>
            </a:endParaRPr>
          </a:p>
          <a:p>
            <a:pPr marL="342900" lvl="0" indent="-342900">
              <a:lnSpc>
                <a:spcPct val="200000"/>
              </a:lnSpc>
              <a:buFont typeface="Arial" panose="020B0604020202020204" pitchFamily="34" charset="0"/>
              <a:buChar char="•"/>
            </a:pPr>
            <a:r>
              <a:rPr lang="en-GB" sz="2200" dirty="0">
                <a:latin typeface="Cambria" panose="02040503050406030204" pitchFamily="18" charset="0"/>
                <a:ea typeface="Cambria" panose="02040503050406030204" pitchFamily="18" charset="0"/>
              </a:rPr>
              <a:t>Don't waste space on the implementation/details.</a:t>
            </a:r>
          </a:p>
          <a:p>
            <a:pPr marL="342900" lvl="0" indent="-342900">
              <a:lnSpc>
                <a:spcPct val="200000"/>
              </a:lnSpc>
              <a:buFont typeface="Arial" panose="020B0604020202020204" pitchFamily="34" charset="0"/>
              <a:buChar char="•"/>
            </a:pPr>
            <a:r>
              <a:rPr lang="en-GB" sz="2200" b="1" dirty="0">
                <a:latin typeface="Cambria" panose="02040503050406030204" pitchFamily="18" charset="0"/>
                <a:ea typeface="Cambria" panose="02040503050406030204" pitchFamily="18" charset="0"/>
              </a:rPr>
              <a:t>Quantify</a:t>
            </a:r>
            <a:r>
              <a:rPr lang="en-GB" sz="2200" dirty="0">
                <a:latin typeface="Cambria" panose="02040503050406030204" pitchFamily="18" charset="0"/>
                <a:ea typeface="Cambria" panose="02040503050406030204" pitchFamily="18" charset="0"/>
              </a:rPr>
              <a:t>, Quantify, Quantify, Quantify …</a:t>
            </a:r>
          </a:p>
          <a:p>
            <a:pPr marL="342900" lvl="0" indent="-342900">
              <a:lnSpc>
                <a:spcPct val="200000"/>
              </a:lnSpc>
              <a:buFont typeface="Arial" panose="020B0604020202020204" pitchFamily="34" charset="0"/>
              <a:buChar char="•"/>
            </a:pPr>
            <a:r>
              <a:rPr lang="en-US" sz="2200" dirty="0">
                <a:latin typeface="Cambria" panose="02040503050406030204" pitchFamily="18" charset="0"/>
                <a:ea typeface="Cambria" panose="02040503050406030204" pitchFamily="18" charset="0"/>
              </a:rPr>
              <a:t>Use tables, figures, and diagrams, but not extensively.</a:t>
            </a:r>
          </a:p>
          <a:p>
            <a:pPr marL="342900" lvl="0" indent="-342900">
              <a:lnSpc>
                <a:spcPct val="200000"/>
              </a:lnSpc>
              <a:buFont typeface="Arial" panose="020B0604020202020204" pitchFamily="34" charset="0"/>
              <a:buChar char="•"/>
            </a:pPr>
            <a:r>
              <a:rPr lang="en-US" sz="2200" dirty="0">
                <a:latin typeface="Cambria" panose="02040503050406030204" pitchFamily="18" charset="0"/>
                <a:ea typeface="Cambria" panose="02040503050406030204" pitchFamily="18" charset="0"/>
              </a:rPr>
              <a:t>Present dissemination, communication, and exploitation plan, </a:t>
            </a:r>
            <a:r>
              <a:rPr lang="en-US" sz="2200" i="1" u="sng" dirty="0">
                <a:latin typeface="Cambria" panose="02040503050406030204" pitchFamily="18" charset="0"/>
                <a:ea typeface="Cambria" panose="02040503050406030204" pitchFamily="18" charset="0"/>
              </a:rPr>
              <a:t>in brief</a:t>
            </a:r>
            <a:r>
              <a:rPr lang="en-US" sz="2200" dirty="0">
                <a:latin typeface="Cambria" panose="02040503050406030204" pitchFamily="18" charset="0"/>
                <a:ea typeface="Cambria" panose="02040503050406030204" pitchFamily="18" charset="0"/>
              </a:rPr>
              <a:t>.</a:t>
            </a:r>
          </a:p>
          <a:p>
            <a:pPr marL="342900" lvl="0" indent="-342900">
              <a:lnSpc>
                <a:spcPct val="200000"/>
              </a:lnSpc>
              <a:buFont typeface="Arial" panose="020B0604020202020204" pitchFamily="34" charset="0"/>
              <a:buChar char="•"/>
            </a:pPr>
            <a:r>
              <a:rPr lang="en-US" sz="2200" dirty="0">
                <a:latin typeface="Cambria" panose="02040503050406030204" pitchFamily="18" charset="0"/>
                <a:ea typeface="Cambria" panose="02040503050406030204" pitchFamily="18" charset="0"/>
              </a:rPr>
              <a:t>Show </a:t>
            </a:r>
            <a:r>
              <a:rPr lang="en-US" sz="2200" b="1" dirty="0">
                <a:latin typeface="Cambria" panose="02040503050406030204" pitchFamily="18" charset="0"/>
                <a:ea typeface="Cambria" panose="02040503050406030204" pitchFamily="18" charset="0"/>
              </a:rPr>
              <a:t>INTERDISCIPLINARY</a:t>
            </a:r>
            <a:r>
              <a:rPr lang="en-US" sz="2200" dirty="0">
                <a:latin typeface="Cambria" panose="02040503050406030204" pitchFamily="18" charset="0"/>
                <a:ea typeface="Cambria" panose="02040503050406030204" pitchFamily="18" charset="0"/>
              </a:rPr>
              <a:t> of </a:t>
            </a:r>
            <a:r>
              <a:rPr lang="en-US" sz="2200" b="1" dirty="0">
                <a:latin typeface="Cambria" panose="02040503050406030204" pitchFamily="18" charset="0"/>
                <a:ea typeface="Cambria" panose="02040503050406030204" pitchFamily="18" charset="0"/>
              </a:rPr>
              <a:t>PARTNERS</a:t>
            </a:r>
            <a:r>
              <a:rPr lang="en-US" sz="2200" dirty="0">
                <a:latin typeface="Cambria" panose="02040503050406030204" pitchFamily="18" charset="0"/>
                <a:ea typeface="Cambria" panose="02040503050406030204" pitchFamily="18" charset="0"/>
              </a:rPr>
              <a:t>, stakeholders, end users...</a:t>
            </a:r>
          </a:p>
          <a:p>
            <a:pPr marL="342900" indent="-342900">
              <a:lnSpc>
                <a:spcPct val="200000"/>
              </a:lnSpc>
              <a:buFont typeface="Arial" panose="020B0604020202020204" pitchFamily="34" charset="0"/>
              <a:buChar char="•"/>
            </a:pPr>
            <a:r>
              <a:rPr lang="en-US" sz="2200" dirty="0">
                <a:latin typeface="Cambria" panose="02040503050406030204" pitchFamily="18" charset="0"/>
                <a:ea typeface="Cambria" panose="02040503050406030204" pitchFamily="18" charset="0"/>
              </a:rPr>
              <a:t>Show the </a:t>
            </a:r>
            <a:r>
              <a:rPr lang="en-US" sz="2200" b="1" dirty="0">
                <a:latin typeface="Cambria" panose="02040503050406030204" pitchFamily="18" charset="0"/>
                <a:ea typeface="Cambria" panose="02040503050406030204" pitchFamily="18" charset="0"/>
              </a:rPr>
              <a:t>NOVELTY</a:t>
            </a:r>
            <a:r>
              <a:rPr lang="en-US" sz="2200" dirty="0">
                <a:latin typeface="Cambria" panose="02040503050406030204" pitchFamily="18" charset="0"/>
                <a:ea typeface="Cambria" panose="02040503050406030204" pitchFamily="18" charset="0"/>
              </a:rPr>
              <a:t> (process, solution, methodology, presentation).</a:t>
            </a:r>
          </a:p>
          <a:p>
            <a:pPr marL="342900" lvl="0" indent="-342900">
              <a:lnSpc>
                <a:spcPct val="200000"/>
              </a:lnSpc>
              <a:buFont typeface="Arial" panose="020B0604020202020204" pitchFamily="34" charset="0"/>
              <a:buChar char="•"/>
            </a:pPr>
            <a:r>
              <a:rPr lang="en-US" sz="2200" b="1" dirty="0">
                <a:latin typeface="Cambria" panose="02040503050406030204" pitchFamily="18" charset="0"/>
                <a:ea typeface="Cambria" panose="02040503050406030204" pitchFamily="18" charset="0"/>
              </a:rPr>
              <a:t>NETWORKING</a:t>
            </a:r>
            <a:r>
              <a:rPr lang="en-US" sz="2200" dirty="0">
                <a:latin typeface="Cambria" panose="02040503050406030204" pitchFamily="18" charset="0"/>
                <a:ea typeface="Cambria" panose="02040503050406030204" pitchFamily="18" charset="0"/>
              </a:rPr>
              <a:t> and </a:t>
            </a:r>
            <a:r>
              <a:rPr lang="en-US" sz="2200" b="1" dirty="0">
                <a:latin typeface="Cambria" panose="02040503050406030204" pitchFamily="18" charset="0"/>
                <a:ea typeface="Cambria" panose="02040503050406030204" pitchFamily="18" charset="0"/>
              </a:rPr>
              <a:t>SYNERGY</a:t>
            </a:r>
          </a:p>
        </p:txBody>
      </p:sp>
      <p:pic>
        <p:nvPicPr>
          <p:cNvPr id="8" name="Graphic 7">
            <a:extLst>
              <a:ext uri="{FF2B5EF4-FFF2-40B4-BE49-F238E27FC236}">
                <a16:creationId xmlns:a16="http://schemas.microsoft.com/office/drawing/2014/main" id="{CC529D52-BA49-470B-854A-8ADFABAB124A}"/>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51664" y="87567"/>
            <a:ext cx="1763670" cy="471704"/>
          </a:xfrm>
          <a:prstGeom prst="rect">
            <a:avLst/>
          </a:prstGeom>
        </p:spPr>
      </p:pic>
      <p:pic>
        <p:nvPicPr>
          <p:cNvPr id="11" name="Picture 2" descr="fit4reuse--footer-eu-logo">
            <a:extLst>
              <a:ext uri="{FF2B5EF4-FFF2-40B4-BE49-F238E27FC236}">
                <a16:creationId xmlns:a16="http://schemas.microsoft.com/office/drawing/2014/main" id="{C56AC55C-AEB9-4C81-931E-2F92CA8498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94406" y="6085007"/>
            <a:ext cx="920928" cy="685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1471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fade">
                                      <p:cBhvr>
                                        <p:cTn id="32" dur="500"/>
                                        <p:tgtEl>
                                          <p:spTgt spid="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Effect transition="in" filter="fade">
                                      <p:cBhvr>
                                        <p:cTn id="37" dur="500"/>
                                        <p:tgtEl>
                                          <p:spTgt spid="1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xEl>
                                              <p:pRg st="7" end="7"/>
                                            </p:txEl>
                                          </p:spTgt>
                                        </p:tgtEl>
                                        <p:attrNameLst>
                                          <p:attrName>style.visibility</p:attrName>
                                        </p:attrNameLst>
                                      </p:cBhvr>
                                      <p:to>
                                        <p:strVal val="visible"/>
                                      </p:to>
                                    </p:set>
                                    <p:animEffect transition="in" filter="fade">
                                      <p:cBhvr>
                                        <p:cTn id="42" dur="500"/>
                                        <p:tgtEl>
                                          <p:spTgt spid="1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xEl>
                                              <p:pRg st="8" end="8"/>
                                            </p:txEl>
                                          </p:spTgt>
                                        </p:tgtEl>
                                        <p:attrNameLst>
                                          <p:attrName>style.visibility</p:attrName>
                                        </p:attrNameLst>
                                      </p:cBhvr>
                                      <p:to>
                                        <p:strVal val="visible"/>
                                      </p:to>
                                    </p:set>
                                    <p:animEffect transition="in" filter="fade">
                                      <p:cBhvr>
                                        <p:cTn id="47" dur="5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Imagen" descr="Imagen"/>
          <p:cNvPicPr>
            <a:picLocks noChangeAspect="1"/>
          </p:cNvPicPr>
          <p:nvPr/>
        </p:nvPicPr>
        <p:blipFill>
          <a:blip r:embed="rId2"/>
          <a:stretch>
            <a:fillRect/>
          </a:stretch>
        </p:blipFill>
        <p:spPr>
          <a:xfrm>
            <a:off x="1978" y="0"/>
            <a:ext cx="821544" cy="6858001"/>
          </a:xfrm>
          <a:prstGeom prst="rect">
            <a:avLst/>
          </a:prstGeom>
          <a:ln>
            <a:noFill/>
          </a:ln>
          <a:effectLst>
            <a:outerShdw blurRad="292100" dist="139700" dir="2700000" algn="tl" rotWithShape="0">
              <a:srgbClr val="333333">
                <a:alpha val="65000"/>
              </a:srgbClr>
            </a:outerShdw>
          </a:effectLst>
        </p:spPr>
      </p:pic>
      <p:sp>
        <p:nvSpPr>
          <p:cNvPr id="6" name="Text Placeholder 2"/>
          <p:cNvSpPr txBox="1">
            <a:spLocks/>
          </p:cNvSpPr>
          <p:nvPr/>
        </p:nvSpPr>
        <p:spPr>
          <a:xfrm>
            <a:off x="1060289" y="88899"/>
            <a:ext cx="11131711" cy="5994267"/>
          </a:xfrm>
          <a:prstGeom prst="rect">
            <a:avLst/>
          </a:prstGeom>
        </p:spPr>
        <p:txBody>
          <a:bodyPr vert="horz" lIns="82918" tIns="41459" rIns="82918" bIns="41459"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defRPr/>
            </a:pPr>
            <a:r>
              <a:rPr lang="en-US" sz="3600" b="1" cap="all" dirty="0">
                <a:solidFill>
                  <a:sysClr val="windowText" lastClr="000000"/>
                </a:solidFill>
                <a:latin typeface="Tw Cen MT"/>
                <a:ea typeface="+mj-ea"/>
                <a:cs typeface="+mj-cs"/>
              </a:rPr>
              <a:t>Excellence</a:t>
            </a:r>
            <a:r>
              <a:rPr lang="en-US" sz="2200" dirty="0">
                <a:solidFill>
                  <a:sysClr val="windowText" lastClr="000000"/>
                </a:solidFill>
                <a:latin typeface="Cambria" panose="02040503050406030204" pitchFamily="18" charset="0"/>
                <a:ea typeface="Cambria" panose="02040503050406030204" pitchFamily="18" charset="0"/>
              </a:rPr>
              <a:t> 	</a:t>
            </a:r>
            <a:r>
              <a:rPr lang="en-GB" sz="2200" i="1" dirty="0">
                <a:solidFill>
                  <a:srgbClr val="FF0000"/>
                </a:solidFill>
                <a:latin typeface="Cambria" panose="02040503050406030204" pitchFamily="18" charset="0"/>
                <a:ea typeface="Cambria" panose="02040503050406030204" pitchFamily="18" charset="0"/>
                <a:cs typeface="Times New Roman" panose="02020603050405020304" pitchFamily="18" charset="0"/>
              </a:rPr>
              <a:t>(max. score /5)</a:t>
            </a:r>
            <a:endParaRPr lang="en-US" sz="2200" i="1"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a:p>
            <a:pPr marL="133684" indent="-310942" defTabSz="829178">
              <a:lnSpc>
                <a:spcPct val="150000"/>
              </a:lnSpc>
              <a:spcBef>
                <a:spcPts val="907"/>
              </a:spcBef>
              <a:defRPr/>
            </a:pPr>
            <a:r>
              <a:rPr lang="en-US" sz="2200" b="1" dirty="0">
                <a:solidFill>
                  <a:sysClr val="windowText" lastClr="000000"/>
                </a:solidFill>
                <a:uFill>
                  <a:solidFill>
                    <a:srgbClr val="000000"/>
                  </a:solidFill>
                </a:uFill>
                <a:latin typeface="Cambria" panose="02040503050406030204" pitchFamily="18" charset="0"/>
                <a:ea typeface="Cambria" panose="02040503050406030204" pitchFamily="18" charset="0"/>
              </a:rPr>
              <a:t>Fit with the Scope </a:t>
            </a:r>
            <a:r>
              <a:rPr lang="en-US" sz="2200" dirty="0">
                <a:solidFill>
                  <a:sysClr val="windowText" lastClr="000000"/>
                </a:solidFill>
                <a:uFill>
                  <a:solidFill>
                    <a:srgbClr val="000000"/>
                  </a:solidFill>
                </a:uFill>
                <a:latin typeface="Cambria" panose="02040503050406030204" pitchFamily="18" charset="0"/>
                <a:ea typeface="Cambria" panose="02040503050406030204" pitchFamily="18" charset="0"/>
              </a:rPr>
              <a:t>and objectives of the PRIMA programme, the call topic, SRIA…;</a:t>
            </a:r>
          </a:p>
          <a:p>
            <a:pPr marL="133684" indent="-310942" defTabSz="829178">
              <a:lnSpc>
                <a:spcPct val="150000"/>
              </a:lnSpc>
              <a:spcBef>
                <a:spcPts val="907"/>
              </a:spcBef>
              <a:defRPr/>
            </a:pPr>
            <a:r>
              <a:rPr lang="en-US" sz="2200" dirty="0">
                <a:solidFill>
                  <a:sysClr val="windowText" lastClr="000000"/>
                </a:solidFill>
                <a:uFill>
                  <a:solidFill>
                    <a:srgbClr val="000000"/>
                  </a:solidFill>
                </a:uFill>
                <a:latin typeface="Cambria" panose="02040503050406030204" pitchFamily="18" charset="0"/>
                <a:ea typeface="Cambria" panose="02040503050406030204" pitchFamily="18" charset="0"/>
              </a:rPr>
              <a:t>Importance, </a:t>
            </a:r>
            <a:r>
              <a:rPr lang="en-US" sz="2200" b="1" dirty="0">
                <a:solidFill>
                  <a:sysClr val="windowText" lastClr="000000"/>
                </a:solidFill>
                <a:uFill>
                  <a:solidFill>
                    <a:srgbClr val="000000"/>
                  </a:solidFill>
                </a:uFill>
                <a:latin typeface="Cambria" panose="02040503050406030204" pitchFamily="18" charset="0"/>
                <a:ea typeface="Cambria" panose="02040503050406030204" pitchFamily="18" charset="0"/>
              </a:rPr>
              <a:t>Relevance</a:t>
            </a:r>
            <a:r>
              <a:rPr lang="en-US" sz="2200" dirty="0">
                <a:solidFill>
                  <a:sysClr val="windowText" lastClr="000000"/>
                </a:solidFill>
                <a:uFill>
                  <a:solidFill>
                    <a:srgbClr val="000000"/>
                  </a:solidFill>
                </a:uFill>
                <a:latin typeface="Cambria" panose="02040503050406030204" pitchFamily="18" charset="0"/>
                <a:ea typeface="Cambria" panose="02040503050406030204" pitchFamily="18" charset="0"/>
              </a:rPr>
              <a:t>/pertinence, and clarity of </a:t>
            </a:r>
            <a:r>
              <a:rPr lang="en-US" sz="2200" b="1" dirty="0">
                <a:solidFill>
                  <a:sysClr val="windowText" lastClr="000000"/>
                </a:solidFill>
                <a:uFill>
                  <a:solidFill>
                    <a:srgbClr val="000000"/>
                  </a:solidFill>
                </a:uFill>
                <a:latin typeface="Cambria" panose="02040503050406030204" pitchFamily="18" charset="0"/>
                <a:ea typeface="Cambria" panose="02040503050406030204" pitchFamily="18" charset="0"/>
              </a:rPr>
              <a:t>the Objectives</a:t>
            </a:r>
            <a:r>
              <a:rPr lang="en-US" sz="2200" dirty="0">
                <a:solidFill>
                  <a:sysClr val="windowText" lastClr="000000"/>
                </a:solidFill>
                <a:uFill>
                  <a:solidFill>
                    <a:srgbClr val="000000"/>
                  </a:solidFill>
                </a:uFill>
                <a:latin typeface="Cambria" panose="02040503050406030204" pitchFamily="18" charset="0"/>
                <a:ea typeface="Cambria" panose="02040503050406030204" pitchFamily="18" charset="0"/>
              </a:rPr>
              <a:t>;</a:t>
            </a:r>
          </a:p>
          <a:p>
            <a:pPr marL="133684" indent="-310942" defTabSz="829178">
              <a:lnSpc>
                <a:spcPct val="150000"/>
              </a:lnSpc>
              <a:spcBef>
                <a:spcPts val="907"/>
              </a:spcBef>
              <a:defRPr/>
            </a:pPr>
            <a:r>
              <a:rPr lang="en-US" sz="2200" dirty="0">
                <a:solidFill>
                  <a:sysClr val="windowText" lastClr="000000"/>
                </a:solidFill>
                <a:uFill>
                  <a:solidFill>
                    <a:srgbClr val="000000"/>
                  </a:solidFill>
                </a:uFill>
                <a:latin typeface="Cambria" panose="02040503050406030204" pitchFamily="18" charset="0"/>
                <a:ea typeface="Cambria" panose="02040503050406030204" pitchFamily="18" charset="0"/>
              </a:rPr>
              <a:t>Soundness of </a:t>
            </a:r>
            <a:r>
              <a:rPr lang="en-US" sz="2200" b="1" dirty="0">
                <a:solidFill>
                  <a:sysClr val="windowText" lastClr="000000"/>
                </a:solidFill>
                <a:uFill>
                  <a:solidFill>
                    <a:srgbClr val="000000"/>
                  </a:solidFill>
                </a:uFill>
                <a:latin typeface="Cambria" panose="02040503050406030204" pitchFamily="18" charset="0"/>
                <a:ea typeface="Cambria" panose="02040503050406030204" pitchFamily="18" charset="0"/>
              </a:rPr>
              <a:t>the Concept </a:t>
            </a:r>
            <a:r>
              <a:rPr lang="en-US" sz="2200" dirty="0">
                <a:solidFill>
                  <a:sysClr val="windowText" lastClr="000000"/>
                </a:solidFill>
                <a:uFill>
                  <a:solidFill>
                    <a:srgbClr val="000000"/>
                  </a:solidFill>
                </a:uFill>
                <a:latin typeface="Cambria" panose="02040503050406030204" pitchFamily="18" charset="0"/>
                <a:ea typeface="Cambria" panose="02040503050406030204" pitchFamily="18" charset="0"/>
              </a:rPr>
              <a:t>and credibility of the proposed </a:t>
            </a:r>
            <a:r>
              <a:rPr lang="en-US" sz="2200" b="1" dirty="0">
                <a:solidFill>
                  <a:sysClr val="windowText" lastClr="000000"/>
                </a:solidFill>
                <a:uFill>
                  <a:solidFill>
                    <a:srgbClr val="000000"/>
                  </a:solidFill>
                </a:uFill>
                <a:latin typeface="Cambria" panose="02040503050406030204" pitchFamily="18" charset="0"/>
                <a:ea typeface="Cambria" panose="02040503050406030204" pitchFamily="18" charset="0"/>
              </a:rPr>
              <a:t>Approach/Methodology</a:t>
            </a:r>
            <a:r>
              <a:rPr lang="en-US" sz="2200" dirty="0">
                <a:solidFill>
                  <a:sysClr val="windowText" lastClr="000000"/>
                </a:solidFill>
                <a:uFill>
                  <a:solidFill>
                    <a:srgbClr val="000000"/>
                  </a:solidFill>
                </a:uFill>
                <a:latin typeface="Cambria" panose="02040503050406030204" pitchFamily="18" charset="0"/>
                <a:ea typeface="Cambria" panose="02040503050406030204" pitchFamily="18" charset="0"/>
              </a:rPr>
              <a:t>.</a:t>
            </a:r>
          </a:p>
          <a:p>
            <a:pPr marL="133684" indent="-310942" defTabSz="829178">
              <a:lnSpc>
                <a:spcPct val="150000"/>
              </a:lnSpc>
              <a:spcBef>
                <a:spcPts val="907"/>
              </a:spcBef>
              <a:defRPr/>
            </a:pPr>
            <a:r>
              <a:rPr lang="en-US" sz="2200" dirty="0">
                <a:solidFill>
                  <a:sysClr val="windowText" lastClr="000000"/>
                </a:solidFill>
                <a:uFill>
                  <a:solidFill>
                    <a:srgbClr val="000000"/>
                  </a:solidFill>
                </a:uFill>
                <a:latin typeface="Cambria" panose="02040503050406030204" pitchFamily="18" charset="0"/>
                <a:ea typeface="Cambria" panose="02040503050406030204" pitchFamily="18" charset="0"/>
              </a:rPr>
              <a:t>Extent that the proposed work is beyond the </a:t>
            </a:r>
            <a:r>
              <a:rPr lang="en-US" sz="2200" b="1" dirty="0">
                <a:solidFill>
                  <a:sysClr val="windowText" lastClr="000000"/>
                </a:solidFill>
                <a:uFill>
                  <a:solidFill>
                    <a:srgbClr val="000000"/>
                  </a:solidFill>
                </a:uFill>
                <a:latin typeface="Cambria" panose="02040503050406030204" pitchFamily="18" charset="0"/>
                <a:ea typeface="Cambria" panose="02040503050406030204" pitchFamily="18" charset="0"/>
              </a:rPr>
              <a:t>State of the art</a:t>
            </a:r>
            <a:r>
              <a:rPr lang="en-US" sz="2200" dirty="0">
                <a:solidFill>
                  <a:sysClr val="windowText" lastClr="000000"/>
                </a:solidFill>
                <a:uFill>
                  <a:solidFill>
                    <a:srgbClr val="000000"/>
                  </a:solidFill>
                </a:uFill>
                <a:latin typeface="Cambria" panose="02040503050406030204" pitchFamily="18" charset="0"/>
                <a:ea typeface="Cambria" panose="02040503050406030204" pitchFamily="18" charset="0"/>
              </a:rPr>
              <a:t>, and demonstrates </a:t>
            </a:r>
            <a:r>
              <a:rPr lang="en-US" sz="2200" b="1" dirty="0">
                <a:solidFill>
                  <a:sysClr val="windowText" lastClr="000000"/>
                </a:solidFill>
                <a:uFill>
                  <a:solidFill>
                    <a:srgbClr val="000000"/>
                  </a:solidFill>
                </a:uFill>
                <a:latin typeface="Cambria" panose="02040503050406030204" pitchFamily="18" charset="0"/>
                <a:ea typeface="Cambria" panose="02040503050406030204" pitchFamily="18" charset="0"/>
              </a:rPr>
              <a:t>Innovation Potential.</a:t>
            </a:r>
            <a:endParaRPr lang="en-US" sz="2200" dirty="0">
              <a:solidFill>
                <a:sysClr val="windowText" lastClr="000000"/>
              </a:solidFill>
              <a:uFill>
                <a:solidFill>
                  <a:srgbClr val="000000"/>
                </a:solidFill>
              </a:uFill>
              <a:latin typeface="Cambria" panose="02040503050406030204" pitchFamily="18" charset="0"/>
              <a:ea typeface="Cambria" panose="02040503050406030204" pitchFamily="18" charset="0"/>
            </a:endParaRPr>
          </a:p>
          <a:p>
            <a:pPr marL="133684" indent="-310942" defTabSz="829178">
              <a:lnSpc>
                <a:spcPct val="150000"/>
              </a:lnSpc>
              <a:spcBef>
                <a:spcPts val="907"/>
              </a:spcBef>
              <a:defRPr/>
            </a:pPr>
            <a:r>
              <a:rPr lang="en-US" sz="2200" dirty="0">
                <a:solidFill>
                  <a:sysClr val="windowText" lastClr="000000"/>
                </a:solidFill>
                <a:uFill>
                  <a:solidFill>
                    <a:srgbClr val="000000"/>
                  </a:solidFill>
                </a:uFill>
                <a:latin typeface="Cambria" panose="02040503050406030204" pitchFamily="18" charset="0"/>
                <a:ea typeface="Cambria" panose="02040503050406030204" pitchFamily="18" charset="0"/>
              </a:rPr>
              <a:t>Appropriate consideration of </a:t>
            </a:r>
            <a:r>
              <a:rPr lang="en-US" sz="2200" b="1" dirty="0">
                <a:solidFill>
                  <a:sysClr val="windowText" lastClr="000000"/>
                </a:solidFill>
                <a:uFill>
                  <a:solidFill>
                    <a:srgbClr val="000000"/>
                  </a:solidFill>
                </a:uFill>
                <a:latin typeface="Cambria" panose="02040503050406030204" pitchFamily="18" charset="0"/>
                <a:ea typeface="Cambria" panose="02040503050406030204" pitchFamily="18" charset="0"/>
              </a:rPr>
              <a:t>Interdisciplinary approaches </a:t>
            </a:r>
            <a:r>
              <a:rPr lang="en-US" sz="2200" dirty="0">
                <a:solidFill>
                  <a:sysClr val="windowText" lastClr="000000"/>
                </a:solidFill>
                <a:uFill>
                  <a:solidFill>
                    <a:srgbClr val="000000"/>
                  </a:solidFill>
                </a:uFill>
                <a:latin typeface="Cambria" panose="02040503050406030204" pitchFamily="18" charset="0"/>
                <a:ea typeface="Cambria" panose="02040503050406030204" pitchFamily="18" charset="0"/>
              </a:rPr>
              <a:t>and, where relevant, use of </a:t>
            </a:r>
            <a:r>
              <a:rPr lang="en-US" sz="2200" b="1" dirty="0">
                <a:solidFill>
                  <a:sysClr val="windowText" lastClr="000000"/>
                </a:solidFill>
                <a:uFill>
                  <a:solidFill>
                    <a:srgbClr val="000000"/>
                  </a:solidFill>
                </a:uFill>
                <a:latin typeface="Cambria" panose="02040503050406030204" pitchFamily="18" charset="0"/>
                <a:ea typeface="Cambria" panose="02040503050406030204" pitchFamily="18" charset="0"/>
              </a:rPr>
              <a:t>Stakeholder Knowledge</a:t>
            </a:r>
            <a:r>
              <a:rPr lang="en-US" sz="2200" dirty="0">
                <a:solidFill>
                  <a:sysClr val="windowText" lastClr="000000"/>
                </a:solidFill>
                <a:uFill>
                  <a:solidFill>
                    <a:srgbClr val="000000"/>
                  </a:solidFill>
                </a:uFill>
                <a:latin typeface="Cambria" panose="02040503050406030204" pitchFamily="18" charset="0"/>
                <a:ea typeface="Cambria" panose="02040503050406030204" pitchFamily="18" charset="0"/>
              </a:rPr>
              <a:t>.</a:t>
            </a:r>
            <a:endParaRPr lang="fr-FR" sz="2200" dirty="0">
              <a:solidFill>
                <a:sysClr val="windowText" lastClr="000000"/>
              </a:solidFill>
              <a:uFill>
                <a:solidFill>
                  <a:srgbClr val="000000"/>
                </a:solidFill>
              </a:uFill>
              <a:latin typeface="Cambria" panose="02040503050406030204" pitchFamily="18" charset="0"/>
              <a:ea typeface="Cambria" panose="02040503050406030204" pitchFamily="18" charset="0"/>
            </a:endParaRPr>
          </a:p>
        </p:txBody>
      </p:sp>
      <p:sp>
        <p:nvSpPr>
          <p:cNvPr id="8" name="Title 1"/>
          <p:cNvSpPr txBox="1">
            <a:spLocks/>
          </p:cNvSpPr>
          <p:nvPr/>
        </p:nvSpPr>
        <p:spPr>
          <a:xfrm rot="16200000">
            <a:off x="-1926736" y="2106514"/>
            <a:ext cx="4658519" cy="6232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spc="-25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n-cs"/>
                <a:sym typeface="NeueHaasDisplay-Black"/>
              </a:rPr>
              <a:t>SECTIONS    REMAKRS</a:t>
            </a:r>
          </a:p>
        </p:txBody>
      </p:sp>
      <p:pic>
        <p:nvPicPr>
          <p:cNvPr id="5" name="Graphic 4">
            <a:extLst>
              <a:ext uri="{FF2B5EF4-FFF2-40B4-BE49-F238E27FC236}">
                <a16:creationId xmlns:a16="http://schemas.microsoft.com/office/drawing/2014/main" id="{D41092F8-1901-4A08-9308-C4B47EA99E8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51664" y="87567"/>
            <a:ext cx="1763670" cy="471704"/>
          </a:xfrm>
          <a:prstGeom prst="rect">
            <a:avLst/>
          </a:prstGeom>
        </p:spPr>
      </p:pic>
      <p:pic>
        <p:nvPicPr>
          <p:cNvPr id="7" name="Picture 2" descr="fit4reuse--footer-eu-logo">
            <a:extLst>
              <a:ext uri="{FF2B5EF4-FFF2-40B4-BE49-F238E27FC236}">
                <a16:creationId xmlns:a16="http://schemas.microsoft.com/office/drawing/2014/main" id="{E7AB77D7-8E32-487A-A22E-6C06990183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94406" y="6085007"/>
            <a:ext cx="920928" cy="685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411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descr="Imagen"/>
          <p:cNvPicPr>
            <a:picLocks noChangeAspect="1"/>
          </p:cNvPicPr>
          <p:nvPr/>
        </p:nvPicPr>
        <p:blipFill>
          <a:blip r:embed="rId2">
            <a:biLevel thresh="75000"/>
          </a:blip>
          <a:stretch>
            <a:fillRect/>
          </a:stretch>
        </p:blipFill>
        <p:spPr>
          <a:xfrm>
            <a:off x="1978" y="0"/>
            <a:ext cx="821544" cy="6858001"/>
          </a:xfrm>
          <a:prstGeom prst="rect">
            <a:avLst/>
          </a:prstGeom>
          <a:ln>
            <a:noFill/>
          </a:ln>
          <a:effectLst>
            <a:outerShdw blurRad="292100" dist="139700" dir="2700000" algn="tl" rotWithShape="0">
              <a:srgbClr val="333333">
                <a:alpha val="65000"/>
              </a:srgbClr>
            </a:outerShdw>
          </a:effectLst>
        </p:spPr>
      </p:pic>
      <p:sp>
        <p:nvSpPr>
          <p:cNvPr id="5" name="Title 1"/>
          <p:cNvSpPr txBox="1">
            <a:spLocks/>
          </p:cNvSpPr>
          <p:nvPr/>
        </p:nvSpPr>
        <p:spPr>
          <a:xfrm rot="16200000">
            <a:off x="-1926736" y="2106514"/>
            <a:ext cx="4658519" cy="6232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spc="-25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n-cs"/>
                <a:sym typeface="NeueHaasDisplay-Black"/>
              </a:rPr>
              <a:t>SECTIONS    REMAKRS</a:t>
            </a:r>
          </a:p>
        </p:txBody>
      </p:sp>
      <p:sp>
        <p:nvSpPr>
          <p:cNvPr id="6" name="Text Placeholder 2"/>
          <p:cNvSpPr txBox="1">
            <a:spLocks/>
          </p:cNvSpPr>
          <p:nvPr/>
        </p:nvSpPr>
        <p:spPr>
          <a:xfrm>
            <a:off x="1054100" y="0"/>
            <a:ext cx="10753194" cy="6689558"/>
          </a:xfrm>
          <a:prstGeom prst="rect">
            <a:avLst/>
          </a:prstGeom>
        </p:spPr>
        <p:txBody>
          <a:bodyPr vert="horz" lIns="82918" tIns="41459" rIns="82918" bIns="41459"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3600" b="1" cap="all" dirty="0">
                <a:solidFill>
                  <a:sysClr val="windowText" lastClr="000000"/>
                </a:solidFill>
                <a:latin typeface="Tw Cen MT"/>
                <a:ea typeface="+mj-ea"/>
                <a:cs typeface="+mj-cs"/>
              </a:rPr>
              <a:t>Impact</a:t>
            </a:r>
            <a:r>
              <a:rPr lang="en-US" sz="3200" dirty="0"/>
              <a:t>	</a:t>
            </a:r>
            <a:r>
              <a:rPr lang="en-GB" sz="2200" i="1" dirty="0">
                <a:solidFill>
                  <a:srgbClr val="FF0000"/>
                </a:solidFill>
                <a:latin typeface="Cambria" panose="02040503050406030204" pitchFamily="18" charset="0"/>
                <a:ea typeface="Cambria" panose="02040503050406030204" pitchFamily="18" charset="0"/>
                <a:cs typeface="Times New Roman" panose="02020603050405020304" pitchFamily="18" charset="0"/>
              </a:rPr>
              <a:t>(max. score /5)</a:t>
            </a:r>
            <a:endParaRPr lang="en-US" sz="2200" i="1"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a:p>
            <a:pPr marL="133684" indent="-310942">
              <a:lnSpc>
                <a:spcPct val="150000"/>
              </a:lnSpc>
            </a:pPr>
            <a:r>
              <a:rPr lang="en-US" sz="2200" dirty="0">
                <a:uFill>
                  <a:solidFill>
                    <a:srgbClr val="000000"/>
                  </a:solidFill>
                </a:uFill>
                <a:latin typeface="Cambria" panose="02040503050406030204" pitchFamily="18" charset="0"/>
                <a:ea typeface="Cambria" panose="02040503050406030204" pitchFamily="18" charset="0"/>
              </a:rPr>
              <a:t>The extent to which the </a:t>
            </a:r>
            <a:r>
              <a:rPr lang="en-US" sz="2200" b="1" dirty="0">
                <a:uFill>
                  <a:solidFill>
                    <a:srgbClr val="000000"/>
                  </a:solidFill>
                </a:uFill>
                <a:latin typeface="Cambria" panose="02040503050406030204" pitchFamily="18" charset="0"/>
                <a:ea typeface="Cambria" panose="02040503050406030204" pitchFamily="18" charset="0"/>
              </a:rPr>
              <a:t>Outputs</a:t>
            </a:r>
            <a:r>
              <a:rPr lang="en-US" sz="2200" dirty="0">
                <a:uFill>
                  <a:solidFill>
                    <a:srgbClr val="000000"/>
                  </a:solidFill>
                </a:uFill>
                <a:latin typeface="Cambria" panose="02040503050406030204" pitchFamily="18" charset="0"/>
                <a:ea typeface="Cambria" panose="02040503050406030204" pitchFamily="18" charset="0"/>
              </a:rPr>
              <a:t> of the project would contribute to several of the </a:t>
            </a:r>
            <a:r>
              <a:rPr lang="en-US" sz="2200" b="1" dirty="0">
                <a:uFill>
                  <a:solidFill>
                    <a:srgbClr val="000000"/>
                  </a:solidFill>
                </a:uFill>
                <a:latin typeface="Cambria" panose="02040503050406030204" pitchFamily="18" charset="0"/>
                <a:ea typeface="Cambria" panose="02040503050406030204" pitchFamily="18" charset="0"/>
              </a:rPr>
              <a:t>expected impacts mentioned in the AWP </a:t>
            </a:r>
            <a:r>
              <a:rPr lang="en-US" sz="2200" dirty="0">
                <a:uFill>
                  <a:solidFill>
                    <a:srgbClr val="000000"/>
                  </a:solidFill>
                </a:uFill>
                <a:latin typeface="Cambria" panose="02040503050406030204" pitchFamily="18" charset="0"/>
                <a:ea typeface="Cambria" panose="02040503050406030204" pitchFamily="18" charset="0"/>
              </a:rPr>
              <a:t>(</a:t>
            </a:r>
            <a:r>
              <a:rPr lang="en-US" sz="2200" i="1" dirty="0">
                <a:uFill>
                  <a:solidFill>
                    <a:srgbClr val="000000"/>
                  </a:solidFill>
                </a:uFill>
                <a:latin typeface="Cambria" panose="02040503050406030204" pitchFamily="18" charset="0"/>
                <a:ea typeface="Cambria" panose="02040503050406030204" pitchFamily="18" charset="0"/>
              </a:rPr>
              <a:t>Scores of the proposals will not depend on the number of expected impacts covered</a:t>
            </a:r>
            <a:r>
              <a:rPr lang="en-US" sz="2200" dirty="0">
                <a:uFill>
                  <a:solidFill>
                    <a:srgbClr val="000000"/>
                  </a:solidFill>
                </a:uFill>
                <a:latin typeface="Cambria" panose="02040503050406030204" pitchFamily="18" charset="0"/>
                <a:ea typeface="Cambria" panose="02040503050406030204" pitchFamily="18" charset="0"/>
              </a:rPr>
              <a:t>).</a:t>
            </a:r>
          </a:p>
          <a:p>
            <a:pPr marL="133684" indent="-310942">
              <a:lnSpc>
                <a:spcPct val="150000"/>
              </a:lnSpc>
            </a:pPr>
            <a:r>
              <a:rPr lang="en-US" sz="2200" dirty="0">
                <a:uFill>
                  <a:solidFill>
                    <a:srgbClr val="000000"/>
                  </a:solidFill>
                </a:uFill>
                <a:latin typeface="Cambria" panose="02040503050406030204" pitchFamily="18" charset="0"/>
                <a:ea typeface="Cambria" panose="02040503050406030204" pitchFamily="18" charset="0"/>
              </a:rPr>
              <a:t>Mention </a:t>
            </a:r>
            <a:r>
              <a:rPr lang="en-US" sz="2200" b="1" dirty="0">
                <a:uFill>
                  <a:solidFill>
                    <a:srgbClr val="000000"/>
                  </a:solidFill>
                </a:uFill>
                <a:latin typeface="Cambria" panose="02040503050406030204" pitchFamily="18" charset="0"/>
                <a:ea typeface="Cambria" panose="02040503050406030204" pitchFamily="18" charset="0"/>
              </a:rPr>
              <a:t>Impacts not mentioned in the work plan</a:t>
            </a:r>
            <a:r>
              <a:rPr lang="en-US" sz="2200" dirty="0">
                <a:uFill>
                  <a:solidFill>
                    <a:srgbClr val="000000"/>
                  </a:solidFill>
                </a:uFill>
                <a:latin typeface="Cambria" panose="02040503050406030204" pitchFamily="18" charset="0"/>
                <a:ea typeface="Cambria" panose="02040503050406030204" pitchFamily="18" charset="0"/>
              </a:rPr>
              <a:t>, (</a:t>
            </a:r>
            <a:r>
              <a:rPr lang="en-US" sz="2200" i="1" dirty="0">
                <a:uFill>
                  <a:solidFill>
                    <a:srgbClr val="000000"/>
                  </a:solidFill>
                </a:uFill>
                <a:latin typeface="Cambria" panose="02040503050406030204" pitchFamily="18" charset="0"/>
                <a:ea typeface="Cambria" panose="02040503050406030204" pitchFamily="18" charset="0"/>
              </a:rPr>
              <a:t>enhance innovation capacity, create new market opportunities, strengthen competitiveness and growth of companies, address issues related to climate change or the environment, or bring other important benefits for society)</a:t>
            </a:r>
            <a:r>
              <a:rPr lang="en-US" sz="2200" dirty="0">
                <a:uFill>
                  <a:solidFill>
                    <a:srgbClr val="000000"/>
                  </a:solidFill>
                </a:uFill>
                <a:latin typeface="Cambria" panose="02040503050406030204" pitchFamily="18" charset="0"/>
                <a:ea typeface="Cambria" panose="02040503050406030204" pitchFamily="18" charset="0"/>
              </a:rPr>
              <a:t>.</a:t>
            </a:r>
          </a:p>
          <a:p>
            <a:pPr marL="133684" indent="-310942">
              <a:lnSpc>
                <a:spcPct val="150000"/>
              </a:lnSpc>
            </a:pPr>
            <a:r>
              <a:rPr lang="en-US" sz="2200" dirty="0">
                <a:uFill>
                  <a:solidFill>
                    <a:srgbClr val="000000"/>
                  </a:solidFill>
                </a:uFill>
                <a:latin typeface="Cambria" panose="02040503050406030204" pitchFamily="18" charset="0"/>
                <a:ea typeface="Cambria" panose="02040503050406030204" pitchFamily="18" charset="0"/>
              </a:rPr>
              <a:t>Quality of the proposed measures to: </a:t>
            </a:r>
            <a:r>
              <a:rPr lang="en-US" sz="2200" b="1" dirty="0">
                <a:uFill>
                  <a:solidFill>
                    <a:srgbClr val="000000"/>
                  </a:solidFill>
                </a:uFill>
                <a:latin typeface="Cambria" panose="02040503050406030204" pitchFamily="18" charset="0"/>
                <a:ea typeface="Cambria" panose="02040503050406030204" pitchFamily="18" charset="0"/>
              </a:rPr>
              <a:t>Exploit and disseminate the project results </a:t>
            </a:r>
            <a:r>
              <a:rPr lang="en-US" sz="2200" dirty="0">
                <a:uFill>
                  <a:solidFill>
                    <a:srgbClr val="000000"/>
                  </a:solidFill>
                </a:uFill>
                <a:latin typeface="Cambria" panose="02040503050406030204" pitchFamily="18" charset="0"/>
                <a:ea typeface="Cambria" panose="02040503050406030204" pitchFamily="18" charset="0"/>
              </a:rPr>
              <a:t>(incl. IPR management, Data management), </a:t>
            </a:r>
            <a:r>
              <a:rPr lang="en-US" sz="2200" b="1" dirty="0">
                <a:uFill>
                  <a:solidFill>
                    <a:srgbClr val="000000"/>
                  </a:solidFill>
                </a:uFill>
                <a:latin typeface="Cambria" panose="02040503050406030204" pitchFamily="18" charset="0"/>
                <a:ea typeface="Cambria" panose="02040503050406030204" pitchFamily="18" charset="0"/>
              </a:rPr>
              <a:t>Communication of the results.</a:t>
            </a:r>
          </a:p>
        </p:txBody>
      </p:sp>
      <p:pic>
        <p:nvPicPr>
          <p:cNvPr id="7" name="Graphic 6">
            <a:extLst>
              <a:ext uri="{FF2B5EF4-FFF2-40B4-BE49-F238E27FC236}">
                <a16:creationId xmlns:a16="http://schemas.microsoft.com/office/drawing/2014/main" id="{483A6CF4-702B-43D2-97D5-D97C7D13871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51664" y="87567"/>
            <a:ext cx="1763670" cy="471704"/>
          </a:xfrm>
          <a:prstGeom prst="rect">
            <a:avLst/>
          </a:prstGeom>
        </p:spPr>
      </p:pic>
      <p:pic>
        <p:nvPicPr>
          <p:cNvPr id="8" name="Picture 2" descr="fit4reuse--footer-eu-logo">
            <a:extLst>
              <a:ext uri="{FF2B5EF4-FFF2-40B4-BE49-F238E27FC236}">
                <a16:creationId xmlns:a16="http://schemas.microsoft.com/office/drawing/2014/main" id="{8BCF28D2-1645-4620-A6A6-70A78AA306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94406" y="6085007"/>
            <a:ext cx="920928" cy="685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1004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Imagen" descr="Imagen"/>
          <p:cNvPicPr>
            <a:picLocks noChangeAspect="1"/>
          </p:cNvPicPr>
          <p:nvPr/>
        </p:nvPicPr>
        <p:blipFill>
          <a:blip r:embed="rId2"/>
          <a:stretch>
            <a:fillRect/>
          </a:stretch>
        </p:blipFill>
        <p:spPr>
          <a:xfrm>
            <a:off x="1978" y="0"/>
            <a:ext cx="821544" cy="6858001"/>
          </a:xfrm>
          <a:prstGeom prst="rect">
            <a:avLst/>
          </a:prstGeom>
          <a:ln>
            <a:noFill/>
          </a:ln>
          <a:effectLst>
            <a:outerShdw blurRad="292100" dist="139700" dir="2700000" algn="tl" rotWithShape="0">
              <a:srgbClr val="333333">
                <a:alpha val="65000"/>
              </a:srgbClr>
            </a:outerShdw>
          </a:effectLst>
        </p:spPr>
      </p:pic>
      <p:sp>
        <p:nvSpPr>
          <p:cNvPr id="83" name="Title 1"/>
          <p:cNvSpPr txBox="1">
            <a:spLocks/>
          </p:cNvSpPr>
          <p:nvPr/>
        </p:nvSpPr>
        <p:spPr>
          <a:xfrm rot="16200000">
            <a:off x="-1926736" y="2106514"/>
            <a:ext cx="4658519" cy="6232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spc="-25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TAKEAWAYS</a:t>
            </a:r>
            <a:endParaRPr lang="en-GB" sz="3600" b="1" spc="-25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n-cs"/>
              <a:sym typeface="NeueHaasDisplay-Black"/>
            </a:endParaRPr>
          </a:p>
        </p:txBody>
      </p:sp>
      <p:sp>
        <p:nvSpPr>
          <p:cNvPr id="6" name="Content Placeholder 3"/>
          <p:cNvSpPr txBox="1">
            <a:spLocks/>
          </p:cNvSpPr>
          <p:nvPr/>
        </p:nvSpPr>
        <p:spPr>
          <a:xfrm>
            <a:off x="912422" y="793985"/>
            <a:ext cx="11005258" cy="5606815"/>
          </a:xfrm>
          <a:prstGeom prst="rect">
            <a:avLst/>
          </a:prstGeom>
        </p:spPr>
        <p:txBody>
          <a:bodyPr vert="horz" lIns="91440" tIns="45720" rIns="91440" bIns="45720" rtlCol="0">
            <a:noAutofit/>
          </a:bodyPr>
          <a:lstStyle>
            <a:lvl1pPr marL="0" indent="0" algn="l" defTabSz="412750" rtl="0" eaLnBrk="1" latinLnBrk="0" hangingPunct="1">
              <a:lnSpc>
                <a:spcPct val="90000"/>
              </a:lnSpc>
              <a:spcBef>
                <a:spcPts val="0"/>
              </a:spcBef>
              <a:buSzTx/>
              <a:buFont typeface="Arial" panose="020B0604020202020204" pitchFamily="34" charset="0"/>
              <a:buNone/>
              <a:defRPr sz="2500" kern="1200">
                <a:solidFill>
                  <a:schemeClr val="tx1"/>
                </a:solidFill>
                <a:latin typeface="+mn-lt"/>
                <a:ea typeface="+mn-ea"/>
                <a:cs typeface="+mn-cs"/>
              </a:defRPr>
            </a:lvl1pPr>
            <a:lvl2pPr marL="0" indent="228600" algn="l" defTabSz="412750" rtl="0" eaLnBrk="1" latinLnBrk="0" hangingPunct="1">
              <a:lnSpc>
                <a:spcPct val="90000"/>
              </a:lnSpc>
              <a:spcBef>
                <a:spcPts val="0"/>
              </a:spcBef>
              <a:buSzTx/>
              <a:buFont typeface="Arial" panose="020B0604020202020204" pitchFamily="34" charset="0"/>
              <a:buNone/>
              <a:defRPr sz="2500" kern="1200">
                <a:solidFill>
                  <a:schemeClr val="tx1"/>
                </a:solidFill>
                <a:latin typeface="+mn-lt"/>
                <a:ea typeface="+mn-ea"/>
                <a:cs typeface="+mn-cs"/>
              </a:defRPr>
            </a:lvl2pPr>
            <a:lvl3pPr marL="0" indent="457200" algn="l" defTabSz="412750" rtl="0" eaLnBrk="1" latinLnBrk="0" hangingPunct="1">
              <a:lnSpc>
                <a:spcPct val="90000"/>
              </a:lnSpc>
              <a:spcBef>
                <a:spcPts val="0"/>
              </a:spcBef>
              <a:buSzTx/>
              <a:buFont typeface="Arial" panose="020B0604020202020204" pitchFamily="34" charset="0"/>
              <a:buNone/>
              <a:defRPr sz="2500" kern="1200">
                <a:solidFill>
                  <a:schemeClr val="tx1"/>
                </a:solidFill>
                <a:latin typeface="+mn-lt"/>
                <a:ea typeface="+mn-ea"/>
                <a:cs typeface="+mn-cs"/>
              </a:defRPr>
            </a:lvl3pPr>
            <a:lvl4pPr marL="0" indent="685800" algn="l" defTabSz="412750" rtl="0" eaLnBrk="1" latinLnBrk="0" hangingPunct="1">
              <a:lnSpc>
                <a:spcPct val="90000"/>
              </a:lnSpc>
              <a:spcBef>
                <a:spcPts val="0"/>
              </a:spcBef>
              <a:buSzTx/>
              <a:buFont typeface="Arial" panose="020B0604020202020204" pitchFamily="34" charset="0"/>
              <a:buNone/>
              <a:defRPr sz="2500" kern="1200">
                <a:solidFill>
                  <a:schemeClr val="tx1"/>
                </a:solidFill>
                <a:latin typeface="+mn-lt"/>
                <a:ea typeface="+mn-ea"/>
                <a:cs typeface="+mn-cs"/>
              </a:defRPr>
            </a:lvl4pPr>
            <a:lvl5pPr marL="0" indent="914400" algn="l" defTabSz="412750" rtl="0" eaLnBrk="1" latinLnBrk="0" hangingPunct="1">
              <a:lnSpc>
                <a:spcPct val="90000"/>
              </a:lnSpc>
              <a:spcBef>
                <a:spcPts val="0"/>
              </a:spcBef>
              <a:buSzTx/>
              <a:buFont typeface="Arial" panose="020B0604020202020204" pitchFamily="34" charset="0"/>
              <a:buNone/>
              <a:defRPr sz="2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200000"/>
              </a:lnSpc>
              <a:buFont typeface="Arial" panose="020B0604020202020204" pitchFamily="34" charset="0"/>
              <a:buChar char="•"/>
            </a:pPr>
            <a:r>
              <a:rPr lang="en-GB" sz="2200" dirty="0">
                <a:latin typeface="Cambria" panose="02040503050406030204" pitchFamily="18" charset="0"/>
                <a:ea typeface="Cambria" panose="02040503050406030204" pitchFamily="18" charset="0"/>
              </a:rPr>
              <a:t>Keep the </a:t>
            </a:r>
            <a:r>
              <a:rPr lang="en-GB" sz="2200" b="1" dirty="0">
                <a:latin typeface="Cambria" panose="02040503050406030204" pitchFamily="18" charset="0"/>
                <a:ea typeface="Cambria" panose="02040503050406030204" pitchFamily="18" charset="0"/>
              </a:rPr>
              <a:t>title</a:t>
            </a:r>
            <a:r>
              <a:rPr lang="en-GB" sz="2200" dirty="0">
                <a:latin typeface="Cambria" panose="02040503050406030204" pitchFamily="18" charset="0"/>
                <a:ea typeface="Cambria" panose="02040503050406030204" pitchFamily="18" charset="0"/>
              </a:rPr>
              <a:t>/ acronym of the project SIMPLE, CATCHY</a:t>
            </a:r>
          </a:p>
          <a:p>
            <a:pPr marL="342900" indent="-342900">
              <a:lnSpc>
                <a:spcPct val="200000"/>
              </a:lnSpc>
              <a:buFont typeface="Arial" panose="020B0604020202020204" pitchFamily="34" charset="0"/>
              <a:buChar char="•"/>
            </a:pPr>
            <a:r>
              <a:rPr lang="en-GB" sz="2200" dirty="0">
                <a:latin typeface="Cambria" panose="02040503050406030204" pitchFamily="18" charset="0"/>
                <a:ea typeface="Cambria" panose="02040503050406030204" pitchFamily="18" charset="0"/>
              </a:rPr>
              <a:t>Avoid TOO GENERAL BACKGROUND</a:t>
            </a:r>
          </a:p>
          <a:p>
            <a:pPr marL="342900" indent="-342900">
              <a:lnSpc>
                <a:spcPct val="200000"/>
              </a:lnSpc>
              <a:buFont typeface="Arial" panose="020B0604020202020204" pitchFamily="34" charset="0"/>
              <a:buChar char="•"/>
            </a:pPr>
            <a:r>
              <a:rPr lang="en-GB" sz="2200" dirty="0">
                <a:latin typeface="Cambria" panose="02040503050406030204" pitchFamily="18" charset="0"/>
                <a:ea typeface="Cambria" panose="02040503050406030204" pitchFamily="18" charset="0"/>
              </a:rPr>
              <a:t>Be </a:t>
            </a:r>
            <a:r>
              <a:rPr lang="en-GB" sz="2200" b="1" dirty="0">
                <a:latin typeface="Cambria" panose="02040503050406030204" pitchFamily="18" charset="0"/>
                <a:ea typeface="Cambria" panose="02040503050406030204" pitchFamily="18" charset="0"/>
              </a:rPr>
              <a:t>CONCISE</a:t>
            </a:r>
            <a:r>
              <a:rPr lang="en-GB" sz="2200" dirty="0">
                <a:latin typeface="Cambria" panose="02040503050406030204" pitchFamily="18" charset="0"/>
                <a:ea typeface="Cambria" panose="02040503050406030204" pitchFamily="18" charset="0"/>
              </a:rPr>
              <a:t> and write specifically about your project proposal</a:t>
            </a:r>
          </a:p>
          <a:p>
            <a:pPr marL="342900" indent="-342900">
              <a:lnSpc>
                <a:spcPct val="200000"/>
              </a:lnSpc>
              <a:buFont typeface="Arial" panose="020B0604020202020204" pitchFamily="34" charset="0"/>
              <a:buChar char="•"/>
            </a:pPr>
            <a:r>
              <a:rPr lang="en-GB" sz="2200" dirty="0">
                <a:latin typeface="Cambria" panose="02040503050406030204" pitchFamily="18" charset="0"/>
                <a:ea typeface="Cambria" panose="02040503050406030204" pitchFamily="18" charset="0"/>
              </a:rPr>
              <a:t>Register on the platform and update information regularly;</a:t>
            </a:r>
          </a:p>
          <a:p>
            <a:pPr marL="342900" indent="-342900">
              <a:lnSpc>
                <a:spcPct val="200000"/>
              </a:lnSpc>
              <a:buFont typeface="Arial" panose="020B0604020202020204" pitchFamily="34" charset="0"/>
              <a:buChar char="•"/>
            </a:pPr>
            <a:r>
              <a:rPr lang="en-GB" sz="2200" dirty="0">
                <a:latin typeface="Cambria" panose="02040503050406030204" pitchFamily="18" charset="0"/>
                <a:ea typeface="Cambria" panose="02040503050406030204" pitchFamily="18" charset="0"/>
              </a:rPr>
              <a:t>Own </a:t>
            </a:r>
            <a:r>
              <a:rPr lang="en-GB" sz="2200" b="1" dirty="0">
                <a:latin typeface="Cambria" panose="02040503050406030204" pitchFamily="18" charset="0"/>
                <a:ea typeface="Cambria" panose="02040503050406030204" pitchFamily="18" charset="0"/>
              </a:rPr>
              <a:t>check-list</a:t>
            </a:r>
            <a:r>
              <a:rPr lang="en-GB" sz="2200" dirty="0">
                <a:latin typeface="Cambria" panose="02040503050406030204" pitchFamily="18" charset="0"/>
                <a:ea typeface="Cambria" panose="02040503050406030204" pitchFamily="18" charset="0"/>
              </a:rPr>
              <a:t> table;</a:t>
            </a:r>
          </a:p>
          <a:p>
            <a:pPr marL="342900" indent="-342900">
              <a:lnSpc>
                <a:spcPct val="200000"/>
              </a:lnSpc>
              <a:buFont typeface="Arial" panose="020B0604020202020204" pitchFamily="34" charset="0"/>
              <a:buChar char="•"/>
            </a:pPr>
            <a:r>
              <a:rPr lang="en-GB" sz="2200" dirty="0">
                <a:latin typeface="Cambria" panose="02040503050406030204" pitchFamily="18" charset="0"/>
                <a:ea typeface="Cambria" panose="02040503050406030204" pitchFamily="18" charset="0"/>
              </a:rPr>
              <a:t>Read the </a:t>
            </a:r>
            <a:r>
              <a:rPr lang="en-GB" sz="2200" b="1" dirty="0">
                <a:latin typeface="Cambria" panose="02040503050406030204" pitchFamily="18" charset="0"/>
                <a:ea typeface="Cambria" panose="02040503050406030204" pitchFamily="18" charset="0"/>
              </a:rPr>
              <a:t>Guidelines</a:t>
            </a:r>
            <a:r>
              <a:rPr lang="en-GB" sz="2200" dirty="0">
                <a:latin typeface="Cambria" panose="02040503050406030204" pitchFamily="18" charset="0"/>
                <a:ea typeface="Cambria" panose="02040503050406030204" pitchFamily="18" charset="0"/>
              </a:rPr>
              <a:t>, and the </a:t>
            </a:r>
            <a:r>
              <a:rPr lang="en-GB" sz="2200" b="1" dirty="0">
                <a:latin typeface="Cambria" panose="02040503050406030204" pitchFamily="18" charset="0"/>
                <a:ea typeface="Cambria" panose="02040503050406030204" pitchFamily="18" charset="0"/>
              </a:rPr>
              <a:t>Call text </a:t>
            </a:r>
            <a:r>
              <a:rPr lang="en-GB" sz="2200" dirty="0">
                <a:latin typeface="Cambria" panose="02040503050406030204" pitchFamily="18" charset="0"/>
                <a:ea typeface="Cambria" panose="02040503050406030204" pitchFamily="18" charset="0"/>
              </a:rPr>
              <a:t>carefully;</a:t>
            </a:r>
          </a:p>
          <a:p>
            <a:pPr marL="342900" indent="-342900">
              <a:lnSpc>
                <a:spcPct val="200000"/>
              </a:lnSpc>
              <a:buFont typeface="Arial" panose="020B0604020202020204" pitchFamily="34" charset="0"/>
              <a:buChar char="•"/>
            </a:pPr>
            <a:r>
              <a:rPr lang="en-GB" sz="2200" dirty="0">
                <a:latin typeface="Cambria" panose="02040503050406030204" pitchFamily="18" charset="0"/>
                <a:ea typeface="Cambria" panose="02040503050406030204" pitchFamily="18" charset="0"/>
              </a:rPr>
              <a:t>Provide ALL the information requested;</a:t>
            </a:r>
          </a:p>
          <a:p>
            <a:pPr marL="342900" indent="-342900">
              <a:lnSpc>
                <a:spcPct val="200000"/>
              </a:lnSpc>
              <a:buFont typeface="Arial" panose="020B0604020202020204" pitchFamily="34" charset="0"/>
              <a:buChar char="•"/>
            </a:pPr>
            <a:r>
              <a:rPr lang="en-GB" sz="2200" dirty="0">
                <a:latin typeface="Cambria" panose="02040503050406030204" pitchFamily="18" charset="0"/>
                <a:ea typeface="Cambria" panose="02040503050406030204" pitchFamily="18" charset="0"/>
              </a:rPr>
              <a:t>Check the PRIMA website regularly for updates/modifications (e.g. deadline extension).</a:t>
            </a:r>
          </a:p>
          <a:p>
            <a:pPr marL="319088">
              <a:lnSpc>
                <a:spcPct val="200000"/>
              </a:lnSpc>
            </a:pPr>
            <a:endParaRPr lang="en-GB" altLang="en-US" sz="2200" b="1" u="sng" dirty="0">
              <a:latin typeface="Cambria" panose="02040503050406030204" pitchFamily="18" charset="0"/>
              <a:ea typeface="Cambria" panose="02040503050406030204" pitchFamily="18" charset="0"/>
            </a:endParaRPr>
          </a:p>
        </p:txBody>
      </p:sp>
      <p:sp>
        <p:nvSpPr>
          <p:cNvPr id="8" name="Rectangle 2"/>
          <p:cNvSpPr>
            <a:spLocks noGrp="1" noChangeArrowheads="1"/>
          </p:cNvSpPr>
          <p:nvPr>
            <p:ph type="title"/>
          </p:nvPr>
        </p:nvSpPr>
        <p:spPr>
          <a:xfrm>
            <a:off x="1071810" y="215115"/>
            <a:ext cx="8280402" cy="688311"/>
          </a:xfrm>
          <a:noFill/>
        </p:spPr>
        <p:txBody>
          <a:bodyPr vert="horz" lIns="90488" tIns="44450" rIns="90488" bIns="44450" anchor="ctr">
            <a:noAutofit/>
          </a:bodyPr>
          <a:lstStyle/>
          <a:p>
            <a:pPr eaLnBrk="1" hangingPunct="1"/>
            <a:r>
              <a:rPr lang="en-US" sz="3600" b="1" cap="all" dirty="0">
                <a:solidFill>
                  <a:sysClr val="windowText" lastClr="000000"/>
                </a:solidFill>
                <a:latin typeface="Tw Cen MT"/>
              </a:rPr>
              <a:t>GEBERAL Advices!!</a:t>
            </a:r>
          </a:p>
        </p:txBody>
      </p:sp>
      <p:pic>
        <p:nvPicPr>
          <p:cNvPr id="7" name="Graphic 6">
            <a:extLst>
              <a:ext uri="{FF2B5EF4-FFF2-40B4-BE49-F238E27FC236}">
                <a16:creationId xmlns:a16="http://schemas.microsoft.com/office/drawing/2014/main" id="{5E70940B-7C7B-4BB2-B94A-378DDC03DD2B}"/>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51664" y="87567"/>
            <a:ext cx="1763670" cy="471704"/>
          </a:xfrm>
          <a:prstGeom prst="rect">
            <a:avLst/>
          </a:prstGeom>
        </p:spPr>
      </p:pic>
      <p:pic>
        <p:nvPicPr>
          <p:cNvPr id="9" name="Picture 2" descr="fit4reuse--footer-eu-logo">
            <a:extLst>
              <a:ext uri="{FF2B5EF4-FFF2-40B4-BE49-F238E27FC236}">
                <a16:creationId xmlns:a16="http://schemas.microsoft.com/office/drawing/2014/main" id="{0919C564-97B0-4D36-870A-929BBBA5C0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94406" y="6085007"/>
            <a:ext cx="920928" cy="685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8839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agen" descr="Imagen">
            <a:extLst>
              <a:ext uri="{FF2B5EF4-FFF2-40B4-BE49-F238E27FC236}">
                <a16:creationId xmlns:a16="http://schemas.microsoft.com/office/drawing/2014/main" id="{55E2478D-E081-4FC4-A417-05053EF57A8F}"/>
              </a:ext>
            </a:extLst>
          </p:cNvPr>
          <p:cNvPicPr>
            <a:picLocks noChangeAspect="1"/>
          </p:cNvPicPr>
          <p:nvPr/>
        </p:nvPicPr>
        <p:blipFill>
          <a:blip r:embed="rId2"/>
          <a:stretch>
            <a:fillRect/>
          </a:stretch>
        </p:blipFill>
        <p:spPr>
          <a:xfrm>
            <a:off x="0" y="0"/>
            <a:ext cx="821544" cy="6858001"/>
          </a:xfrm>
          <a:prstGeom prst="rect">
            <a:avLst/>
          </a:prstGeom>
          <a:ln>
            <a:noFill/>
          </a:ln>
          <a:effectLst>
            <a:outerShdw blurRad="292100" dist="139700" dir="2700000" algn="tl" rotWithShape="0">
              <a:srgbClr val="333333">
                <a:alpha val="65000"/>
              </a:srgbClr>
            </a:outerShdw>
          </a:effectLst>
        </p:spPr>
      </p:pic>
      <p:sp>
        <p:nvSpPr>
          <p:cNvPr id="80" name="Title 1"/>
          <p:cNvSpPr txBox="1">
            <a:spLocks/>
          </p:cNvSpPr>
          <p:nvPr/>
        </p:nvSpPr>
        <p:spPr>
          <a:xfrm rot="16200000">
            <a:off x="-1926736" y="2106514"/>
            <a:ext cx="4658519" cy="6232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spc="-25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n-cs"/>
              </a:rPr>
              <a:t>TAKEAWAYS</a:t>
            </a:r>
            <a:endParaRPr lang="en-GB" sz="3600" b="1" spc="-25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n-cs"/>
              <a:sym typeface="NeueHaasDisplay-Black"/>
            </a:endParaRPr>
          </a:p>
        </p:txBody>
      </p:sp>
      <p:sp>
        <p:nvSpPr>
          <p:cNvPr id="6" name="TextBox 5"/>
          <p:cNvSpPr txBox="1"/>
          <p:nvPr/>
        </p:nvSpPr>
        <p:spPr>
          <a:xfrm>
            <a:off x="1014604" y="800100"/>
            <a:ext cx="11177396" cy="5404108"/>
          </a:xfrm>
          <a:prstGeom prst="rect">
            <a:avLst/>
          </a:prstGeom>
          <a:noFill/>
        </p:spPr>
        <p:txBody>
          <a:bodyPr wrap="square" rtlCol="0">
            <a:spAutoFit/>
          </a:bodyPr>
          <a:lstStyle/>
          <a:p>
            <a:pPr marL="342900" lvl="0" indent="-342900">
              <a:lnSpc>
                <a:spcPct val="200000"/>
              </a:lnSpc>
              <a:buFont typeface="Wingdings" panose="05000000000000000000" pitchFamily="2" charset="2"/>
              <a:buChar char="ü"/>
            </a:pPr>
            <a:r>
              <a:rPr lang="en-US" sz="2200" dirty="0">
                <a:latin typeface="Cambria" panose="02040503050406030204" pitchFamily="18" charset="0"/>
                <a:ea typeface="Cambria" panose="02040503050406030204" pitchFamily="18" charset="0"/>
              </a:rPr>
              <a:t>Engage external </a:t>
            </a:r>
            <a:r>
              <a:rPr lang="en-US" sz="2200" b="1" dirty="0">
                <a:latin typeface="Cambria" panose="02040503050406030204" pitchFamily="18" charset="0"/>
                <a:ea typeface="Cambria" panose="02040503050406030204" pitchFamily="18" charset="0"/>
              </a:rPr>
              <a:t>Stakeholders/end-users</a:t>
            </a:r>
            <a:r>
              <a:rPr lang="en-US" sz="2200" dirty="0">
                <a:latin typeface="Cambria" panose="02040503050406030204" pitchFamily="18" charset="0"/>
                <a:ea typeface="Cambria" panose="02040503050406030204" pitchFamily="18" charset="0"/>
              </a:rPr>
              <a:t> + </a:t>
            </a:r>
            <a:r>
              <a:rPr lang="en-US" sz="2200" b="1" dirty="0">
                <a:latin typeface="Cambria" panose="02040503050406030204" pitchFamily="18" charset="0"/>
                <a:ea typeface="Cambria" panose="02040503050406030204" pitchFamily="18" charset="0"/>
              </a:rPr>
              <a:t>Communication</a:t>
            </a:r>
            <a:r>
              <a:rPr lang="en-US" sz="2200" dirty="0">
                <a:latin typeface="Cambria" panose="02040503050406030204" pitchFamily="18" charset="0"/>
                <a:ea typeface="Cambria" panose="02040503050406030204" pitchFamily="18" charset="0"/>
              </a:rPr>
              <a:t> tools and activities.</a:t>
            </a:r>
          </a:p>
          <a:p>
            <a:pPr marL="342900" lvl="0" indent="-342900">
              <a:lnSpc>
                <a:spcPct val="200000"/>
              </a:lnSpc>
              <a:buFont typeface="Wingdings" panose="05000000000000000000" pitchFamily="2" charset="2"/>
              <a:buChar char="ü"/>
            </a:pPr>
            <a:r>
              <a:rPr lang="en-US" sz="2200" b="1" dirty="0">
                <a:latin typeface="Cambria" panose="02040503050406030204" pitchFamily="18" charset="0"/>
                <a:ea typeface="Cambria" panose="02040503050406030204" pitchFamily="18" charset="0"/>
              </a:rPr>
              <a:t>Relevance</a:t>
            </a:r>
            <a:r>
              <a:rPr lang="en-US" sz="2200" dirty="0">
                <a:latin typeface="Cambria" panose="02040503050406030204" pitchFamily="18" charset="0"/>
                <a:ea typeface="Cambria" panose="02040503050406030204" pitchFamily="18" charset="0"/>
              </a:rPr>
              <a:t> of your Project to PRIMA SRIA, PRIMA Call, PRIMA Topic, EU Regulations.</a:t>
            </a:r>
          </a:p>
          <a:p>
            <a:pPr marL="342900" lvl="0" indent="-342900">
              <a:lnSpc>
                <a:spcPct val="200000"/>
              </a:lnSpc>
              <a:buFont typeface="Wingdings" panose="05000000000000000000" pitchFamily="2" charset="2"/>
              <a:buChar char="ü"/>
            </a:pPr>
            <a:r>
              <a:rPr lang="en-US" sz="2200" b="1" dirty="0">
                <a:latin typeface="Cambria" panose="02040503050406030204" pitchFamily="18" charset="0"/>
                <a:ea typeface="Cambria" panose="02040503050406030204" pitchFamily="18" charset="0"/>
              </a:rPr>
              <a:t>Justify</a:t>
            </a:r>
            <a:r>
              <a:rPr lang="en-US" sz="2200" dirty="0">
                <a:latin typeface="Cambria" panose="02040503050406030204" pitchFamily="18" charset="0"/>
                <a:ea typeface="Cambria" panose="02040503050406030204" pitchFamily="18" charset="0"/>
              </a:rPr>
              <a:t>: applied technologies, sites and locations, partners…</a:t>
            </a:r>
          </a:p>
          <a:p>
            <a:pPr marL="342900" lvl="0" indent="-342900">
              <a:lnSpc>
                <a:spcPct val="200000"/>
              </a:lnSpc>
              <a:buFont typeface="Wingdings" panose="05000000000000000000" pitchFamily="2" charset="2"/>
              <a:buChar char="ü"/>
            </a:pPr>
            <a:r>
              <a:rPr lang="en-US" sz="2200" dirty="0">
                <a:latin typeface="Cambria" panose="02040503050406030204" pitchFamily="18" charset="0"/>
                <a:ea typeface="Cambria" panose="02040503050406030204" pitchFamily="18" charset="0"/>
              </a:rPr>
              <a:t>Check </a:t>
            </a:r>
            <a:r>
              <a:rPr lang="en-US" sz="2200" b="1" dirty="0">
                <a:latin typeface="Cambria" panose="02040503050406030204" pitchFamily="18" charset="0"/>
                <a:ea typeface="Cambria" panose="02040503050406030204" pitchFamily="18" charset="0"/>
              </a:rPr>
              <a:t>Numbering</a:t>
            </a:r>
            <a:r>
              <a:rPr lang="en-US" sz="2200" dirty="0">
                <a:latin typeface="Cambria" panose="02040503050406030204" pitchFamily="18" charset="0"/>
                <a:ea typeface="Cambria" panose="02040503050406030204" pitchFamily="18" charset="0"/>
              </a:rPr>
              <a:t> and </a:t>
            </a:r>
            <a:r>
              <a:rPr lang="en-US" sz="2200" b="1" dirty="0">
                <a:latin typeface="Cambria" panose="02040503050406030204" pitchFamily="18" charset="0"/>
                <a:ea typeface="Cambria" panose="02040503050406030204" pitchFamily="18" charset="0"/>
              </a:rPr>
              <a:t>Consistency</a:t>
            </a:r>
            <a:r>
              <a:rPr lang="en-US" sz="2200" dirty="0">
                <a:latin typeface="Cambria" panose="02040503050406030204" pitchFamily="18" charset="0"/>
                <a:ea typeface="Cambria" panose="02040503050406030204" pitchFamily="18" charset="0"/>
              </a:rPr>
              <a:t>: partners’ order, deliverables, WPs, tasks…</a:t>
            </a:r>
          </a:p>
          <a:p>
            <a:pPr marL="342900" lvl="0" indent="-342900">
              <a:lnSpc>
                <a:spcPct val="200000"/>
              </a:lnSpc>
              <a:buFont typeface="Wingdings" panose="05000000000000000000" pitchFamily="2" charset="2"/>
              <a:buChar char="ü"/>
            </a:pPr>
            <a:r>
              <a:rPr lang="en-US" sz="2200" b="1" dirty="0">
                <a:latin typeface="Cambria" panose="02040503050406030204" pitchFamily="18" charset="0"/>
                <a:ea typeface="Cambria" panose="02040503050406030204" pitchFamily="18" charset="0"/>
              </a:rPr>
              <a:t>Invent</a:t>
            </a:r>
            <a:r>
              <a:rPr lang="en-US" sz="2200" dirty="0">
                <a:latin typeface="Cambria" panose="02040503050406030204" pitchFamily="18" charset="0"/>
                <a:ea typeface="Cambria" panose="02040503050406030204" pitchFamily="18" charset="0"/>
              </a:rPr>
              <a:t> tools, diagrams, charts, instruments to present your idea.</a:t>
            </a:r>
          </a:p>
          <a:p>
            <a:pPr marL="342900" lvl="0" indent="-342900">
              <a:lnSpc>
                <a:spcPct val="200000"/>
              </a:lnSpc>
              <a:buFont typeface="Wingdings" panose="05000000000000000000" pitchFamily="2" charset="2"/>
              <a:buChar char="ü"/>
            </a:pPr>
            <a:r>
              <a:rPr lang="en-US" sz="2200" dirty="0">
                <a:latin typeface="Cambria" panose="02040503050406030204" pitchFamily="18" charset="0"/>
                <a:ea typeface="Cambria" panose="02040503050406030204" pitchFamily="18" charset="0"/>
              </a:rPr>
              <a:t>Measurable </a:t>
            </a:r>
            <a:r>
              <a:rPr lang="en-US" sz="2200" b="1" dirty="0">
                <a:latin typeface="Cambria" panose="02040503050406030204" pitchFamily="18" charset="0"/>
                <a:ea typeface="Cambria" panose="02040503050406030204" pitchFamily="18" charset="0"/>
              </a:rPr>
              <a:t>KPIs</a:t>
            </a:r>
            <a:r>
              <a:rPr lang="en-US" sz="2200" dirty="0">
                <a:latin typeface="Cambria" panose="02040503050406030204" pitchFamily="18" charset="0"/>
                <a:ea typeface="Cambria" panose="02040503050406030204" pitchFamily="18" charset="0"/>
              </a:rPr>
              <a:t>, Quantify activities, deliverables, outputs.</a:t>
            </a:r>
          </a:p>
          <a:p>
            <a:pPr marL="342900" lvl="0" indent="-342900">
              <a:lnSpc>
                <a:spcPct val="200000"/>
              </a:lnSpc>
              <a:buFont typeface="Wingdings" panose="05000000000000000000" pitchFamily="2" charset="2"/>
              <a:buChar char="ü"/>
            </a:pPr>
            <a:r>
              <a:rPr lang="en-US" sz="2200" b="1" dirty="0">
                <a:latin typeface="Cambria" panose="02040503050406030204" pitchFamily="18" charset="0"/>
                <a:ea typeface="Cambria" panose="02040503050406030204" pitchFamily="18" charset="0"/>
              </a:rPr>
              <a:t>Polish</a:t>
            </a:r>
            <a:r>
              <a:rPr lang="en-US" sz="2200" dirty="0">
                <a:latin typeface="Cambria" panose="02040503050406030204" pitchFamily="18" charset="0"/>
                <a:ea typeface="Cambria" panose="02040503050406030204" pitchFamily="18" charset="0"/>
              </a:rPr>
              <a:t> and </a:t>
            </a:r>
            <a:r>
              <a:rPr lang="en-US" sz="2200" b="1" dirty="0">
                <a:latin typeface="Cambria" panose="02040503050406030204" pitchFamily="18" charset="0"/>
                <a:ea typeface="Cambria" panose="02040503050406030204" pitchFamily="18" charset="0"/>
              </a:rPr>
              <a:t>clear</a:t>
            </a:r>
            <a:r>
              <a:rPr lang="en-US" sz="2200" dirty="0">
                <a:latin typeface="Cambria" panose="02040503050406030204" pitchFamily="18" charset="0"/>
                <a:ea typeface="Cambria" panose="02040503050406030204" pitchFamily="18" charset="0"/>
              </a:rPr>
              <a:t> your proposal to be more appealed (not so colorful, not black &amp; white).</a:t>
            </a:r>
          </a:p>
          <a:p>
            <a:pPr marL="342900" lvl="0" indent="-342900">
              <a:lnSpc>
                <a:spcPct val="200000"/>
              </a:lnSpc>
              <a:buFont typeface="Wingdings" panose="05000000000000000000" pitchFamily="2" charset="2"/>
              <a:buChar char="ü"/>
            </a:pPr>
            <a:r>
              <a:rPr lang="en-US" sz="2200" dirty="0">
                <a:latin typeface="Cambria" panose="02040503050406030204" pitchFamily="18" charset="0"/>
                <a:ea typeface="Cambria" panose="02040503050406030204" pitchFamily="18" charset="0"/>
              </a:rPr>
              <a:t>Contact Your </a:t>
            </a:r>
            <a:r>
              <a:rPr lang="en-US" sz="2200" b="1" dirty="0">
                <a:latin typeface="Cambria" panose="02040503050406030204" pitchFamily="18" charset="0"/>
                <a:ea typeface="Cambria" panose="02040503050406030204" pitchFamily="18" charset="0"/>
              </a:rPr>
              <a:t>National Contact Point</a:t>
            </a:r>
            <a:r>
              <a:rPr lang="en-US" sz="2200" dirty="0">
                <a:latin typeface="Cambria" panose="02040503050406030204" pitchFamily="18" charset="0"/>
                <a:ea typeface="Cambria" panose="02040503050406030204" pitchFamily="18" charset="0"/>
              </a:rPr>
              <a:t>.</a:t>
            </a:r>
          </a:p>
        </p:txBody>
      </p:sp>
      <p:sp>
        <p:nvSpPr>
          <p:cNvPr id="7" name="Rectangle 2"/>
          <p:cNvSpPr>
            <a:spLocks noGrp="1" noChangeArrowheads="1"/>
          </p:cNvSpPr>
          <p:nvPr>
            <p:ph type="title"/>
          </p:nvPr>
        </p:nvSpPr>
        <p:spPr>
          <a:xfrm>
            <a:off x="1187313" y="221179"/>
            <a:ext cx="8280402" cy="688311"/>
          </a:xfrm>
          <a:noFill/>
        </p:spPr>
        <p:txBody>
          <a:bodyPr vert="horz" lIns="90488" tIns="44450" rIns="90488" bIns="44450" anchor="ctr">
            <a:noAutofit/>
          </a:bodyPr>
          <a:lstStyle/>
          <a:p>
            <a:pPr eaLnBrk="1" hangingPunct="1"/>
            <a:r>
              <a:rPr lang="en-US" sz="3600" b="1" cap="all" dirty="0">
                <a:solidFill>
                  <a:sysClr val="windowText" lastClr="000000"/>
                </a:solidFill>
                <a:latin typeface="Tw Cen MT"/>
              </a:rPr>
              <a:t>TECHNICAL Advices!!</a:t>
            </a:r>
          </a:p>
        </p:txBody>
      </p:sp>
      <p:pic>
        <p:nvPicPr>
          <p:cNvPr id="8" name="Graphic 7">
            <a:extLst>
              <a:ext uri="{FF2B5EF4-FFF2-40B4-BE49-F238E27FC236}">
                <a16:creationId xmlns:a16="http://schemas.microsoft.com/office/drawing/2014/main" id="{D01F94DE-E4CA-434F-B2F6-641B6260AD73}"/>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51664" y="87567"/>
            <a:ext cx="1763670" cy="471704"/>
          </a:xfrm>
          <a:prstGeom prst="rect">
            <a:avLst/>
          </a:prstGeom>
        </p:spPr>
      </p:pic>
      <p:pic>
        <p:nvPicPr>
          <p:cNvPr id="9" name="Picture 2" descr="fit4reuse--footer-eu-logo">
            <a:extLst>
              <a:ext uri="{FF2B5EF4-FFF2-40B4-BE49-F238E27FC236}">
                <a16:creationId xmlns:a16="http://schemas.microsoft.com/office/drawing/2014/main" id="{20401452-F1D7-49EA-87CC-42B27FE576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94406" y="6085007"/>
            <a:ext cx="920928" cy="685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0907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2E4E96B9-F103-4A19-A8CB-A1DC28271E40}"/>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51664" y="87567"/>
            <a:ext cx="1763670" cy="471704"/>
          </a:xfrm>
          <a:prstGeom prst="rect">
            <a:avLst/>
          </a:prstGeom>
        </p:spPr>
      </p:pic>
      <p:sp>
        <p:nvSpPr>
          <p:cNvPr id="8" name="TextBox 7">
            <a:extLst>
              <a:ext uri="{FF2B5EF4-FFF2-40B4-BE49-F238E27FC236}">
                <a16:creationId xmlns:a16="http://schemas.microsoft.com/office/drawing/2014/main" id="{3374BB21-7DF1-4019-8961-8965CBCF8C66}"/>
              </a:ext>
            </a:extLst>
          </p:cNvPr>
          <p:cNvSpPr txBox="1"/>
          <p:nvPr/>
        </p:nvSpPr>
        <p:spPr>
          <a:xfrm>
            <a:off x="803069" y="1787216"/>
            <a:ext cx="11140966" cy="830997"/>
          </a:xfrm>
          <a:prstGeom prst="rect">
            <a:avLst/>
          </a:prstGeom>
          <a:noFill/>
        </p:spPr>
        <p:txBody>
          <a:bodyPr wrap="square" rtlCol="0">
            <a:spAutoFit/>
          </a:bodyPr>
          <a:lstStyle/>
          <a:p>
            <a:pPr algn="ctr"/>
            <a:r>
              <a:rPr lang="en-US" sz="4800" b="1" dirty="0">
                <a:ln w="12700">
                  <a:solidFill>
                    <a:schemeClr val="accent3">
                      <a:lumMod val="50000"/>
                    </a:schemeClr>
                  </a:solidFill>
                  <a:prstDash val="solid"/>
                </a:ln>
                <a:effectLst>
                  <a:outerShdw blurRad="38100" dist="38100" dir="2700000" algn="tl">
                    <a:srgbClr val="000000">
                      <a:alpha val="43137"/>
                    </a:srgbClr>
                  </a:outerShdw>
                </a:effectLst>
              </a:rPr>
              <a:t>PRIMA APPLICATION PROCEDURE</a:t>
            </a:r>
          </a:p>
        </p:txBody>
      </p:sp>
      <p:pic>
        <p:nvPicPr>
          <p:cNvPr id="9" name="Imagen" descr="Imagen"/>
          <p:cNvPicPr>
            <a:picLocks noChangeAspect="1"/>
          </p:cNvPicPr>
          <p:nvPr/>
        </p:nvPicPr>
        <p:blipFill>
          <a:blip r:embed="rId4"/>
          <a:stretch>
            <a:fillRect/>
          </a:stretch>
        </p:blipFill>
        <p:spPr>
          <a:xfrm>
            <a:off x="1978" y="0"/>
            <a:ext cx="821544" cy="6858001"/>
          </a:xfrm>
          <a:prstGeom prst="rect">
            <a:avLst/>
          </a:prstGeom>
          <a:ln>
            <a:noFill/>
          </a:ln>
          <a:effectLst>
            <a:outerShdw blurRad="292100" dist="139700" dir="2700000" algn="tl" rotWithShape="0">
              <a:srgbClr val="333333">
                <a:alpha val="65000"/>
              </a:srgbClr>
            </a:outerShdw>
          </a:effectLst>
        </p:spPr>
      </p:pic>
      <p:pic>
        <p:nvPicPr>
          <p:cNvPr id="10" name="Picture 2" descr="fit4reuse--footer-eu-logo">
            <a:extLst>
              <a:ext uri="{FF2B5EF4-FFF2-40B4-BE49-F238E27FC236}">
                <a16:creationId xmlns:a16="http://schemas.microsoft.com/office/drawing/2014/main" id="{DA8D8FB2-CF67-4E3A-9C44-7E590650A8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7173" y="6113420"/>
            <a:ext cx="920928" cy="68542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374BB21-7DF1-4019-8961-8965CBCF8C66}"/>
              </a:ext>
            </a:extLst>
          </p:cNvPr>
          <p:cNvSpPr txBox="1"/>
          <p:nvPr/>
        </p:nvSpPr>
        <p:spPr>
          <a:xfrm>
            <a:off x="525517" y="2869645"/>
            <a:ext cx="11140966" cy="830997"/>
          </a:xfrm>
          <a:prstGeom prst="rect">
            <a:avLst/>
          </a:prstGeom>
          <a:noFill/>
        </p:spPr>
        <p:txBody>
          <a:bodyPr wrap="square" rtlCol="0">
            <a:spAutoFit/>
          </a:bodyPr>
          <a:lstStyle/>
          <a:p>
            <a:pPr algn="ctr"/>
            <a:r>
              <a:rPr lang="en-US" sz="4800" b="1" dirty="0">
                <a:ln w="12700">
                  <a:solidFill>
                    <a:schemeClr val="accent3">
                      <a:lumMod val="50000"/>
                    </a:schemeClr>
                  </a:solidFill>
                  <a:prstDash val="solid"/>
                </a:ln>
                <a:solidFill>
                  <a:srgbClr val="1C75BA"/>
                </a:solidFill>
                <a:effectLst>
                  <a:outerShdw blurRad="38100" dist="38100" dir="2700000" algn="tl">
                    <a:srgbClr val="000000">
                      <a:alpha val="43137"/>
                    </a:srgbClr>
                  </a:outerShdw>
                </a:effectLst>
              </a:rPr>
              <a:t>Two Stages Submission</a:t>
            </a:r>
          </a:p>
        </p:txBody>
      </p:sp>
      <p:sp>
        <p:nvSpPr>
          <p:cNvPr id="12" name="Title 1"/>
          <p:cNvSpPr txBox="1">
            <a:spLocks/>
          </p:cNvSpPr>
          <p:nvPr/>
        </p:nvSpPr>
        <p:spPr>
          <a:xfrm rot="16200000">
            <a:off x="-1926736" y="2106514"/>
            <a:ext cx="4658519" cy="6232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spc="-25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n-cs"/>
              </a:rPr>
              <a:t>PRIMA    Application </a:t>
            </a:r>
            <a:endParaRPr lang="en-GB" sz="3600" b="1" spc="-25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n-cs"/>
              <a:sym typeface="NeueHaasDisplay-Black"/>
            </a:endParaRPr>
          </a:p>
        </p:txBody>
      </p:sp>
    </p:spTree>
    <p:extLst>
      <p:ext uri="{BB962C8B-B14F-4D97-AF65-F5344CB8AC3E}">
        <p14:creationId xmlns:p14="http://schemas.microsoft.com/office/powerpoint/2010/main" val="3410879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Rectángulo"/>
          <p:cNvSpPr/>
          <p:nvPr/>
        </p:nvSpPr>
        <p:spPr>
          <a:xfrm>
            <a:off x="0" y="0"/>
            <a:ext cx="12192000" cy="6858000"/>
          </a:xfrm>
          <a:prstGeom prst="rect">
            <a:avLst/>
          </a:prstGeom>
          <a:solidFill>
            <a:srgbClr val="1C75BA"/>
          </a:solidFill>
          <a:ln w="12700">
            <a:miter lim="400000"/>
          </a:ln>
        </p:spPr>
        <p:txBody>
          <a:bodyPr lIns="20202" tIns="20202" rIns="20202" bIns="20202" anchor="ctr"/>
          <a:lstStyle/>
          <a:p>
            <a:pPr algn="ctr" defTabSz="328282">
              <a:defRPr sz="3200">
                <a:solidFill>
                  <a:srgbClr val="FFFFFF"/>
                </a:solidFill>
                <a:latin typeface="Helvetica Neue Medium"/>
                <a:ea typeface="Helvetica Neue Medium"/>
                <a:cs typeface="Helvetica Neue Medium"/>
                <a:sym typeface="Helvetica Neue Medium"/>
              </a:defRPr>
            </a:pPr>
            <a:endParaRPr sz="1272" dirty="0">
              <a:solidFill>
                <a:srgbClr val="FFFFFF"/>
              </a:solidFill>
              <a:latin typeface="Helvetica Neue Medium"/>
              <a:sym typeface="Helvetica Neue Medium"/>
            </a:endParaRPr>
          </a:p>
        </p:txBody>
      </p:sp>
      <p:pic>
        <p:nvPicPr>
          <p:cNvPr id="267" name="Imagen" descr="Imagen"/>
          <p:cNvPicPr>
            <a:picLocks noChangeAspect="1"/>
          </p:cNvPicPr>
          <p:nvPr/>
        </p:nvPicPr>
        <p:blipFill>
          <a:blip r:embed="rId2"/>
          <a:stretch>
            <a:fillRect/>
          </a:stretch>
        </p:blipFill>
        <p:spPr>
          <a:xfrm>
            <a:off x="8785699" y="70663"/>
            <a:ext cx="3256664" cy="980372"/>
          </a:xfrm>
          <a:prstGeom prst="rect">
            <a:avLst/>
          </a:prstGeom>
          <a:ln>
            <a:noFill/>
          </a:ln>
          <a:effectLst>
            <a:outerShdw blurRad="292100" dist="139700" dir="2700000" algn="tl" rotWithShape="0">
              <a:srgbClr val="333333">
                <a:alpha val="65000"/>
              </a:srgbClr>
            </a:outerShdw>
          </a:effectLst>
        </p:spPr>
      </p:pic>
      <p:pic>
        <p:nvPicPr>
          <p:cNvPr id="19" name="Imagen" descr="Imagen"/>
          <p:cNvPicPr>
            <a:picLocks noChangeAspect="1"/>
          </p:cNvPicPr>
          <p:nvPr/>
        </p:nvPicPr>
        <p:blipFill>
          <a:blip r:embed="rId3"/>
          <a:stretch>
            <a:fillRect/>
          </a:stretch>
        </p:blipFill>
        <p:spPr>
          <a:xfrm>
            <a:off x="4110742" y="6478202"/>
            <a:ext cx="268973" cy="268972"/>
          </a:xfrm>
          <a:prstGeom prst="rect">
            <a:avLst/>
          </a:prstGeom>
          <a:ln w="12700">
            <a:miter lim="400000"/>
          </a:ln>
        </p:spPr>
      </p:pic>
      <p:pic>
        <p:nvPicPr>
          <p:cNvPr id="20" name="Imagen" descr="Imagen"/>
          <p:cNvPicPr>
            <a:picLocks noChangeAspect="1"/>
          </p:cNvPicPr>
          <p:nvPr/>
        </p:nvPicPr>
        <p:blipFill>
          <a:blip r:embed="rId4"/>
          <a:stretch>
            <a:fillRect/>
          </a:stretch>
        </p:blipFill>
        <p:spPr>
          <a:xfrm>
            <a:off x="8127681" y="6521848"/>
            <a:ext cx="268973" cy="268972"/>
          </a:xfrm>
          <a:prstGeom prst="rect">
            <a:avLst/>
          </a:prstGeom>
          <a:ln w="12700">
            <a:miter lim="400000"/>
          </a:ln>
        </p:spPr>
      </p:pic>
      <p:pic>
        <p:nvPicPr>
          <p:cNvPr id="21" name="Imagen" descr="Imagen"/>
          <p:cNvPicPr>
            <a:picLocks noChangeAspect="1"/>
          </p:cNvPicPr>
          <p:nvPr/>
        </p:nvPicPr>
        <p:blipFill>
          <a:blip r:embed="rId5"/>
          <a:stretch>
            <a:fillRect/>
          </a:stretch>
        </p:blipFill>
        <p:spPr>
          <a:xfrm>
            <a:off x="6341848" y="6521848"/>
            <a:ext cx="268973" cy="268972"/>
          </a:xfrm>
          <a:prstGeom prst="rect">
            <a:avLst/>
          </a:prstGeom>
          <a:ln w="12700">
            <a:miter lim="400000"/>
          </a:ln>
        </p:spPr>
      </p:pic>
      <p:sp>
        <p:nvSpPr>
          <p:cNvPr id="22" name="@PRIMAInnovation"/>
          <p:cNvSpPr txBox="1"/>
          <p:nvPr/>
        </p:nvSpPr>
        <p:spPr>
          <a:xfrm>
            <a:off x="4439747" y="6514763"/>
            <a:ext cx="1416023" cy="2712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319" tIns="18319" rIns="18319" bIns="18319">
            <a:normAutofit fontScale="85000" lnSpcReduction="10000"/>
          </a:bodyPr>
          <a:lstStyle>
            <a:lvl1pPr>
              <a:defRPr>
                <a:solidFill>
                  <a:srgbClr val="FFFFFF"/>
                </a:solidFill>
              </a:defRPr>
            </a:lvl1pPr>
          </a:lstStyle>
          <a:p>
            <a:pPr defTabSz="659490"/>
            <a:r>
              <a:rPr sz="952" b="1" dirty="0">
                <a:effectLst>
                  <a:outerShdw blurRad="38100" dist="38100" dir="2700000" algn="tl">
                    <a:srgbClr val="000000">
                      <a:alpha val="43137"/>
                    </a:srgbClr>
                  </a:outerShdw>
                </a:effectLst>
                <a:latin typeface="Calibri" panose="020F0502020204030204"/>
              </a:rPr>
              <a:t>@</a:t>
            </a:r>
            <a:r>
              <a:rPr sz="1814" b="1" dirty="0">
                <a:effectLst>
                  <a:outerShdw blurRad="38100" dist="38100" dir="2700000" algn="tl">
                    <a:srgbClr val="000000">
                      <a:alpha val="43137"/>
                    </a:srgbClr>
                  </a:outerShdw>
                </a:effectLst>
                <a:latin typeface="Calibri" panose="020F0502020204030204"/>
              </a:rPr>
              <a:t>PRIMA</a:t>
            </a:r>
            <a:r>
              <a:rPr lang="en-US" sz="1814" b="1" dirty="0">
                <a:effectLst>
                  <a:outerShdw blurRad="38100" dist="38100" dir="2700000" algn="tl">
                    <a:srgbClr val="000000">
                      <a:alpha val="43137"/>
                    </a:srgbClr>
                  </a:outerShdw>
                </a:effectLst>
                <a:latin typeface="Calibri" panose="020F0502020204030204"/>
              </a:rPr>
              <a:t>Program</a:t>
            </a:r>
            <a:endParaRPr sz="1814" b="1" dirty="0">
              <a:effectLst>
                <a:outerShdw blurRad="38100" dist="38100" dir="2700000" algn="tl">
                  <a:srgbClr val="000000">
                    <a:alpha val="43137"/>
                  </a:srgbClr>
                </a:outerShdw>
              </a:effectLst>
              <a:latin typeface="Calibri" panose="020F0502020204030204"/>
            </a:endParaRPr>
          </a:p>
        </p:txBody>
      </p:sp>
      <p:sp>
        <p:nvSpPr>
          <p:cNvPr id="23" name="Prima Programme official"/>
          <p:cNvSpPr txBox="1"/>
          <p:nvPr/>
        </p:nvSpPr>
        <p:spPr>
          <a:xfrm>
            <a:off x="6649417" y="6521849"/>
            <a:ext cx="1764148" cy="2569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319" tIns="18319" rIns="18319" bIns="18319">
            <a:normAutofit fontScale="55000" lnSpcReduction="20000"/>
          </a:bodyPr>
          <a:lstStyle>
            <a:lvl1pPr>
              <a:defRPr>
                <a:solidFill>
                  <a:srgbClr val="FFFFFF"/>
                </a:solidFill>
              </a:defRPr>
            </a:lvl1pPr>
          </a:lstStyle>
          <a:p>
            <a:pPr defTabSz="659490"/>
            <a:r>
              <a:rPr sz="2811" b="1" dirty="0">
                <a:effectLst>
                  <a:outerShdw blurRad="38100" dist="38100" dir="2700000" algn="tl">
                    <a:srgbClr val="000000">
                      <a:alpha val="43137"/>
                    </a:srgbClr>
                  </a:outerShdw>
                </a:effectLst>
                <a:latin typeface="Calibri" panose="020F0502020204030204"/>
              </a:rPr>
              <a:t>Prima</a:t>
            </a:r>
            <a:r>
              <a:rPr sz="1270" b="1" dirty="0">
                <a:effectLst>
                  <a:outerShdw blurRad="38100" dist="38100" dir="2700000" algn="tl">
                    <a:srgbClr val="000000">
                      <a:alpha val="43137"/>
                    </a:srgbClr>
                  </a:outerShdw>
                </a:effectLst>
                <a:latin typeface="Calibri" panose="020F0502020204030204"/>
              </a:rPr>
              <a:t> </a:t>
            </a:r>
            <a:r>
              <a:rPr sz="2176" b="1" dirty="0">
                <a:effectLst>
                  <a:outerShdw blurRad="38100" dist="38100" dir="2700000" algn="tl">
                    <a:srgbClr val="000000">
                      <a:alpha val="43137"/>
                    </a:srgbClr>
                  </a:outerShdw>
                </a:effectLst>
                <a:latin typeface="Calibri" panose="020F0502020204030204"/>
              </a:rPr>
              <a:t>Program</a:t>
            </a:r>
          </a:p>
        </p:txBody>
      </p:sp>
      <p:sp>
        <p:nvSpPr>
          <p:cNvPr id="24" name="Prima-med YouTube"/>
          <p:cNvSpPr txBox="1"/>
          <p:nvPr/>
        </p:nvSpPr>
        <p:spPr>
          <a:xfrm>
            <a:off x="8445594" y="6521848"/>
            <a:ext cx="2598468" cy="4313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319" tIns="18319" rIns="18319" bIns="18319">
            <a:normAutofit/>
          </a:bodyPr>
          <a:lstStyle>
            <a:lvl1pPr>
              <a:defRPr>
                <a:solidFill>
                  <a:srgbClr val="FFFFFF"/>
                </a:solidFill>
              </a:defRPr>
            </a:lvl1pPr>
          </a:lstStyle>
          <a:p>
            <a:pPr defTabSz="659490"/>
            <a:r>
              <a:rPr sz="1542" b="1" dirty="0">
                <a:effectLst>
                  <a:outerShdw blurRad="38100" dist="38100" dir="2700000" algn="tl">
                    <a:srgbClr val="000000">
                      <a:alpha val="43137"/>
                    </a:srgbClr>
                  </a:outerShdw>
                </a:effectLst>
                <a:latin typeface="Calibri" panose="020F0502020204030204"/>
              </a:rPr>
              <a:t>Prima-med</a:t>
            </a:r>
            <a:r>
              <a:rPr sz="907" b="1" dirty="0">
                <a:effectLst>
                  <a:outerShdw blurRad="38100" dist="38100" dir="2700000" algn="tl">
                    <a:srgbClr val="000000">
                      <a:alpha val="43137"/>
                    </a:srgbClr>
                  </a:outerShdw>
                </a:effectLst>
                <a:latin typeface="Calibri" panose="020F0502020204030204"/>
              </a:rPr>
              <a:t> </a:t>
            </a:r>
            <a:r>
              <a:rPr sz="1542" b="1" dirty="0">
                <a:effectLst>
                  <a:outerShdw blurRad="38100" dist="38100" dir="2700000" algn="tl">
                    <a:srgbClr val="000000">
                      <a:alpha val="43137"/>
                    </a:srgbClr>
                  </a:outerShdw>
                </a:effectLst>
                <a:latin typeface="Calibri" panose="020F0502020204030204"/>
              </a:rPr>
              <a:t>YouTube</a:t>
            </a:r>
          </a:p>
        </p:txBody>
      </p:sp>
      <p:pic>
        <p:nvPicPr>
          <p:cNvPr id="25" name="Imagen" descr="Imagen"/>
          <p:cNvPicPr>
            <a:picLocks noChangeAspect="1"/>
          </p:cNvPicPr>
          <p:nvPr/>
        </p:nvPicPr>
        <p:blipFill>
          <a:blip r:embed="rId6"/>
          <a:stretch>
            <a:fillRect/>
          </a:stretch>
        </p:blipFill>
        <p:spPr>
          <a:xfrm>
            <a:off x="2069879" y="6457625"/>
            <a:ext cx="268972" cy="268972"/>
          </a:xfrm>
          <a:prstGeom prst="rect">
            <a:avLst/>
          </a:prstGeom>
          <a:ln w="12700">
            <a:miter lim="400000"/>
          </a:ln>
        </p:spPr>
      </p:pic>
      <p:sp>
        <p:nvSpPr>
          <p:cNvPr id="26" name="PrimaProgram"/>
          <p:cNvSpPr txBox="1"/>
          <p:nvPr/>
        </p:nvSpPr>
        <p:spPr>
          <a:xfrm>
            <a:off x="2387791" y="6453467"/>
            <a:ext cx="1555596" cy="467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319" tIns="18319" rIns="18319" bIns="18319">
            <a:noAutofit/>
          </a:bodyPr>
          <a:lstStyle>
            <a:lvl1pPr>
              <a:defRPr>
                <a:solidFill>
                  <a:srgbClr val="FFFFFF"/>
                </a:solidFill>
              </a:defRPr>
            </a:lvl1pPr>
          </a:lstStyle>
          <a:p>
            <a:pPr defTabSz="659490"/>
            <a:r>
              <a:rPr sz="1814" b="1" dirty="0" err="1">
                <a:effectLst>
                  <a:outerShdw blurRad="38100" dist="38100" dir="2700000" algn="tl">
                    <a:srgbClr val="000000">
                      <a:alpha val="43137"/>
                    </a:srgbClr>
                  </a:outerShdw>
                </a:effectLst>
                <a:latin typeface="Calibri" panose="020F0502020204030204"/>
              </a:rPr>
              <a:t>PrimaProgram</a:t>
            </a:r>
            <a:endParaRPr sz="1814" b="1" dirty="0">
              <a:effectLst>
                <a:outerShdw blurRad="38100" dist="38100" dir="2700000" algn="tl">
                  <a:srgbClr val="000000">
                    <a:alpha val="43137"/>
                  </a:srgbClr>
                </a:outerShdw>
              </a:effectLst>
              <a:latin typeface="Calibri" panose="020F0502020204030204"/>
            </a:endParaRPr>
          </a:p>
        </p:txBody>
      </p:sp>
      <p:sp>
        <p:nvSpPr>
          <p:cNvPr id="17" name="Rectangle 16"/>
          <p:cNvSpPr/>
          <p:nvPr/>
        </p:nvSpPr>
        <p:spPr>
          <a:xfrm>
            <a:off x="1663034" y="1633708"/>
            <a:ext cx="9626600" cy="980397"/>
          </a:xfrm>
          <a:prstGeom prst="rect">
            <a:avLst/>
          </a:prstGeom>
        </p:spPr>
        <p:txBody>
          <a:bodyPr wrap="square">
            <a:spAutoFit/>
          </a:bodyPr>
          <a:lstStyle/>
          <a:p>
            <a:pPr algn="ctr">
              <a:lnSpc>
                <a:spcPct val="150000"/>
              </a:lnSpc>
            </a:pPr>
            <a:r>
              <a:rPr lang="en-US" sz="4400" b="1" i="1" dirty="0">
                <a:solidFill>
                  <a:srgbClr val="FFFF00"/>
                </a:solidFill>
                <a:effectLst>
                  <a:outerShdw blurRad="38100" dist="38100" dir="2700000" algn="tl">
                    <a:srgbClr val="000000">
                      <a:alpha val="43137"/>
                    </a:srgbClr>
                  </a:outerShdw>
                </a:effectLst>
                <a:latin typeface="Arial Narrow" panose="020B0606020202030204" pitchFamily="34" charset="0"/>
                <a:cs typeface="Andalus" panose="02020603050405020304" pitchFamily="18" charset="-78"/>
              </a:rPr>
              <a:t>Thank You, GOOD LUCK with PRIMA 2023! </a:t>
            </a:r>
            <a:endParaRPr lang="en-GB" sz="4400" i="1" dirty="0">
              <a:solidFill>
                <a:srgbClr val="FFFF00"/>
              </a:solidFill>
              <a:effectLst>
                <a:outerShdw blurRad="38100" dist="38100" dir="2700000" algn="tl">
                  <a:srgbClr val="000000">
                    <a:alpha val="43137"/>
                  </a:srgbClr>
                </a:outerShdw>
              </a:effectLst>
              <a:latin typeface="Arial Narrow" panose="020B0606020202030204" pitchFamily="34" charset="0"/>
              <a:cs typeface="Andalus" panose="02020603050405020304" pitchFamily="18" charset="-78"/>
            </a:endParaRPr>
          </a:p>
        </p:txBody>
      </p:sp>
      <p:sp>
        <p:nvSpPr>
          <p:cNvPr id="28" name="Textplatzhalter 2"/>
          <p:cNvSpPr txBox="1">
            <a:spLocks/>
          </p:cNvSpPr>
          <p:nvPr/>
        </p:nvSpPr>
        <p:spPr>
          <a:xfrm>
            <a:off x="743294" y="3196778"/>
            <a:ext cx="11197108" cy="1929528"/>
          </a:xfrm>
          <a:prstGeom prst="rect">
            <a:avLst/>
          </a:prstGeom>
          <a:noFill/>
          <a:scene3d>
            <a:camera prst="orthographicFront"/>
            <a:lightRig rig="threePt" dir="t"/>
          </a:scene3d>
          <a:sp3d>
            <a:bevelT w="114300" prst="hardEdge"/>
          </a:sp3d>
        </p:spPr>
        <p:txBody>
          <a:bodyPr>
            <a:noAutofit/>
          </a:bodyPr>
          <a:lstStyle>
            <a:lvl1pPr marL="285750" indent="-285750" algn="l" defTabSz="720000" rtl="0" eaLnBrk="1" latinLnBrk="0" hangingPunct="1">
              <a:spcBef>
                <a:spcPts val="0"/>
              </a:spcBef>
              <a:buFont typeface="Arial" panose="020B0604020202020204" pitchFamily="34" charset="0"/>
              <a:buChar char="•"/>
              <a:defRPr sz="1700" kern="1200" baseline="0">
                <a:solidFill>
                  <a:schemeClr val="tx1"/>
                </a:solidFill>
                <a:latin typeface="+mn-lt"/>
                <a:ea typeface="+mn-ea"/>
                <a:cs typeface="+mn-cs"/>
              </a:defRPr>
            </a:lvl1pPr>
            <a:lvl2pPr marL="552450" indent="-285750" algn="l" defTabSz="720000" rtl="0" eaLnBrk="1" latinLnBrk="0" hangingPunct="1">
              <a:spcBef>
                <a:spcPts val="0"/>
              </a:spcBef>
              <a:buFont typeface="Arial" panose="020B0604020202020204" pitchFamily="34" charset="0"/>
              <a:buChar char="•"/>
              <a:defRPr sz="1700" kern="1200" baseline="0">
                <a:solidFill>
                  <a:schemeClr val="tx1"/>
                </a:solidFill>
                <a:latin typeface="+mn-lt"/>
                <a:ea typeface="+mn-ea"/>
                <a:cs typeface="+mn-cs"/>
              </a:defRPr>
            </a:lvl2pPr>
            <a:lvl3pPr marL="827088" indent="-285750" algn="l" defTabSz="720000" rtl="0" eaLnBrk="1" latinLnBrk="0" hangingPunct="1">
              <a:spcBef>
                <a:spcPts val="0"/>
              </a:spcBef>
              <a:buFont typeface="Arial" panose="020B0604020202020204" pitchFamily="34" charset="0"/>
              <a:buChar char="•"/>
              <a:defRPr sz="1700" kern="1200" baseline="0">
                <a:solidFill>
                  <a:schemeClr val="tx1"/>
                </a:solidFill>
                <a:latin typeface="+mn-lt"/>
                <a:ea typeface="+mn-ea"/>
                <a:cs typeface="+mn-cs"/>
              </a:defRPr>
            </a:lvl3pPr>
            <a:lvl4pPr marL="1093788" indent="-285750" algn="l" defTabSz="720000" rtl="0" eaLnBrk="1" latinLnBrk="0" hangingPunct="1">
              <a:spcBef>
                <a:spcPts val="0"/>
              </a:spcBef>
              <a:buFont typeface="Arial" panose="020B0604020202020204" pitchFamily="34" charset="0"/>
              <a:buChar char="•"/>
              <a:defRPr sz="1700" kern="1200" baseline="0">
                <a:solidFill>
                  <a:schemeClr val="tx1"/>
                </a:solidFill>
                <a:latin typeface="+mn-lt"/>
                <a:ea typeface="+mn-ea"/>
                <a:cs typeface="+mn-cs"/>
              </a:defRPr>
            </a:lvl4pPr>
            <a:lvl5pPr marL="1360488" indent="-285750" algn="l" defTabSz="720000" rtl="0" eaLnBrk="1" latinLnBrk="0" hangingPunct="1">
              <a:spcBef>
                <a:spcPts val="0"/>
              </a:spcBef>
              <a:buFont typeface="Arial" panose="020B0604020202020204" pitchFamily="34" charset="0"/>
              <a:buChar char="•"/>
              <a:defRPr sz="17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base">
              <a:lnSpc>
                <a:spcPct val="150000"/>
              </a:lnSpc>
              <a:spcAft>
                <a:spcPct val="0"/>
              </a:spcAft>
              <a:buNone/>
            </a:pPr>
            <a:r>
              <a:rPr lang="de-DE" sz="2800" b="1" dirty="0" err="1">
                <a:solidFill>
                  <a:schemeClr val="bg1"/>
                </a:solidFill>
                <a:effectLst>
                  <a:outerShdw blurRad="38100" dist="38100" dir="2700000" algn="tl">
                    <a:srgbClr val="000000">
                      <a:alpha val="43137"/>
                    </a:srgbClr>
                  </a:outerShdw>
                </a:effectLst>
              </a:rPr>
              <a:t>Dr</a:t>
            </a:r>
            <a:r>
              <a:rPr lang="de-DE" sz="2800" b="1" dirty="0">
                <a:solidFill>
                  <a:schemeClr val="bg1"/>
                </a:solidFill>
                <a:effectLst>
                  <a:outerShdw blurRad="38100" dist="38100" dir="2700000" algn="tl">
                    <a:srgbClr val="000000">
                      <a:alpha val="43137"/>
                    </a:srgbClr>
                  </a:outerShdw>
                </a:effectLst>
              </a:rPr>
              <a:t> Mohamed Wageih</a:t>
            </a:r>
          </a:p>
          <a:p>
            <a:pPr marL="0" indent="0" algn="ctr" fontAlgn="base">
              <a:lnSpc>
                <a:spcPct val="150000"/>
              </a:lnSpc>
              <a:spcAft>
                <a:spcPct val="0"/>
              </a:spcAft>
              <a:buNone/>
            </a:pPr>
            <a:r>
              <a:rPr lang="de-DE" sz="2400" b="1" dirty="0">
                <a:solidFill>
                  <a:schemeClr val="bg1"/>
                </a:solidFill>
                <a:effectLst>
                  <a:outerShdw blurRad="38100" dist="38100" dir="2700000" algn="tl">
                    <a:srgbClr val="000000">
                      <a:alpha val="43137"/>
                    </a:srgbClr>
                  </a:outerShdw>
                </a:effectLst>
              </a:rPr>
              <a:t>Project Officer</a:t>
            </a:r>
          </a:p>
          <a:p>
            <a:pPr marL="0" indent="0" algn="ctr" fontAlgn="base">
              <a:lnSpc>
                <a:spcPct val="150000"/>
              </a:lnSpc>
              <a:spcAft>
                <a:spcPct val="0"/>
              </a:spcAft>
              <a:buNone/>
            </a:pPr>
            <a:r>
              <a:rPr lang="de-DE" sz="2400" b="1" dirty="0">
                <a:solidFill>
                  <a:schemeClr val="bg1"/>
                </a:solidFill>
                <a:effectLst>
                  <a:outerShdw blurRad="38100" dist="38100" dir="2700000" algn="tl">
                    <a:srgbClr val="000000">
                      <a:alpha val="43137"/>
                    </a:srgbClr>
                  </a:outerShdw>
                </a:effectLst>
              </a:rPr>
              <a:t>PRIMA – The </a:t>
            </a:r>
            <a:r>
              <a:rPr lang="en-US" sz="2400" b="1" dirty="0">
                <a:solidFill>
                  <a:schemeClr val="bg1"/>
                </a:solidFill>
                <a:effectLst>
                  <a:outerShdw blurRad="38100" dist="38100" dir="2700000" algn="tl">
                    <a:srgbClr val="000000">
                      <a:alpha val="43137"/>
                    </a:srgbClr>
                  </a:outerShdw>
                </a:effectLst>
              </a:rPr>
              <a:t>Partnership for Research and Innovation in the Mediterranean Area</a:t>
            </a:r>
          </a:p>
          <a:p>
            <a:pPr marL="0" indent="0" algn="ctr" fontAlgn="base">
              <a:lnSpc>
                <a:spcPct val="150000"/>
              </a:lnSpc>
              <a:spcAft>
                <a:spcPct val="0"/>
              </a:spcAft>
              <a:buNone/>
            </a:pPr>
            <a:r>
              <a:rPr lang="en-US" sz="2400" b="1" dirty="0">
                <a:solidFill>
                  <a:schemeClr val="bg1"/>
                </a:solidFill>
                <a:effectLst>
                  <a:outerShdw blurRad="38100" dist="38100" dir="2700000" algn="tl">
                    <a:srgbClr val="000000">
                      <a:alpha val="43137"/>
                    </a:srgbClr>
                  </a:outerShdw>
                </a:effectLst>
              </a:rPr>
              <a:t>mohamed.wageih@prima-med.org</a:t>
            </a:r>
            <a:endParaRPr lang="de-DE" sz="2400" b="1" dirty="0">
              <a:solidFill>
                <a:schemeClr val="bg1"/>
              </a:solidFill>
              <a:effectLst>
                <a:outerShdw blurRad="38100" dist="38100" dir="2700000" algn="tl">
                  <a:srgbClr val="000000">
                    <a:alpha val="43137"/>
                  </a:srgbClr>
                </a:outerShdw>
              </a:effectLst>
            </a:endParaRPr>
          </a:p>
        </p:txBody>
      </p:sp>
      <p:pic>
        <p:nvPicPr>
          <p:cNvPr id="14" name="Picture 2" descr="fit4reuse--footer-eu-logo">
            <a:extLst>
              <a:ext uri="{FF2B5EF4-FFF2-40B4-BE49-F238E27FC236}">
                <a16:creationId xmlns:a16="http://schemas.microsoft.com/office/drawing/2014/main" id="{5637725B-C466-4F1B-9832-D78D91C9548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214" y="110826"/>
            <a:ext cx="2223637" cy="11846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C270D1FB-9F92-42BA-A7C2-8796C63740B6}"/>
              </a:ext>
            </a:extLst>
          </p:cNvPr>
          <p:cNvSpPr txBox="1"/>
          <p:nvPr/>
        </p:nvSpPr>
        <p:spPr>
          <a:xfrm>
            <a:off x="2497710" y="164539"/>
            <a:ext cx="2613305" cy="1169551"/>
          </a:xfrm>
          <a:prstGeom prst="rect">
            <a:avLst/>
          </a:prstGeom>
          <a:noFill/>
        </p:spPr>
        <p:txBody>
          <a:bodyPr wrap="square">
            <a:spAutoFit/>
          </a:bodyPr>
          <a:lstStyle/>
          <a:p>
            <a:pPr algn="just"/>
            <a:r>
              <a:rPr lang="en-US" sz="1400"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PRIMA Programme is supported under Horizon 2020, the European Union’s Framework Programme for Research and Innovation</a:t>
            </a:r>
            <a:r>
              <a:rPr lang="en-US"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it-IT"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2745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110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Imagen" descr="Imagen">
            <a:extLst>
              <a:ext uri="{FF2B5EF4-FFF2-40B4-BE49-F238E27FC236}">
                <a16:creationId xmlns:a16="http://schemas.microsoft.com/office/drawing/2014/main" id="{55E2478D-E081-4FC4-A417-05053EF57A8F}"/>
              </a:ext>
            </a:extLst>
          </p:cNvPr>
          <p:cNvPicPr>
            <a:picLocks noChangeAspect="1"/>
          </p:cNvPicPr>
          <p:nvPr/>
        </p:nvPicPr>
        <p:blipFill>
          <a:blip r:embed="rId2">
            <a:biLevel thresh="75000"/>
          </a:blip>
          <a:stretch>
            <a:fillRect/>
          </a:stretch>
        </p:blipFill>
        <p:spPr>
          <a:xfrm>
            <a:off x="0" y="0"/>
            <a:ext cx="821544" cy="6858001"/>
          </a:xfrm>
          <a:prstGeom prst="rect">
            <a:avLst/>
          </a:prstGeom>
          <a:ln>
            <a:noFill/>
          </a:ln>
          <a:effectLst>
            <a:outerShdw blurRad="292100" dist="139700" dir="2700000" algn="tl" rotWithShape="0">
              <a:srgbClr val="333333">
                <a:alpha val="65000"/>
              </a:srgbClr>
            </a:outerShdw>
          </a:effectLst>
        </p:spPr>
      </p:pic>
      <p:pic>
        <p:nvPicPr>
          <p:cNvPr id="11" name="Graphic 10">
            <a:extLst>
              <a:ext uri="{FF2B5EF4-FFF2-40B4-BE49-F238E27FC236}">
                <a16:creationId xmlns:a16="http://schemas.microsoft.com/office/drawing/2014/main" id="{2E4E96B9-F103-4A19-A8CB-A1DC28271E40}"/>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51664" y="87567"/>
            <a:ext cx="1763670" cy="471704"/>
          </a:xfrm>
          <a:prstGeom prst="rect">
            <a:avLst/>
          </a:prstGeom>
        </p:spPr>
      </p:pic>
      <p:pic>
        <p:nvPicPr>
          <p:cNvPr id="39" name="Picture 2" descr="fit4reuse--footer-eu-logo">
            <a:extLst>
              <a:ext uri="{FF2B5EF4-FFF2-40B4-BE49-F238E27FC236}">
                <a16:creationId xmlns:a16="http://schemas.microsoft.com/office/drawing/2014/main" id="{DA8D8FB2-CF67-4E3A-9C44-7E590650A8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7173" y="6113420"/>
            <a:ext cx="920928" cy="685426"/>
          </a:xfrm>
          <a:prstGeom prst="rect">
            <a:avLst/>
          </a:prstGeom>
          <a:noFill/>
          <a:extLst>
            <a:ext uri="{909E8E84-426E-40DD-AFC4-6F175D3DCCD1}">
              <a14:hiddenFill xmlns:a14="http://schemas.microsoft.com/office/drawing/2010/main">
                <a:solidFill>
                  <a:srgbClr val="FFFFFF"/>
                </a:solidFill>
              </a14:hiddenFill>
            </a:ext>
          </a:extLst>
        </p:spPr>
      </p:pic>
      <p:sp>
        <p:nvSpPr>
          <p:cNvPr id="80" name="Title 1"/>
          <p:cNvSpPr txBox="1">
            <a:spLocks/>
          </p:cNvSpPr>
          <p:nvPr/>
        </p:nvSpPr>
        <p:spPr>
          <a:xfrm rot="16200000">
            <a:off x="-1926736" y="2106514"/>
            <a:ext cx="4658519" cy="6232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spc="-25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n-cs"/>
              </a:rPr>
              <a:t>PRIMA    Application </a:t>
            </a:r>
            <a:endParaRPr lang="en-GB" sz="3600" b="1" spc="-25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n-cs"/>
              <a:sym typeface="NeueHaasDisplay-Black"/>
            </a:endParaRPr>
          </a:p>
        </p:txBody>
      </p:sp>
      <p:graphicFrame>
        <p:nvGraphicFramePr>
          <p:cNvPr id="7" name="Diagram 6"/>
          <p:cNvGraphicFramePr/>
          <p:nvPr>
            <p:extLst>
              <p:ext uri="{D42A27DB-BD31-4B8C-83A1-F6EECF244321}">
                <p14:modId xmlns:p14="http://schemas.microsoft.com/office/powerpoint/2010/main" val="645550803"/>
              </p:ext>
            </p:extLst>
          </p:nvPr>
        </p:nvGraphicFramePr>
        <p:xfrm>
          <a:off x="1584101" y="808674"/>
          <a:ext cx="9688702" cy="470446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8" name="TextBox 7"/>
          <p:cNvSpPr txBox="1"/>
          <p:nvPr/>
        </p:nvSpPr>
        <p:spPr>
          <a:xfrm>
            <a:off x="4956707" y="2160334"/>
            <a:ext cx="1039067" cy="276999"/>
          </a:xfrm>
          <a:prstGeom prst="rect">
            <a:avLst/>
          </a:prstGeom>
          <a:noFill/>
        </p:spPr>
        <p:txBody>
          <a:bodyPr wrap="none" rtlCol="0">
            <a:spAutoFit/>
          </a:bodyPr>
          <a:lstStyle/>
          <a:p>
            <a:pPr defTabSz="914400"/>
            <a:r>
              <a:rPr lang="en-GB" sz="1200" b="1" dirty="0">
                <a:solidFill>
                  <a:srgbClr val="0000FF"/>
                </a:solidFill>
                <a:latin typeface="Tw Cen MT"/>
              </a:rPr>
              <a:t>Admin Check</a:t>
            </a:r>
            <a:endParaRPr lang="fr-FR" sz="1200" b="1" dirty="0">
              <a:solidFill>
                <a:srgbClr val="0000FF"/>
              </a:solidFill>
              <a:latin typeface="Tw Cen MT"/>
            </a:endParaRPr>
          </a:p>
        </p:txBody>
      </p:sp>
      <p:sp>
        <p:nvSpPr>
          <p:cNvPr id="9" name="TextBox 8"/>
          <p:cNvSpPr txBox="1"/>
          <p:nvPr/>
        </p:nvSpPr>
        <p:spPr>
          <a:xfrm>
            <a:off x="6937907" y="2160333"/>
            <a:ext cx="1504194" cy="276999"/>
          </a:xfrm>
          <a:prstGeom prst="rect">
            <a:avLst/>
          </a:prstGeom>
          <a:noFill/>
        </p:spPr>
        <p:txBody>
          <a:bodyPr wrap="none" rtlCol="0">
            <a:spAutoFit/>
          </a:bodyPr>
          <a:lstStyle/>
          <a:p>
            <a:pPr defTabSz="914400"/>
            <a:r>
              <a:rPr lang="en-GB" sz="1200" b="1" dirty="0">
                <a:solidFill>
                  <a:srgbClr val="0000FF"/>
                </a:solidFill>
                <a:latin typeface="Tw Cen MT"/>
              </a:rPr>
              <a:t>Technical Evaluation</a:t>
            </a:r>
            <a:endParaRPr lang="fr-FR" sz="1200" b="1" dirty="0">
              <a:solidFill>
                <a:srgbClr val="0000FF"/>
              </a:solidFill>
              <a:latin typeface="Tw Cen MT"/>
            </a:endParaRPr>
          </a:p>
        </p:txBody>
      </p:sp>
      <p:sp>
        <p:nvSpPr>
          <p:cNvPr id="10" name="TextBox 9"/>
          <p:cNvSpPr txBox="1"/>
          <p:nvPr/>
        </p:nvSpPr>
        <p:spPr>
          <a:xfrm>
            <a:off x="4956706" y="3864534"/>
            <a:ext cx="1039067" cy="276999"/>
          </a:xfrm>
          <a:prstGeom prst="rect">
            <a:avLst/>
          </a:prstGeom>
          <a:noFill/>
        </p:spPr>
        <p:txBody>
          <a:bodyPr wrap="none" rtlCol="0">
            <a:spAutoFit/>
          </a:bodyPr>
          <a:lstStyle/>
          <a:p>
            <a:pPr defTabSz="914400"/>
            <a:r>
              <a:rPr lang="en-GB" sz="1200" b="1" dirty="0">
                <a:solidFill>
                  <a:srgbClr val="0000FF"/>
                </a:solidFill>
                <a:latin typeface="Tw Cen MT"/>
              </a:rPr>
              <a:t>Admin Check</a:t>
            </a:r>
            <a:endParaRPr lang="fr-FR" sz="1200" b="1" dirty="0">
              <a:solidFill>
                <a:srgbClr val="0000FF"/>
              </a:solidFill>
              <a:latin typeface="Tw Cen MT"/>
            </a:endParaRPr>
          </a:p>
        </p:txBody>
      </p:sp>
      <p:sp>
        <p:nvSpPr>
          <p:cNvPr id="12" name="TextBox 11"/>
          <p:cNvSpPr txBox="1"/>
          <p:nvPr/>
        </p:nvSpPr>
        <p:spPr>
          <a:xfrm>
            <a:off x="6937907" y="3864534"/>
            <a:ext cx="1504194" cy="276999"/>
          </a:xfrm>
          <a:prstGeom prst="rect">
            <a:avLst/>
          </a:prstGeom>
          <a:noFill/>
        </p:spPr>
        <p:txBody>
          <a:bodyPr wrap="none" rtlCol="0">
            <a:spAutoFit/>
          </a:bodyPr>
          <a:lstStyle/>
          <a:p>
            <a:pPr defTabSz="914400"/>
            <a:r>
              <a:rPr lang="en-GB" sz="1200" b="1" dirty="0">
                <a:solidFill>
                  <a:srgbClr val="0000FF"/>
                </a:solidFill>
                <a:latin typeface="Tw Cen MT"/>
              </a:rPr>
              <a:t>Technical Evaluation</a:t>
            </a:r>
            <a:endParaRPr lang="fr-FR" sz="1200" b="1" dirty="0">
              <a:solidFill>
                <a:srgbClr val="0000FF"/>
              </a:solidFill>
              <a:latin typeface="Tw Cen MT"/>
            </a:endParaRPr>
          </a:p>
        </p:txBody>
      </p:sp>
      <p:sp>
        <p:nvSpPr>
          <p:cNvPr id="13" name="TextBox 12"/>
          <p:cNvSpPr txBox="1"/>
          <p:nvPr/>
        </p:nvSpPr>
        <p:spPr>
          <a:xfrm>
            <a:off x="1838101" y="6263217"/>
            <a:ext cx="7867218" cy="307777"/>
          </a:xfrm>
          <a:prstGeom prst="rect">
            <a:avLst/>
          </a:prstGeom>
          <a:noFill/>
        </p:spPr>
        <p:txBody>
          <a:bodyPr wrap="none" rtlCol="0">
            <a:spAutoFit/>
          </a:bodyPr>
          <a:lstStyle/>
          <a:p>
            <a:pPr defTabSz="914400"/>
            <a:r>
              <a:rPr lang="en-GB" sz="1400" i="1" dirty="0">
                <a:solidFill>
                  <a:prstClr val="black"/>
                </a:solidFill>
                <a:latin typeface="Tw Cen MT"/>
              </a:rPr>
              <a:t>While all technical evaluation done through PRIMA IS, further Admin Check done via the NFAs for Section 2.</a:t>
            </a:r>
            <a:endParaRPr lang="fr-FR" sz="1400" i="1" dirty="0">
              <a:solidFill>
                <a:prstClr val="black"/>
              </a:solidFill>
              <a:latin typeface="Tw Cen MT"/>
            </a:endParaRPr>
          </a:p>
        </p:txBody>
      </p:sp>
      <p:sp>
        <p:nvSpPr>
          <p:cNvPr id="14" name="Rounded Rectangle 13"/>
          <p:cNvSpPr/>
          <p:nvPr/>
        </p:nvSpPr>
        <p:spPr>
          <a:xfrm>
            <a:off x="6384701" y="709068"/>
            <a:ext cx="4953000" cy="138612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ounded Rectangle 14"/>
          <p:cNvSpPr/>
          <p:nvPr/>
        </p:nvSpPr>
        <p:spPr>
          <a:xfrm>
            <a:off x="4632101" y="2505101"/>
            <a:ext cx="3505200" cy="13594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300852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heel(1)">
                                      <p:cBhvr>
                                        <p:cTn id="1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Imagen" descr="Imagen"/>
          <p:cNvPicPr>
            <a:picLocks noChangeAspect="1"/>
          </p:cNvPicPr>
          <p:nvPr/>
        </p:nvPicPr>
        <p:blipFill>
          <a:blip r:embed="rId2"/>
          <a:stretch>
            <a:fillRect/>
          </a:stretch>
        </p:blipFill>
        <p:spPr>
          <a:xfrm>
            <a:off x="1978" y="0"/>
            <a:ext cx="821544" cy="6858001"/>
          </a:xfrm>
          <a:prstGeom prst="rect">
            <a:avLst/>
          </a:prstGeom>
          <a:ln>
            <a:noFill/>
          </a:ln>
          <a:effectLst>
            <a:outerShdw blurRad="292100" dist="139700" dir="2700000" algn="tl" rotWithShape="0">
              <a:srgbClr val="333333">
                <a:alpha val="65000"/>
              </a:srgbClr>
            </a:outerShdw>
          </a:effectLst>
        </p:spPr>
      </p:pic>
      <p:sp>
        <p:nvSpPr>
          <p:cNvPr id="6" name="Rounded Rectangle 5"/>
          <p:cNvSpPr/>
          <p:nvPr/>
        </p:nvSpPr>
        <p:spPr>
          <a:xfrm>
            <a:off x="1865129" y="358400"/>
            <a:ext cx="9410313" cy="5945554"/>
          </a:xfrm>
          <a:prstGeom prst="roundRect">
            <a:avLst>
              <a:gd name="adj" fmla="val 6885"/>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dirty="0">
              <a:solidFill>
                <a:schemeClr val="bg1"/>
              </a:solidFill>
            </a:endParaRPr>
          </a:p>
        </p:txBody>
      </p:sp>
      <p:sp>
        <p:nvSpPr>
          <p:cNvPr id="7" name="Rounded Rectangle 6"/>
          <p:cNvSpPr/>
          <p:nvPr/>
        </p:nvSpPr>
        <p:spPr>
          <a:xfrm>
            <a:off x="2015891" y="437264"/>
            <a:ext cx="7127306" cy="2516144"/>
          </a:xfrm>
          <a:prstGeom prst="roundRect">
            <a:avLst>
              <a:gd name="adj" fmla="val 6885"/>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dirty="0">
              <a:solidFill>
                <a:schemeClr val="bg1"/>
              </a:solidFill>
            </a:endParaRPr>
          </a:p>
        </p:txBody>
      </p:sp>
      <p:sp>
        <p:nvSpPr>
          <p:cNvPr id="8" name="ZoneTexte 1">
            <a:extLst>
              <a:ext uri="{FF2B5EF4-FFF2-40B4-BE49-F238E27FC236}">
                <a16:creationId xmlns:a16="http://schemas.microsoft.com/office/drawing/2014/main" id="{127E5946-DFC0-48C5-BBD9-23DE997CC375}"/>
              </a:ext>
            </a:extLst>
          </p:cNvPr>
          <p:cNvSpPr txBox="1"/>
          <p:nvPr/>
        </p:nvSpPr>
        <p:spPr>
          <a:xfrm>
            <a:off x="2015891" y="3036838"/>
            <a:ext cx="8204105" cy="3200876"/>
          </a:xfrm>
          <a:prstGeom prst="rect">
            <a:avLst/>
          </a:prstGeom>
          <a:noFill/>
        </p:spPr>
        <p:txBody>
          <a:bodyPr wrap="none" rtlCol="0">
            <a:spAutoFit/>
          </a:bodyPr>
          <a:lstStyle/>
          <a:p>
            <a:r>
              <a:rPr lang="en-US" sz="1600" dirty="0">
                <a:solidFill>
                  <a:schemeClr val="bg1"/>
                </a:solidFill>
                <a:latin typeface="Segoe UI" panose="020B0502040204020203" pitchFamily="34" charset="0"/>
                <a:ea typeface="Cambria" panose="02040503050406030204" pitchFamily="18" charset="0"/>
                <a:cs typeface="Segoe UI" panose="020B0502040204020203" pitchFamily="34" charset="0"/>
              </a:rPr>
              <a:t>	2.2 Measures to </a:t>
            </a:r>
            <a:r>
              <a:rPr lang="en-US" sz="1600" dirty="0" err="1">
                <a:solidFill>
                  <a:schemeClr val="bg1"/>
                </a:solidFill>
                <a:latin typeface="Segoe UI" panose="020B0502040204020203" pitchFamily="34" charset="0"/>
                <a:ea typeface="Cambria" panose="02040503050406030204" pitchFamily="18" charset="0"/>
                <a:cs typeface="Segoe UI" panose="020B0502040204020203" pitchFamily="34" charset="0"/>
              </a:rPr>
              <a:t>maximise</a:t>
            </a:r>
            <a:r>
              <a:rPr lang="en-US" sz="1600" dirty="0">
                <a:solidFill>
                  <a:schemeClr val="bg1"/>
                </a:solidFill>
                <a:latin typeface="Segoe UI" panose="020B0502040204020203" pitchFamily="34" charset="0"/>
                <a:ea typeface="Cambria" panose="02040503050406030204" pitchFamily="18" charset="0"/>
                <a:cs typeface="Segoe UI" panose="020B0502040204020203" pitchFamily="34" charset="0"/>
              </a:rPr>
              <a:t> impact</a:t>
            </a:r>
            <a:endParaRPr lang="es-ES" sz="1600" dirty="0">
              <a:solidFill>
                <a:schemeClr val="bg1"/>
              </a:solidFill>
              <a:latin typeface="Segoe UI" panose="020B0502040204020203" pitchFamily="34" charset="0"/>
              <a:ea typeface="Cambria" panose="02040503050406030204" pitchFamily="18" charset="0"/>
              <a:cs typeface="Segoe UI" panose="020B0502040204020203" pitchFamily="34" charset="0"/>
            </a:endParaRPr>
          </a:p>
          <a:p>
            <a:r>
              <a:rPr lang="en-US" sz="1600" dirty="0">
                <a:solidFill>
                  <a:schemeClr val="bg1"/>
                </a:solidFill>
                <a:latin typeface="Segoe UI" panose="020B0502040204020203" pitchFamily="34" charset="0"/>
                <a:ea typeface="Cambria" panose="02040503050406030204" pitchFamily="18" charset="0"/>
                <a:cs typeface="Segoe UI" panose="020B0502040204020203" pitchFamily="34" charset="0"/>
              </a:rPr>
              <a:t>		a) Dissemination and exploitation of results</a:t>
            </a:r>
            <a:endParaRPr lang="es-ES" sz="1600" dirty="0">
              <a:solidFill>
                <a:schemeClr val="bg1"/>
              </a:solidFill>
              <a:latin typeface="Segoe UI" panose="020B0502040204020203" pitchFamily="34" charset="0"/>
              <a:ea typeface="Cambria" panose="02040503050406030204" pitchFamily="18" charset="0"/>
              <a:cs typeface="Segoe UI" panose="020B0502040204020203" pitchFamily="34" charset="0"/>
            </a:endParaRPr>
          </a:p>
          <a:p>
            <a:r>
              <a:rPr lang="es-ES_tradnl" sz="1600" dirty="0">
                <a:solidFill>
                  <a:schemeClr val="bg1"/>
                </a:solidFill>
                <a:latin typeface="Segoe UI" panose="020B0502040204020203" pitchFamily="34" charset="0"/>
                <a:ea typeface="Cambria" panose="02040503050406030204" pitchFamily="18" charset="0"/>
                <a:cs typeface="Segoe UI" panose="020B0502040204020203" pitchFamily="34" charset="0"/>
              </a:rPr>
              <a:t>		b) </a:t>
            </a:r>
            <a:r>
              <a:rPr lang="es-ES_tradnl" sz="1600" dirty="0" err="1">
                <a:solidFill>
                  <a:schemeClr val="bg1"/>
                </a:solidFill>
                <a:latin typeface="Segoe UI" panose="020B0502040204020203" pitchFamily="34" charset="0"/>
                <a:ea typeface="Cambria" panose="02040503050406030204" pitchFamily="18" charset="0"/>
                <a:cs typeface="Segoe UI" panose="020B0502040204020203" pitchFamily="34" charset="0"/>
              </a:rPr>
              <a:t>Communication</a:t>
            </a:r>
            <a:r>
              <a:rPr lang="es-ES_tradnl" sz="1600" dirty="0">
                <a:solidFill>
                  <a:schemeClr val="bg1"/>
                </a:solidFill>
                <a:latin typeface="Segoe UI" panose="020B0502040204020203" pitchFamily="34" charset="0"/>
                <a:ea typeface="Cambria" panose="02040503050406030204" pitchFamily="18" charset="0"/>
                <a:cs typeface="Segoe UI" panose="020B0502040204020203" pitchFamily="34" charset="0"/>
              </a:rPr>
              <a:t> </a:t>
            </a:r>
            <a:r>
              <a:rPr lang="es-ES_tradnl" sz="1600" dirty="0" err="1">
                <a:solidFill>
                  <a:schemeClr val="bg1"/>
                </a:solidFill>
                <a:latin typeface="Segoe UI" panose="020B0502040204020203" pitchFamily="34" charset="0"/>
                <a:ea typeface="Cambria" panose="02040503050406030204" pitchFamily="18" charset="0"/>
                <a:cs typeface="Segoe UI" panose="020B0502040204020203" pitchFamily="34" charset="0"/>
              </a:rPr>
              <a:t>activities</a:t>
            </a:r>
            <a:r>
              <a:rPr lang="es-ES_tradnl" sz="1600" dirty="0">
                <a:solidFill>
                  <a:schemeClr val="bg1"/>
                </a:solidFill>
                <a:latin typeface="Segoe UI" panose="020B0502040204020203" pitchFamily="34" charset="0"/>
                <a:ea typeface="Cambria" panose="02040503050406030204" pitchFamily="18" charset="0"/>
                <a:cs typeface="Segoe UI" panose="020B0502040204020203" pitchFamily="34" charset="0"/>
              </a:rPr>
              <a:t> </a:t>
            </a:r>
            <a:endParaRPr lang="es-ES" sz="1600" dirty="0">
              <a:solidFill>
                <a:schemeClr val="bg1"/>
              </a:solidFill>
              <a:latin typeface="Segoe UI" panose="020B0502040204020203" pitchFamily="34" charset="0"/>
              <a:ea typeface="Cambria" panose="02040503050406030204" pitchFamily="18" charset="0"/>
              <a:cs typeface="Segoe UI" panose="020B0502040204020203" pitchFamily="34" charset="0"/>
            </a:endParaRPr>
          </a:p>
          <a:p>
            <a:r>
              <a:rPr lang="es-ES" sz="1400" b="1" dirty="0">
                <a:solidFill>
                  <a:schemeClr val="bg1"/>
                </a:solidFill>
                <a:latin typeface="Segoe UI" panose="020B0502040204020203" pitchFamily="34" charset="0"/>
                <a:ea typeface="Cambria" panose="02040503050406030204" pitchFamily="18" charset="0"/>
                <a:cs typeface="Segoe UI" panose="020B0502040204020203" pitchFamily="34" charset="0"/>
              </a:rPr>
              <a:t>3. </a:t>
            </a:r>
            <a:r>
              <a:rPr lang="es-ES" sz="1400" b="1" dirty="0" err="1">
                <a:solidFill>
                  <a:schemeClr val="bg1"/>
                </a:solidFill>
                <a:latin typeface="Segoe UI" panose="020B0502040204020203" pitchFamily="34" charset="0"/>
                <a:ea typeface="Cambria" panose="02040503050406030204" pitchFamily="18" charset="0"/>
                <a:cs typeface="Segoe UI" panose="020B0502040204020203" pitchFamily="34" charset="0"/>
              </a:rPr>
              <a:t>Implementation</a:t>
            </a:r>
            <a:endParaRPr lang="es-ES" sz="1400" b="1" dirty="0">
              <a:solidFill>
                <a:schemeClr val="bg1"/>
              </a:solidFill>
              <a:latin typeface="Segoe UI" panose="020B0502040204020203" pitchFamily="34" charset="0"/>
              <a:ea typeface="Cambria" panose="02040503050406030204" pitchFamily="18" charset="0"/>
              <a:cs typeface="Segoe UI" panose="020B0502040204020203" pitchFamily="34" charset="0"/>
            </a:endParaRPr>
          </a:p>
          <a:p>
            <a:endParaRPr lang="es-ES" sz="400" b="1" dirty="0">
              <a:solidFill>
                <a:schemeClr val="bg1"/>
              </a:solidFill>
              <a:latin typeface="Segoe UI" panose="020B0502040204020203" pitchFamily="34" charset="0"/>
              <a:ea typeface="Cambria" panose="02040503050406030204" pitchFamily="18" charset="0"/>
              <a:cs typeface="Segoe UI" panose="020B0502040204020203" pitchFamily="34" charset="0"/>
            </a:endParaRPr>
          </a:p>
          <a:p>
            <a:r>
              <a:rPr lang="en-US" sz="1600" dirty="0">
                <a:solidFill>
                  <a:schemeClr val="bg1"/>
                </a:solidFill>
                <a:latin typeface="Segoe UI" panose="020B0502040204020203" pitchFamily="34" charset="0"/>
                <a:ea typeface="Cambria" panose="02040503050406030204" pitchFamily="18" charset="0"/>
                <a:cs typeface="Segoe UI" panose="020B0502040204020203" pitchFamily="34" charset="0"/>
              </a:rPr>
              <a:t>	3.1 Work plan — Work packages, deliverables</a:t>
            </a:r>
            <a:endParaRPr lang="es-ES" sz="1600" dirty="0">
              <a:solidFill>
                <a:schemeClr val="bg1"/>
              </a:solidFill>
              <a:latin typeface="Segoe UI" panose="020B0502040204020203" pitchFamily="34" charset="0"/>
              <a:ea typeface="Cambria" panose="02040503050406030204" pitchFamily="18" charset="0"/>
              <a:cs typeface="Segoe UI" panose="020B0502040204020203" pitchFamily="34" charset="0"/>
            </a:endParaRPr>
          </a:p>
          <a:p>
            <a:r>
              <a:rPr lang="es-ES_tradnl" sz="1600" dirty="0">
                <a:solidFill>
                  <a:schemeClr val="bg1"/>
                </a:solidFill>
                <a:latin typeface="Segoe UI" panose="020B0502040204020203" pitchFamily="34" charset="0"/>
                <a:ea typeface="Cambria" panose="02040503050406030204" pitchFamily="18" charset="0"/>
                <a:cs typeface="Segoe UI" panose="020B0502040204020203" pitchFamily="34" charset="0"/>
              </a:rPr>
              <a:t>	3.2 Management </a:t>
            </a:r>
            <a:r>
              <a:rPr lang="es-ES_tradnl" sz="1600" dirty="0" err="1">
                <a:solidFill>
                  <a:schemeClr val="bg1"/>
                </a:solidFill>
                <a:latin typeface="Segoe UI" panose="020B0502040204020203" pitchFamily="34" charset="0"/>
                <a:ea typeface="Cambria" panose="02040503050406030204" pitchFamily="18" charset="0"/>
                <a:cs typeface="Segoe UI" panose="020B0502040204020203" pitchFamily="34" charset="0"/>
              </a:rPr>
              <a:t>structure</a:t>
            </a:r>
            <a:r>
              <a:rPr lang="es-ES_tradnl" sz="1600" dirty="0">
                <a:solidFill>
                  <a:schemeClr val="bg1"/>
                </a:solidFill>
                <a:latin typeface="Segoe UI" panose="020B0502040204020203" pitchFamily="34" charset="0"/>
                <a:ea typeface="Cambria" panose="02040503050406030204" pitchFamily="18" charset="0"/>
                <a:cs typeface="Segoe UI" panose="020B0502040204020203" pitchFamily="34" charset="0"/>
              </a:rPr>
              <a:t>, </a:t>
            </a:r>
            <a:r>
              <a:rPr lang="es-ES_tradnl" sz="1600" dirty="0" err="1">
                <a:solidFill>
                  <a:schemeClr val="bg1"/>
                </a:solidFill>
                <a:latin typeface="Segoe UI" panose="020B0502040204020203" pitchFamily="34" charset="0"/>
                <a:ea typeface="Cambria" panose="02040503050406030204" pitchFamily="18" charset="0"/>
                <a:cs typeface="Segoe UI" panose="020B0502040204020203" pitchFamily="34" charset="0"/>
              </a:rPr>
              <a:t>milestones</a:t>
            </a:r>
            <a:r>
              <a:rPr lang="es-ES_tradnl" sz="1600" dirty="0">
                <a:solidFill>
                  <a:schemeClr val="bg1"/>
                </a:solidFill>
                <a:latin typeface="Segoe UI" panose="020B0502040204020203" pitchFamily="34" charset="0"/>
                <a:ea typeface="Cambria" panose="02040503050406030204" pitchFamily="18" charset="0"/>
                <a:cs typeface="Segoe UI" panose="020B0502040204020203" pitchFamily="34" charset="0"/>
              </a:rPr>
              <a:t> and </a:t>
            </a:r>
            <a:r>
              <a:rPr lang="es-ES_tradnl" sz="1600" dirty="0" err="1">
                <a:solidFill>
                  <a:schemeClr val="bg1"/>
                </a:solidFill>
                <a:latin typeface="Segoe UI" panose="020B0502040204020203" pitchFamily="34" charset="0"/>
                <a:ea typeface="Cambria" panose="02040503050406030204" pitchFamily="18" charset="0"/>
                <a:cs typeface="Segoe UI" panose="020B0502040204020203" pitchFamily="34" charset="0"/>
              </a:rPr>
              <a:t>procedures</a:t>
            </a:r>
            <a:endParaRPr lang="es-ES" sz="1600" dirty="0">
              <a:solidFill>
                <a:schemeClr val="bg1"/>
              </a:solidFill>
              <a:latin typeface="Segoe UI" panose="020B0502040204020203" pitchFamily="34" charset="0"/>
              <a:ea typeface="Cambria" panose="02040503050406030204" pitchFamily="18" charset="0"/>
              <a:cs typeface="Segoe UI" panose="020B0502040204020203" pitchFamily="34" charset="0"/>
            </a:endParaRPr>
          </a:p>
          <a:p>
            <a:r>
              <a:rPr lang="en-US" sz="1600" dirty="0">
                <a:solidFill>
                  <a:schemeClr val="bg1"/>
                </a:solidFill>
                <a:latin typeface="Segoe UI" panose="020B0502040204020203" pitchFamily="34" charset="0"/>
                <a:ea typeface="Cambria" panose="02040503050406030204" pitchFamily="18" charset="0"/>
                <a:cs typeface="Segoe UI" panose="020B0502040204020203" pitchFamily="34" charset="0"/>
              </a:rPr>
              <a:t>	3.3 Consortium as a whole</a:t>
            </a:r>
            <a:endParaRPr lang="es-ES" sz="1600" dirty="0">
              <a:solidFill>
                <a:schemeClr val="bg1"/>
              </a:solidFill>
              <a:latin typeface="Segoe UI" panose="020B0502040204020203" pitchFamily="34" charset="0"/>
              <a:ea typeface="Cambria" panose="02040503050406030204" pitchFamily="18" charset="0"/>
              <a:cs typeface="Segoe UI" panose="020B0502040204020203" pitchFamily="34" charset="0"/>
            </a:endParaRPr>
          </a:p>
          <a:p>
            <a:r>
              <a:rPr lang="en-US" sz="1600" dirty="0">
                <a:solidFill>
                  <a:schemeClr val="bg1"/>
                </a:solidFill>
                <a:latin typeface="Segoe UI" panose="020B0502040204020203" pitchFamily="34" charset="0"/>
                <a:ea typeface="Cambria" panose="02040503050406030204" pitchFamily="18" charset="0"/>
                <a:cs typeface="Segoe UI" panose="020B0502040204020203" pitchFamily="34" charset="0"/>
              </a:rPr>
              <a:t>	3.4 Resources to be committed</a:t>
            </a:r>
          </a:p>
          <a:p>
            <a:endParaRPr lang="es-ES" sz="400" dirty="0">
              <a:solidFill>
                <a:schemeClr val="bg1"/>
              </a:solidFill>
              <a:latin typeface="Segoe UI" panose="020B0502040204020203" pitchFamily="34" charset="0"/>
              <a:ea typeface="Cambria" panose="02040503050406030204" pitchFamily="18" charset="0"/>
              <a:cs typeface="Segoe UI" panose="020B0502040204020203" pitchFamily="34" charset="0"/>
            </a:endParaRPr>
          </a:p>
          <a:p>
            <a:r>
              <a:rPr lang="es-ES_tradnl" sz="1400" b="1" dirty="0">
                <a:solidFill>
                  <a:schemeClr val="bg1"/>
                </a:solidFill>
                <a:latin typeface="Segoe UI" panose="020B0502040204020203" pitchFamily="34" charset="0"/>
                <a:ea typeface="Cambria" panose="02040503050406030204" pitchFamily="18" charset="0"/>
                <a:cs typeface="Segoe UI" panose="020B0502040204020203" pitchFamily="34" charset="0"/>
              </a:rPr>
              <a:t>4. </a:t>
            </a:r>
            <a:r>
              <a:rPr lang="es-ES_tradnl" sz="1400" b="1" dirty="0" err="1">
                <a:solidFill>
                  <a:schemeClr val="bg1"/>
                </a:solidFill>
                <a:latin typeface="Segoe UI" panose="020B0502040204020203" pitchFamily="34" charset="0"/>
                <a:ea typeface="Cambria" panose="02040503050406030204" pitchFamily="18" charset="0"/>
                <a:cs typeface="Segoe UI" panose="020B0502040204020203" pitchFamily="34" charset="0"/>
              </a:rPr>
              <a:t>Members</a:t>
            </a:r>
            <a:r>
              <a:rPr lang="es-ES_tradnl" sz="1400" b="1" dirty="0">
                <a:solidFill>
                  <a:schemeClr val="bg1"/>
                </a:solidFill>
                <a:latin typeface="Segoe UI" panose="020B0502040204020203" pitchFamily="34" charset="0"/>
                <a:ea typeface="Cambria" panose="02040503050406030204" pitchFamily="18" charset="0"/>
                <a:cs typeface="Segoe UI" panose="020B0502040204020203" pitchFamily="34" charset="0"/>
              </a:rPr>
              <a:t> </a:t>
            </a:r>
            <a:r>
              <a:rPr lang="es-ES_tradnl" sz="1400" b="1" dirty="0" err="1">
                <a:solidFill>
                  <a:schemeClr val="bg1"/>
                </a:solidFill>
                <a:latin typeface="Segoe UI" panose="020B0502040204020203" pitchFamily="34" charset="0"/>
                <a:ea typeface="Cambria" panose="02040503050406030204" pitchFamily="18" charset="0"/>
                <a:cs typeface="Segoe UI" panose="020B0502040204020203" pitchFamily="34" charset="0"/>
              </a:rPr>
              <a:t>of</a:t>
            </a:r>
            <a:r>
              <a:rPr lang="es-ES_tradnl" sz="1400" b="1" dirty="0">
                <a:solidFill>
                  <a:schemeClr val="bg1"/>
                </a:solidFill>
                <a:latin typeface="Segoe UI" panose="020B0502040204020203" pitchFamily="34" charset="0"/>
                <a:ea typeface="Cambria" panose="02040503050406030204" pitchFamily="18" charset="0"/>
                <a:cs typeface="Segoe UI" panose="020B0502040204020203" pitchFamily="34" charset="0"/>
              </a:rPr>
              <a:t> </a:t>
            </a:r>
            <a:r>
              <a:rPr lang="es-ES_tradnl" sz="1400" b="1" dirty="0" err="1">
                <a:solidFill>
                  <a:schemeClr val="bg1"/>
                </a:solidFill>
                <a:latin typeface="Segoe UI" panose="020B0502040204020203" pitchFamily="34" charset="0"/>
                <a:ea typeface="Cambria" panose="02040503050406030204" pitchFamily="18" charset="0"/>
                <a:cs typeface="Segoe UI" panose="020B0502040204020203" pitchFamily="34" charset="0"/>
              </a:rPr>
              <a:t>the</a:t>
            </a:r>
            <a:r>
              <a:rPr lang="es-ES_tradnl" sz="1400" b="1" dirty="0">
                <a:solidFill>
                  <a:schemeClr val="bg1"/>
                </a:solidFill>
                <a:latin typeface="Segoe UI" panose="020B0502040204020203" pitchFamily="34" charset="0"/>
                <a:ea typeface="Cambria" panose="02040503050406030204" pitchFamily="18" charset="0"/>
                <a:cs typeface="Segoe UI" panose="020B0502040204020203" pitchFamily="34" charset="0"/>
              </a:rPr>
              <a:t> </a:t>
            </a:r>
            <a:r>
              <a:rPr lang="es-ES_tradnl" sz="1400" b="1" dirty="0" err="1">
                <a:solidFill>
                  <a:schemeClr val="bg1"/>
                </a:solidFill>
                <a:latin typeface="Segoe UI" panose="020B0502040204020203" pitchFamily="34" charset="0"/>
                <a:ea typeface="Cambria" panose="02040503050406030204" pitchFamily="18" charset="0"/>
                <a:cs typeface="Segoe UI" panose="020B0502040204020203" pitchFamily="34" charset="0"/>
              </a:rPr>
              <a:t>consortium</a:t>
            </a:r>
            <a:endParaRPr lang="es-ES_tradnl" sz="1400" b="1" dirty="0">
              <a:solidFill>
                <a:schemeClr val="bg1"/>
              </a:solidFill>
              <a:latin typeface="Segoe UI" panose="020B0502040204020203" pitchFamily="34" charset="0"/>
              <a:ea typeface="Cambria" panose="02040503050406030204" pitchFamily="18" charset="0"/>
              <a:cs typeface="Segoe UI" panose="020B0502040204020203" pitchFamily="34" charset="0"/>
            </a:endParaRPr>
          </a:p>
          <a:p>
            <a:endParaRPr lang="es-ES" sz="400" b="1" dirty="0">
              <a:solidFill>
                <a:schemeClr val="bg1"/>
              </a:solidFill>
              <a:latin typeface="Segoe UI" panose="020B0502040204020203" pitchFamily="34" charset="0"/>
              <a:ea typeface="Cambria" panose="02040503050406030204" pitchFamily="18" charset="0"/>
              <a:cs typeface="Segoe UI" panose="020B0502040204020203" pitchFamily="34" charset="0"/>
            </a:endParaRPr>
          </a:p>
          <a:p>
            <a:r>
              <a:rPr lang="en-US" sz="1600" dirty="0">
                <a:solidFill>
                  <a:schemeClr val="bg1"/>
                </a:solidFill>
                <a:latin typeface="Segoe UI" panose="020B0502040204020203" pitchFamily="34" charset="0"/>
                <a:ea typeface="Cambria" panose="02040503050406030204" pitchFamily="18" charset="0"/>
                <a:cs typeface="Segoe UI" panose="020B0502040204020203" pitchFamily="34" charset="0"/>
              </a:rPr>
              <a:t>	4.1. Participants (applicants)</a:t>
            </a:r>
          </a:p>
          <a:p>
            <a:r>
              <a:rPr lang="en-US" sz="1600" dirty="0">
                <a:solidFill>
                  <a:schemeClr val="bg1"/>
                </a:solidFill>
                <a:latin typeface="Segoe UI" panose="020B0502040204020203" pitchFamily="34" charset="0"/>
                <a:ea typeface="Cambria" panose="02040503050406030204" pitchFamily="18" charset="0"/>
                <a:cs typeface="Segoe UI" panose="020B0502040204020203" pitchFamily="34" charset="0"/>
              </a:rPr>
              <a:t>	4.2. Third parties involved in the project (including use of third party resources)</a:t>
            </a:r>
          </a:p>
          <a:p>
            <a:endParaRPr lang="en-US" sz="400" dirty="0">
              <a:solidFill>
                <a:schemeClr val="bg1"/>
              </a:solidFill>
              <a:latin typeface="Segoe UI" panose="020B0502040204020203" pitchFamily="34" charset="0"/>
              <a:ea typeface="Cambria" panose="02040503050406030204" pitchFamily="18" charset="0"/>
              <a:cs typeface="Segoe UI" panose="020B0502040204020203" pitchFamily="34" charset="0"/>
            </a:endParaRPr>
          </a:p>
          <a:p>
            <a:r>
              <a:rPr lang="en-US" sz="1400" b="1" dirty="0">
                <a:solidFill>
                  <a:schemeClr val="bg1"/>
                </a:solidFill>
                <a:latin typeface="Segoe UI" panose="020B0502040204020203" pitchFamily="34" charset="0"/>
                <a:ea typeface="Cambria" panose="02040503050406030204" pitchFamily="18" charset="0"/>
                <a:cs typeface="Segoe UI" panose="020B0502040204020203" pitchFamily="34" charset="0"/>
              </a:rPr>
              <a:t>5. Ethics and Security</a:t>
            </a:r>
            <a:endParaRPr lang="es-ES" sz="1400" b="1" dirty="0">
              <a:solidFill>
                <a:schemeClr val="bg1"/>
              </a:solidFill>
              <a:latin typeface="Segoe UI" panose="020B0502040204020203" pitchFamily="34" charset="0"/>
              <a:ea typeface="Cambria" panose="02040503050406030204" pitchFamily="18" charset="0"/>
              <a:cs typeface="Segoe UI" panose="020B0502040204020203" pitchFamily="34" charset="0"/>
            </a:endParaRPr>
          </a:p>
        </p:txBody>
      </p:sp>
      <p:sp>
        <p:nvSpPr>
          <p:cNvPr id="9" name="ZoneTexte 8">
            <a:extLst>
              <a:ext uri="{FF2B5EF4-FFF2-40B4-BE49-F238E27FC236}">
                <a16:creationId xmlns:a16="http://schemas.microsoft.com/office/drawing/2014/main" id="{A7EDBED0-7473-46F4-A4E8-0DEEA39DC690}"/>
              </a:ext>
            </a:extLst>
          </p:cNvPr>
          <p:cNvSpPr txBox="1"/>
          <p:nvPr/>
        </p:nvSpPr>
        <p:spPr>
          <a:xfrm>
            <a:off x="8379843" y="1199434"/>
            <a:ext cx="1442447" cy="92333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ES" b="1" dirty="0">
                <a:solidFill>
                  <a:schemeClr val="bg1"/>
                </a:solidFill>
                <a:effectLst>
                  <a:outerShdw blurRad="38100" dist="38100" dir="2700000" algn="tl">
                    <a:srgbClr val="000000">
                      <a:alpha val="43137"/>
                    </a:srgbClr>
                  </a:outerShdw>
                </a:effectLst>
              </a:rPr>
              <a:t>Pre </a:t>
            </a:r>
            <a:r>
              <a:rPr lang="es-ES" b="1" dirty="0" err="1">
                <a:solidFill>
                  <a:schemeClr val="bg1"/>
                </a:solidFill>
                <a:effectLst>
                  <a:outerShdw blurRad="38100" dist="38100" dir="2700000" algn="tl">
                    <a:srgbClr val="000000">
                      <a:alpha val="43137"/>
                    </a:srgbClr>
                  </a:outerShdw>
                </a:effectLst>
              </a:rPr>
              <a:t>Proposal</a:t>
            </a:r>
            <a:r>
              <a:rPr lang="es-ES" b="1" dirty="0">
                <a:solidFill>
                  <a:schemeClr val="bg1"/>
                </a:solidFill>
                <a:effectLst>
                  <a:outerShdw blurRad="38100" dist="38100" dir="2700000" algn="tl">
                    <a:srgbClr val="000000">
                      <a:alpha val="43137"/>
                    </a:srgbClr>
                  </a:outerShdw>
                </a:effectLst>
              </a:rPr>
              <a:t> </a:t>
            </a:r>
          </a:p>
          <a:p>
            <a:pPr algn="ctr"/>
            <a:r>
              <a:rPr lang="es-ES" b="1" dirty="0">
                <a:solidFill>
                  <a:schemeClr val="bg1"/>
                </a:solidFill>
                <a:effectLst>
                  <a:outerShdw blurRad="38100" dist="38100" dir="2700000" algn="tl">
                    <a:srgbClr val="000000">
                      <a:alpha val="43137"/>
                    </a:srgbClr>
                  </a:outerShdw>
                </a:effectLst>
              </a:rPr>
              <a:t>STAGE 1</a:t>
            </a:r>
          </a:p>
          <a:p>
            <a:pPr algn="ctr"/>
            <a:r>
              <a:rPr lang="es-ES" b="1" dirty="0">
                <a:solidFill>
                  <a:schemeClr val="bg1"/>
                </a:solidFill>
                <a:effectLst>
                  <a:outerShdw blurRad="38100" dist="38100" dir="2700000" algn="tl">
                    <a:srgbClr val="000000">
                      <a:alpha val="43137"/>
                    </a:srgbClr>
                  </a:outerShdw>
                </a:effectLst>
              </a:rPr>
              <a:t>10 </a:t>
            </a:r>
            <a:r>
              <a:rPr lang="es-ES" b="1" dirty="0" err="1">
                <a:solidFill>
                  <a:schemeClr val="bg1"/>
                </a:solidFill>
                <a:effectLst>
                  <a:outerShdw blurRad="38100" dist="38100" dir="2700000" algn="tl">
                    <a:srgbClr val="000000">
                      <a:alpha val="43137"/>
                    </a:srgbClr>
                  </a:outerShdw>
                </a:effectLst>
              </a:rPr>
              <a:t>pages</a:t>
            </a:r>
            <a:endParaRPr lang="es-ES" b="1" dirty="0">
              <a:solidFill>
                <a:schemeClr val="bg1"/>
              </a:solidFill>
              <a:effectLst>
                <a:outerShdw blurRad="38100" dist="38100" dir="2700000" algn="tl">
                  <a:srgbClr val="000000">
                    <a:alpha val="43137"/>
                  </a:srgbClr>
                </a:outerShdw>
              </a:effectLst>
            </a:endParaRPr>
          </a:p>
        </p:txBody>
      </p:sp>
      <p:sp>
        <p:nvSpPr>
          <p:cNvPr id="10" name="ZoneTexte 9">
            <a:extLst>
              <a:ext uri="{FF2B5EF4-FFF2-40B4-BE49-F238E27FC236}">
                <a16:creationId xmlns:a16="http://schemas.microsoft.com/office/drawing/2014/main" id="{DDCA12D5-2760-4D32-963B-2908612A4554}"/>
              </a:ext>
            </a:extLst>
          </p:cNvPr>
          <p:cNvSpPr txBox="1"/>
          <p:nvPr/>
        </p:nvSpPr>
        <p:spPr>
          <a:xfrm>
            <a:off x="10378115" y="3279462"/>
            <a:ext cx="1412832" cy="92333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s-ES" b="1" dirty="0">
                <a:solidFill>
                  <a:schemeClr val="bg1"/>
                </a:solidFill>
                <a:effectLst>
                  <a:outerShdw blurRad="38100" dist="38100" dir="2700000" algn="tl">
                    <a:srgbClr val="000000">
                      <a:alpha val="43137"/>
                    </a:srgbClr>
                  </a:outerShdw>
                </a:effectLst>
              </a:rPr>
              <a:t>Full </a:t>
            </a:r>
            <a:r>
              <a:rPr lang="es-ES" b="1" dirty="0" err="1">
                <a:solidFill>
                  <a:schemeClr val="bg1"/>
                </a:solidFill>
                <a:effectLst>
                  <a:outerShdw blurRad="38100" dist="38100" dir="2700000" algn="tl">
                    <a:srgbClr val="000000">
                      <a:alpha val="43137"/>
                    </a:srgbClr>
                  </a:outerShdw>
                </a:effectLst>
              </a:rPr>
              <a:t>Proposal</a:t>
            </a:r>
            <a:r>
              <a:rPr lang="es-ES" b="1" dirty="0">
                <a:solidFill>
                  <a:schemeClr val="bg1"/>
                </a:solidFill>
                <a:effectLst>
                  <a:outerShdw blurRad="38100" dist="38100" dir="2700000" algn="tl">
                    <a:srgbClr val="000000">
                      <a:alpha val="43137"/>
                    </a:srgbClr>
                  </a:outerShdw>
                </a:effectLst>
              </a:rPr>
              <a:t> </a:t>
            </a:r>
          </a:p>
          <a:p>
            <a:pPr algn="ctr"/>
            <a:r>
              <a:rPr lang="es-ES" b="1" dirty="0">
                <a:solidFill>
                  <a:schemeClr val="bg1"/>
                </a:solidFill>
                <a:effectLst>
                  <a:outerShdw blurRad="38100" dist="38100" dir="2700000" algn="tl">
                    <a:srgbClr val="000000">
                      <a:alpha val="43137"/>
                    </a:srgbClr>
                  </a:outerShdw>
                </a:effectLst>
              </a:rPr>
              <a:t>STAGE 2</a:t>
            </a:r>
          </a:p>
          <a:p>
            <a:pPr algn="ctr"/>
            <a:r>
              <a:rPr lang="es-ES" b="1" dirty="0">
                <a:solidFill>
                  <a:schemeClr val="bg1"/>
                </a:solidFill>
                <a:effectLst>
                  <a:outerShdw blurRad="38100" dist="38100" dir="2700000" algn="tl">
                    <a:srgbClr val="000000">
                      <a:alpha val="43137"/>
                    </a:srgbClr>
                  </a:outerShdw>
                </a:effectLst>
              </a:rPr>
              <a:t>50 </a:t>
            </a:r>
            <a:r>
              <a:rPr lang="es-ES" b="1" dirty="0" err="1">
                <a:solidFill>
                  <a:schemeClr val="bg1"/>
                </a:solidFill>
                <a:effectLst>
                  <a:outerShdw blurRad="38100" dist="38100" dir="2700000" algn="tl">
                    <a:srgbClr val="000000">
                      <a:alpha val="43137"/>
                    </a:srgbClr>
                  </a:outerShdw>
                </a:effectLst>
              </a:rPr>
              <a:t>pages</a:t>
            </a:r>
            <a:endParaRPr lang="es-ES" b="1" dirty="0">
              <a:solidFill>
                <a:schemeClr val="bg1"/>
              </a:solidFill>
              <a:effectLst>
                <a:outerShdw blurRad="38100" dist="38100" dir="2700000" algn="tl">
                  <a:srgbClr val="000000">
                    <a:alpha val="43137"/>
                  </a:srgbClr>
                </a:outerShdw>
              </a:effectLst>
            </a:endParaRPr>
          </a:p>
        </p:txBody>
      </p:sp>
      <p:sp>
        <p:nvSpPr>
          <p:cNvPr id="12" name="Rectangle 11"/>
          <p:cNvSpPr/>
          <p:nvPr/>
        </p:nvSpPr>
        <p:spPr>
          <a:xfrm>
            <a:off x="2048263" y="409122"/>
            <a:ext cx="5346700" cy="2544286"/>
          </a:xfrm>
          <a:prstGeom prst="rect">
            <a:avLst/>
          </a:prstGeom>
        </p:spPr>
        <p:txBody>
          <a:bodyPr>
            <a:spAutoFit/>
          </a:bodyPr>
          <a:lstStyle/>
          <a:p>
            <a:pPr marL="293214" indent="-293214">
              <a:lnSpc>
                <a:spcPct val="107000"/>
              </a:lnSpc>
              <a:buFont typeface="+mj-lt"/>
              <a:buAutoNum type="arabicPeriod"/>
            </a:pPr>
            <a:r>
              <a:rPr lang="en-GB" sz="1400" b="1" dirty="0">
                <a:solidFill>
                  <a:schemeClr val="bg1"/>
                </a:solidFill>
                <a:latin typeface="Segoe UI" panose="020B0502040204020203" pitchFamily="34" charset="0"/>
                <a:ea typeface="Cambria" panose="02040503050406030204" pitchFamily="18" charset="0"/>
                <a:cs typeface="Segoe UI" panose="020B0502040204020203" pitchFamily="34" charset="0"/>
              </a:rPr>
              <a:t>Excellence</a:t>
            </a:r>
            <a:endParaRPr lang="en-US" sz="1400" dirty="0">
              <a:solidFill>
                <a:schemeClr val="bg1"/>
              </a:solidFill>
              <a:latin typeface="Segoe UI" panose="020B0502040204020203" pitchFamily="34" charset="0"/>
              <a:ea typeface="Cambria" panose="02040503050406030204" pitchFamily="18" charset="0"/>
              <a:cs typeface="Segoe UI" panose="020B0502040204020203" pitchFamily="34" charset="0"/>
            </a:endParaRPr>
          </a:p>
          <a:p>
            <a:pPr>
              <a:lnSpc>
                <a:spcPct val="107000"/>
              </a:lnSpc>
            </a:pPr>
            <a:r>
              <a:rPr lang="en-GB" sz="1400" dirty="0">
                <a:solidFill>
                  <a:schemeClr val="bg1"/>
                </a:solidFill>
                <a:latin typeface="Segoe UI" panose="020B0502040204020203" pitchFamily="34" charset="0"/>
                <a:ea typeface="Cambria" panose="02040503050406030204" pitchFamily="18" charset="0"/>
                <a:cs typeface="Segoe UI" panose="020B0502040204020203" pitchFamily="34" charset="0"/>
              </a:rPr>
              <a:t>	</a:t>
            </a:r>
            <a:r>
              <a:rPr lang="en-GB" sz="1600" dirty="0">
                <a:solidFill>
                  <a:schemeClr val="bg1"/>
                </a:solidFill>
                <a:latin typeface="Segoe UI" panose="020B0502040204020203" pitchFamily="34" charset="0"/>
                <a:ea typeface="Cambria" panose="02040503050406030204" pitchFamily="18" charset="0"/>
                <a:cs typeface="Segoe UI" panose="020B0502040204020203" pitchFamily="34" charset="0"/>
              </a:rPr>
              <a:t>1.1 Objectives</a:t>
            </a:r>
            <a:endParaRPr lang="en-US" sz="1600" dirty="0">
              <a:solidFill>
                <a:schemeClr val="bg1"/>
              </a:solidFill>
              <a:latin typeface="Segoe UI" panose="020B0502040204020203" pitchFamily="34" charset="0"/>
              <a:ea typeface="Cambria" panose="02040503050406030204" pitchFamily="18" charset="0"/>
              <a:cs typeface="Segoe UI" panose="020B0502040204020203" pitchFamily="34" charset="0"/>
            </a:endParaRPr>
          </a:p>
          <a:p>
            <a:pPr>
              <a:lnSpc>
                <a:spcPct val="107000"/>
              </a:lnSpc>
            </a:pPr>
            <a:r>
              <a:rPr lang="en-GB" sz="1600" dirty="0">
                <a:solidFill>
                  <a:schemeClr val="bg1"/>
                </a:solidFill>
                <a:latin typeface="Segoe UI" panose="020B0502040204020203" pitchFamily="34" charset="0"/>
                <a:ea typeface="Cambria" panose="02040503050406030204" pitchFamily="18" charset="0"/>
                <a:cs typeface="Segoe UI" panose="020B0502040204020203" pitchFamily="34" charset="0"/>
              </a:rPr>
              <a:t>	1.2 Relation to call and/or topic</a:t>
            </a:r>
          </a:p>
          <a:p>
            <a:pPr>
              <a:lnSpc>
                <a:spcPct val="107000"/>
              </a:lnSpc>
            </a:pPr>
            <a:r>
              <a:rPr lang="en-GB" sz="1600" dirty="0">
                <a:solidFill>
                  <a:schemeClr val="bg1"/>
                </a:solidFill>
                <a:latin typeface="Segoe UI" panose="020B0502040204020203" pitchFamily="34" charset="0"/>
                <a:ea typeface="Cambria" panose="02040503050406030204" pitchFamily="18" charset="0"/>
                <a:cs typeface="Segoe UI" panose="020B0502040204020203" pitchFamily="34" charset="0"/>
              </a:rPr>
              <a:t>	1.3 Concept and methodology				(a) Concept</a:t>
            </a:r>
            <a:endParaRPr lang="en-US" sz="1600" dirty="0">
              <a:solidFill>
                <a:schemeClr val="bg1"/>
              </a:solidFill>
              <a:latin typeface="Segoe UI" panose="020B0502040204020203" pitchFamily="34" charset="0"/>
              <a:ea typeface="Cambria" panose="02040503050406030204" pitchFamily="18" charset="0"/>
              <a:cs typeface="Segoe UI" panose="020B0502040204020203" pitchFamily="34" charset="0"/>
            </a:endParaRPr>
          </a:p>
          <a:p>
            <a:pPr>
              <a:lnSpc>
                <a:spcPct val="107000"/>
              </a:lnSpc>
            </a:pPr>
            <a:r>
              <a:rPr lang="en-GB" sz="1600" dirty="0">
                <a:solidFill>
                  <a:schemeClr val="bg1"/>
                </a:solidFill>
                <a:latin typeface="Segoe UI" panose="020B0502040204020203" pitchFamily="34" charset="0"/>
                <a:ea typeface="Cambria" panose="02040503050406030204" pitchFamily="18" charset="0"/>
                <a:cs typeface="Segoe UI" panose="020B0502040204020203" pitchFamily="34" charset="0"/>
              </a:rPr>
              <a:t> 		(b) Methodology</a:t>
            </a:r>
          </a:p>
          <a:p>
            <a:pPr>
              <a:lnSpc>
                <a:spcPct val="107000"/>
              </a:lnSpc>
            </a:pPr>
            <a:r>
              <a:rPr lang="en-US" sz="1600" dirty="0">
                <a:solidFill>
                  <a:schemeClr val="bg1"/>
                </a:solidFill>
                <a:latin typeface="Segoe UI" panose="020B0502040204020203" pitchFamily="34" charset="0"/>
                <a:ea typeface="Cambria" panose="02040503050406030204" pitchFamily="18" charset="0"/>
                <a:cs typeface="Segoe UI" panose="020B0502040204020203" pitchFamily="34" charset="0"/>
              </a:rPr>
              <a:t>	</a:t>
            </a:r>
            <a:r>
              <a:rPr lang="en-GB" sz="1600" dirty="0">
                <a:solidFill>
                  <a:schemeClr val="bg1"/>
                </a:solidFill>
                <a:latin typeface="Segoe UI" panose="020B0502040204020203" pitchFamily="34" charset="0"/>
                <a:ea typeface="Cambria" panose="02040503050406030204" pitchFamily="18" charset="0"/>
                <a:cs typeface="Segoe UI" panose="020B0502040204020203" pitchFamily="34" charset="0"/>
              </a:rPr>
              <a:t>1.4 Ambition</a:t>
            </a:r>
          </a:p>
          <a:p>
            <a:pPr>
              <a:lnSpc>
                <a:spcPct val="107000"/>
              </a:lnSpc>
            </a:pPr>
            <a:endParaRPr lang="en-GB" sz="900" dirty="0">
              <a:solidFill>
                <a:schemeClr val="bg1"/>
              </a:solidFill>
              <a:latin typeface="Segoe UI" panose="020B0502040204020203" pitchFamily="34" charset="0"/>
              <a:ea typeface="Cambria" panose="02040503050406030204" pitchFamily="18" charset="0"/>
              <a:cs typeface="Segoe UI" panose="020B0502040204020203" pitchFamily="34" charset="0"/>
            </a:endParaRPr>
          </a:p>
          <a:p>
            <a:pPr lvl="0"/>
            <a:r>
              <a:rPr lang="en-GB" sz="1400" b="1" dirty="0">
                <a:solidFill>
                  <a:schemeClr val="bg1"/>
                </a:solidFill>
                <a:latin typeface="Segoe UI" panose="020B0502040204020203" pitchFamily="34" charset="0"/>
                <a:ea typeface="Cambria" panose="02040503050406030204" pitchFamily="18" charset="0"/>
                <a:cs typeface="Segoe UI" panose="020B0502040204020203" pitchFamily="34" charset="0"/>
              </a:rPr>
              <a:t>2. Impact</a:t>
            </a:r>
            <a:endParaRPr lang="en-US" sz="1400" dirty="0">
              <a:solidFill>
                <a:schemeClr val="bg1"/>
              </a:solidFill>
              <a:latin typeface="Segoe UI" panose="020B0502040204020203" pitchFamily="34" charset="0"/>
              <a:ea typeface="Cambria" panose="02040503050406030204" pitchFamily="18" charset="0"/>
              <a:cs typeface="Segoe UI" panose="020B0502040204020203" pitchFamily="34" charset="0"/>
            </a:endParaRPr>
          </a:p>
          <a:p>
            <a:r>
              <a:rPr lang="en-GB" sz="1400" dirty="0">
                <a:solidFill>
                  <a:schemeClr val="bg1"/>
                </a:solidFill>
                <a:latin typeface="Segoe UI" panose="020B0502040204020203" pitchFamily="34" charset="0"/>
                <a:ea typeface="Cambria" panose="02040503050406030204" pitchFamily="18" charset="0"/>
                <a:cs typeface="Segoe UI" panose="020B0502040204020203" pitchFamily="34" charset="0"/>
              </a:rPr>
              <a:t>	</a:t>
            </a:r>
            <a:r>
              <a:rPr lang="en-GB" sz="1600" dirty="0">
                <a:solidFill>
                  <a:schemeClr val="bg1"/>
                </a:solidFill>
                <a:latin typeface="Segoe UI" panose="020B0502040204020203" pitchFamily="34" charset="0"/>
                <a:ea typeface="Cambria" panose="02040503050406030204" pitchFamily="18" charset="0"/>
                <a:cs typeface="Segoe UI" panose="020B0502040204020203" pitchFamily="34" charset="0"/>
              </a:rPr>
              <a:t>2.1 Expected impacts </a:t>
            </a:r>
            <a:endParaRPr lang="en-US" sz="1600" dirty="0">
              <a:solidFill>
                <a:schemeClr val="bg1"/>
              </a:solidFill>
              <a:latin typeface="Segoe UI" panose="020B0502040204020203" pitchFamily="34" charset="0"/>
              <a:ea typeface="Cambria" panose="02040503050406030204" pitchFamily="18" charset="0"/>
              <a:cs typeface="Segoe UI" panose="020B0502040204020203" pitchFamily="34" charset="0"/>
            </a:endParaRPr>
          </a:p>
        </p:txBody>
      </p:sp>
      <p:sp>
        <p:nvSpPr>
          <p:cNvPr id="14" name="Title 1"/>
          <p:cNvSpPr txBox="1">
            <a:spLocks/>
          </p:cNvSpPr>
          <p:nvPr/>
        </p:nvSpPr>
        <p:spPr>
          <a:xfrm rot="16200000">
            <a:off x="-1926736" y="2106514"/>
            <a:ext cx="4658519" cy="6232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spc="-25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n-cs"/>
              </a:rPr>
              <a:t>MAIN    SECTIONS</a:t>
            </a:r>
            <a:endParaRPr lang="en-GB" sz="3600" b="1" spc="-25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n-cs"/>
              <a:sym typeface="NeueHaasDisplay-Black"/>
            </a:endParaRPr>
          </a:p>
        </p:txBody>
      </p:sp>
      <p:sp>
        <p:nvSpPr>
          <p:cNvPr id="15" name="TextBox 14">
            <a:extLst>
              <a:ext uri="{FF2B5EF4-FFF2-40B4-BE49-F238E27FC236}">
                <a16:creationId xmlns:a16="http://schemas.microsoft.com/office/drawing/2014/main" id="{8621E16D-3F6F-44E1-A0E9-F1D6EABAF156}"/>
              </a:ext>
            </a:extLst>
          </p:cNvPr>
          <p:cNvSpPr txBox="1"/>
          <p:nvPr/>
        </p:nvSpPr>
        <p:spPr>
          <a:xfrm>
            <a:off x="714169" y="84333"/>
            <a:ext cx="1442447" cy="461665"/>
          </a:xfrm>
          <a:prstGeom prst="rect">
            <a:avLst/>
          </a:prstGeom>
          <a:noFill/>
        </p:spPr>
        <p:txBody>
          <a:bodyPr wrap="square" rtlCol="0">
            <a:spAutoFit/>
          </a:bodyPr>
          <a:lstStyle/>
          <a:p>
            <a:pPr algn="ctr"/>
            <a:r>
              <a:rPr lang="en-US" sz="2400" b="1" dirty="0">
                <a:ln w="12700">
                  <a:solidFill>
                    <a:schemeClr val="accent3">
                      <a:lumMod val="50000"/>
                    </a:schemeClr>
                  </a:solidFill>
                  <a:prstDash val="solid"/>
                </a:ln>
                <a:solidFill>
                  <a:srgbClr val="FF0000"/>
                </a:solidFill>
              </a:rPr>
              <a:t>RIA/IA</a:t>
            </a:r>
          </a:p>
        </p:txBody>
      </p:sp>
    </p:spTree>
    <p:extLst>
      <p:ext uri="{BB962C8B-B14F-4D97-AF65-F5344CB8AC3E}">
        <p14:creationId xmlns:p14="http://schemas.microsoft.com/office/powerpoint/2010/main" val="2264341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8" grpId="0"/>
      <p:bldP spid="8" grpId="1"/>
      <p:bldP spid="9" grpId="0" animBg="1"/>
      <p:bldP spid="10" grpId="0" animBg="1"/>
      <p:bldP spid="10" grpId="1"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agen" descr="Imagen">
            <a:extLst>
              <a:ext uri="{FF2B5EF4-FFF2-40B4-BE49-F238E27FC236}">
                <a16:creationId xmlns:a16="http://schemas.microsoft.com/office/drawing/2014/main" id="{55E2478D-E081-4FC4-A417-05053EF57A8F}"/>
              </a:ext>
            </a:extLst>
          </p:cNvPr>
          <p:cNvPicPr>
            <a:picLocks noChangeAspect="1"/>
          </p:cNvPicPr>
          <p:nvPr/>
        </p:nvPicPr>
        <p:blipFill>
          <a:blip r:embed="rId2"/>
          <a:stretch>
            <a:fillRect/>
          </a:stretch>
        </p:blipFill>
        <p:spPr>
          <a:xfrm>
            <a:off x="0" y="0"/>
            <a:ext cx="821544" cy="6858001"/>
          </a:xfrm>
          <a:prstGeom prst="rect">
            <a:avLst/>
          </a:prstGeom>
          <a:ln>
            <a:noFill/>
          </a:ln>
          <a:effectLst>
            <a:outerShdw blurRad="292100" dist="139700" dir="2700000" algn="tl" rotWithShape="0">
              <a:srgbClr val="333333">
                <a:alpha val="65000"/>
              </a:srgbClr>
            </a:outerShdw>
          </a:effectLst>
        </p:spPr>
      </p:pic>
      <p:pic>
        <p:nvPicPr>
          <p:cNvPr id="11" name="Graphic 10">
            <a:extLst>
              <a:ext uri="{FF2B5EF4-FFF2-40B4-BE49-F238E27FC236}">
                <a16:creationId xmlns:a16="http://schemas.microsoft.com/office/drawing/2014/main" id="{2E4E96B9-F103-4A19-A8CB-A1DC28271E40}"/>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51664" y="87567"/>
            <a:ext cx="1763670" cy="471704"/>
          </a:xfrm>
          <a:prstGeom prst="rect">
            <a:avLst/>
          </a:prstGeom>
        </p:spPr>
      </p:pic>
      <p:sp>
        <p:nvSpPr>
          <p:cNvPr id="112" name="Title 1"/>
          <p:cNvSpPr txBox="1">
            <a:spLocks/>
          </p:cNvSpPr>
          <p:nvPr/>
        </p:nvSpPr>
        <p:spPr>
          <a:xfrm rot="16200000">
            <a:off x="-1926736" y="2106514"/>
            <a:ext cx="4658519" cy="6232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spc="-25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n-cs"/>
              </a:rPr>
              <a:t>FIRST    STAGE</a:t>
            </a:r>
            <a:endParaRPr lang="en-GB" sz="3600" b="1" spc="-25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n-cs"/>
              <a:sym typeface="NeueHaasDisplay-Black"/>
            </a:endParaRPr>
          </a:p>
        </p:txBody>
      </p:sp>
      <p:sp>
        <p:nvSpPr>
          <p:cNvPr id="12" name="Text Placeholder 4"/>
          <p:cNvSpPr txBox="1">
            <a:spLocks/>
          </p:cNvSpPr>
          <p:nvPr/>
        </p:nvSpPr>
        <p:spPr>
          <a:xfrm>
            <a:off x="821545" y="87567"/>
            <a:ext cx="7292442" cy="1066800"/>
          </a:xfrm>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5400" algn="ctr" defTabSz="914400"/>
            <a:r>
              <a:rPr lang="en-US" sz="3200" b="1" spc="220" dirty="0">
                <a:solidFill>
                  <a:schemeClr val="accent2"/>
                </a:solidFill>
                <a:effectLst>
                  <a:outerShdw blurRad="38100" dist="38100" dir="2700000" algn="tl">
                    <a:srgbClr val="000000">
                      <a:alpha val="43137"/>
                    </a:srgbClr>
                  </a:outerShdw>
                </a:effectLst>
                <a:latin typeface="Verdana"/>
                <a:ea typeface="+mj-ea"/>
                <a:cs typeface="Verdana"/>
              </a:rPr>
              <a:t>Main Sections of Part II- Pre Proposal (Technical)</a:t>
            </a:r>
          </a:p>
        </p:txBody>
      </p:sp>
      <p:sp>
        <p:nvSpPr>
          <p:cNvPr id="14" name="Rectangle 13"/>
          <p:cNvSpPr/>
          <p:nvPr/>
        </p:nvSpPr>
        <p:spPr>
          <a:xfrm>
            <a:off x="9907678" y="666861"/>
            <a:ext cx="2207656" cy="487506"/>
          </a:xfrm>
          <a:prstGeom prst="rect">
            <a:avLst/>
          </a:prstGeom>
        </p:spPr>
        <p:txBody>
          <a:bodyPr wrap="none">
            <a:spAutoFit/>
          </a:bodyPr>
          <a:lstStyle/>
          <a:p>
            <a:pPr algn="ctr">
              <a:lnSpc>
                <a:spcPct val="107000"/>
              </a:lnSpc>
              <a:spcAft>
                <a:spcPts val="0"/>
              </a:spcAft>
            </a:pPr>
            <a:r>
              <a:rPr lang="en-GB" sz="2400" dirty="0">
                <a:solidFill>
                  <a:srgbClr val="FF0000"/>
                </a:solidFill>
                <a:latin typeface="Cambria" panose="02040503050406030204" pitchFamily="18" charset="0"/>
                <a:ea typeface="Cambria" panose="02040503050406030204" pitchFamily="18" charset="0"/>
                <a:cs typeface="Times New Roman" panose="02020603050405020304" pitchFamily="18" charset="0"/>
              </a:rPr>
              <a:t>(max 10 pages)</a:t>
            </a:r>
          </a:p>
        </p:txBody>
      </p:sp>
      <p:sp>
        <p:nvSpPr>
          <p:cNvPr id="15" name="TextBox 14"/>
          <p:cNvSpPr txBox="1"/>
          <p:nvPr/>
        </p:nvSpPr>
        <p:spPr>
          <a:xfrm>
            <a:off x="912422" y="1339364"/>
            <a:ext cx="11279578" cy="4978992"/>
          </a:xfrm>
          <a:prstGeom prst="rect">
            <a:avLst/>
          </a:prstGeom>
          <a:noFill/>
        </p:spPr>
        <p:txBody>
          <a:bodyPr wrap="square" rtlCol="0">
            <a:spAutoFit/>
          </a:bodyPr>
          <a:lstStyle/>
          <a:p>
            <a:r>
              <a:rPr lang="fr-FR" sz="2800" b="1" dirty="0">
                <a:solidFill>
                  <a:srgbClr val="0070C0"/>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1 - </a:t>
            </a:r>
            <a:r>
              <a:rPr lang="en-GB" sz="2800" b="1" dirty="0">
                <a:solidFill>
                  <a:srgbClr val="0070C0"/>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EXCELLENCE</a:t>
            </a:r>
          </a:p>
          <a:p>
            <a:pPr marL="177800" lvl="1">
              <a:lnSpc>
                <a:spcPct val="150000"/>
              </a:lnSpc>
            </a:pPr>
            <a:r>
              <a:rPr lang="en-GB" sz="2400" dirty="0">
                <a:latin typeface="Cambria" panose="02040503050406030204" pitchFamily="18" charset="0"/>
                <a:ea typeface="Cambria" panose="02040503050406030204" pitchFamily="18" charset="0"/>
              </a:rPr>
              <a:t>1.1 </a:t>
            </a:r>
            <a:r>
              <a:rPr lang="en-GB" sz="2400" b="1" dirty="0">
                <a:latin typeface="Cambria" panose="02040503050406030204" pitchFamily="18" charset="0"/>
                <a:ea typeface="Cambria" panose="02040503050406030204" pitchFamily="18" charset="0"/>
              </a:rPr>
              <a:t>Objectives</a:t>
            </a:r>
            <a:r>
              <a:rPr lang="en-GB" sz="2400" dirty="0">
                <a:latin typeface="Cambria" panose="02040503050406030204" pitchFamily="18" charset="0"/>
                <a:ea typeface="Cambria" panose="02040503050406030204" pitchFamily="18" charset="0"/>
              </a:rPr>
              <a:t>: </a:t>
            </a:r>
            <a:r>
              <a:rPr lang="en-GB" sz="2400" i="1" dirty="0">
                <a:latin typeface="Cambria" panose="02040503050406030204" pitchFamily="18" charset="0"/>
                <a:ea typeface="Cambria" panose="02040503050406030204" pitchFamily="18" charset="0"/>
              </a:rPr>
              <a:t>overall and specific objectives </a:t>
            </a:r>
          </a:p>
          <a:p>
            <a:pPr marL="177800" lvl="1">
              <a:lnSpc>
                <a:spcPct val="150000"/>
              </a:lnSpc>
            </a:pPr>
            <a:r>
              <a:rPr lang="en-GB" sz="2400" dirty="0">
                <a:latin typeface="Cambria" panose="02040503050406030204" pitchFamily="18" charset="0"/>
                <a:ea typeface="Cambria" panose="02040503050406030204" pitchFamily="18" charset="0"/>
              </a:rPr>
              <a:t>1.2 </a:t>
            </a:r>
            <a:r>
              <a:rPr lang="en-GB" sz="2400" b="1" dirty="0">
                <a:latin typeface="Cambria" panose="02040503050406030204" pitchFamily="18" charset="0"/>
                <a:ea typeface="Cambria" panose="02040503050406030204" pitchFamily="18" charset="0"/>
              </a:rPr>
              <a:t>Relation</a:t>
            </a:r>
            <a:r>
              <a:rPr lang="en-GB" sz="2400" dirty="0">
                <a:latin typeface="Cambria" panose="02040503050406030204" pitchFamily="18" charset="0"/>
                <a:ea typeface="Cambria" panose="02040503050406030204" pitchFamily="18" charset="0"/>
              </a:rPr>
              <a:t> to call/ topic:</a:t>
            </a:r>
            <a:r>
              <a:rPr lang="en-GB" sz="2400" i="1" dirty="0">
                <a:latin typeface="Cambria" panose="02040503050406030204" pitchFamily="18" charset="0"/>
                <a:ea typeface="Cambria" panose="02040503050406030204" pitchFamily="18" charset="0"/>
              </a:rPr>
              <a:t> </a:t>
            </a:r>
            <a:r>
              <a:rPr lang="en-US" sz="2400" i="1" dirty="0">
                <a:latin typeface="Cambria" panose="02040503050406030204" pitchFamily="18" charset="0"/>
                <a:ea typeface="Cambria" panose="02040503050406030204" pitchFamily="18" charset="0"/>
              </a:rPr>
              <a:t>how your proposal addresses the challenge &amp; scope</a:t>
            </a:r>
            <a:endParaRPr lang="en-GB" sz="2400" i="1" dirty="0">
              <a:latin typeface="Cambria" panose="02040503050406030204" pitchFamily="18" charset="0"/>
              <a:ea typeface="Cambria" panose="02040503050406030204" pitchFamily="18" charset="0"/>
            </a:endParaRPr>
          </a:p>
          <a:p>
            <a:pPr marL="177800" lvl="1">
              <a:lnSpc>
                <a:spcPct val="150000"/>
              </a:lnSpc>
            </a:pPr>
            <a:r>
              <a:rPr lang="en-GB" sz="2400" dirty="0">
                <a:latin typeface="Cambria" panose="02040503050406030204" pitchFamily="18" charset="0"/>
                <a:ea typeface="Cambria" panose="02040503050406030204" pitchFamily="18" charset="0"/>
              </a:rPr>
              <a:t>1.3 </a:t>
            </a:r>
            <a:r>
              <a:rPr lang="en-GB" sz="2400" b="1" dirty="0">
                <a:latin typeface="Cambria" panose="02040503050406030204" pitchFamily="18" charset="0"/>
                <a:ea typeface="Cambria" panose="02040503050406030204" pitchFamily="18" charset="0"/>
              </a:rPr>
              <a:t>Concept</a:t>
            </a:r>
            <a:r>
              <a:rPr lang="en-GB" sz="2400" dirty="0">
                <a:latin typeface="Cambria" panose="02040503050406030204" pitchFamily="18" charset="0"/>
                <a:ea typeface="Cambria" panose="02040503050406030204" pitchFamily="18" charset="0"/>
              </a:rPr>
              <a:t> and </a:t>
            </a:r>
            <a:r>
              <a:rPr lang="en-GB" sz="2400" b="1" dirty="0">
                <a:latin typeface="Cambria" panose="02040503050406030204" pitchFamily="18" charset="0"/>
                <a:ea typeface="Cambria" panose="02040503050406030204" pitchFamily="18" charset="0"/>
              </a:rPr>
              <a:t>Methodology</a:t>
            </a:r>
          </a:p>
          <a:p>
            <a:pPr lvl="0">
              <a:lnSpc>
                <a:spcPct val="150000"/>
              </a:lnSpc>
            </a:pPr>
            <a:r>
              <a:rPr lang="en-GB" sz="2400" dirty="0">
                <a:latin typeface="Cambria" panose="02040503050406030204" pitchFamily="18" charset="0"/>
                <a:ea typeface="Cambria" panose="02040503050406030204" pitchFamily="18" charset="0"/>
              </a:rPr>
              <a:t>		(a) Concept: </a:t>
            </a:r>
            <a:r>
              <a:rPr lang="en-US" sz="2400" i="1" dirty="0">
                <a:latin typeface="Cambria" panose="02040503050406030204" pitchFamily="18" charset="0"/>
                <a:ea typeface="Cambria" panose="02040503050406030204" pitchFamily="18" charset="0"/>
              </a:rPr>
              <a:t>main ideas, models, or assumptions</a:t>
            </a:r>
            <a:endParaRPr lang="en-GB" sz="2400" i="1" dirty="0">
              <a:latin typeface="Cambria" panose="02040503050406030204" pitchFamily="18" charset="0"/>
              <a:ea typeface="Cambria" panose="02040503050406030204" pitchFamily="18" charset="0"/>
            </a:endParaRPr>
          </a:p>
          <a:p>
            <a:pPr>
              <a:lnSpc>
                <a:spcPct val="150000"/>
              </a:lnSpc>
            </a:pPr>
            <a:r>
              <a:rPr lang="en-GB" sz="2400" dirty="0">
                <a:latin typeface="Cambria" panose="02040503050406030204" pitchFamily="18" charset="0"/>
                <a:ea typeface="Cambria" panose="02040503050406030204" pitchFamily="18" charset="0"/>
              </a:rPr>
              <a:t>		(b) Methodology: </a:t>
            </a:r>
            <a:r>
              <a:rPr lang="en-US" sz="2400" i="1" dirty="0">
                <a:latin typeface="Cambria" panose="02040503050406030204" pitchFamily="18" charset="0"/>
                <a:ea typeface="Cambria" panose="02040503050406030204" pitchFamily="18" charset="0"/>
              </a:rPr>
              <a:t>overall methodology, activities </a:t>
            </a:r>
            <a:r>
              <a:rPr lang="en-GB" i="1" dirty="0">
                <a:latin typeface="Cambria" panose="02040503050406030204" pitchFamily="18" charset="0"/>
                <a:ea typeface="Cambria" panose="02040503050406030204" pitchFamily="18" charset="0"/>
              </a:rPr>
              <a:t> </a:t>
            </a:r>
            <a:endParaRPr lang="en-GB" sz="2400" i="1" dirty="0">
              <a:latin typeface="Cambria" panose="02040503050406030204" pitchFamily="18" charset="0"/>
              <a:ea typeface="Cambria" panose="02040503050406030204" pitchFamily="18" charset="0"/>
            </a:endParaRPr>
          </a:p>
          <a:p>
            <a:pPr>
              <a:lnSpc>
                <a:spcPct val="150000"/>
              </a:lnSpc>
              <a:tabLst>
                <a:tab pos="177800" algn="l"/>
              </a:tabLst>
            </a:pPr>
            <a:r>
              <a:rPr lang="en-GB" sz="2400" dirty="0">
                <a:latin typeface="Cambria" panose="02040503050406030204" pitchFamily="18" charset="0"/>
                <a:ea typeface="Cambria" panose="02040503050406030204" pitchFamily="18" charset="0"/>
              </a:rPr>
              <a:t>	1.4 </a:t>
            </a:r>
            <a:r>
              <a:rPr lang="en-GB" sz="2400" b="1" dirty="0">
                <a:latin typeface="Cambria" panose="02040503050406030204" pitchFamily="18" charset="0"/>
                <a:ea typeface="Cambria" panose="02040503050406030204" pitchFamily="18" charset="0"/>
              </a:rPr>
              <a:t>Ambition</a:t>
            </a:r>
            <a:r>
              <a:rPr lang="en-GB" sz="2400" dirty="0">
                <a:latin typeface="Cambria" panose="02040503050406030204" pitchFamily="18" charset="0"/>
                <a:ea typeface="Cambria" panose="02040503050406030204" pitchFamily="18" charset="0"/>
              </a:rPr>
              <a:t>: </a:t>
            </a:r>
            <a:r>
              <a:rPr lang="en-GB" sz="2400" i="1" dirty="0">
                <a:latin typeface="Cambria" panose="02040503050406030204" pitchFamily="18" charset="0"/>
                <a:ea typeface="Cambria" panose="02040503050406030204" pitchFamily="18" charset="0"/>
              </a:rPr>
              <a:t>beyond the state-of-the-art</a:t>
            </a:r>
          </a:p>
          <a:p>
            <a:pPr lvl="0">
              <a:lnSpc>
                <a:spcPct val="150000"/>
              </a:lnSpc>
            </a:pPr>
            <a:r>
              <a:rPr lang="en-GB" sz="2800" b="1" dirty="0">
                <a:solidFill>
                  <a:srgbClr val="0070C0"/>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2 - IMPACT</a:t>
            </a:r>
          </a:p>
          <a:p>
            <a:pPr>
              <a:lnSpc>
                <a:spcPct val="150000"/>
              </a:lnSpc>
            </a:pPr>
            <a:r>
              <a:rPr lang="en-GB" sz="2400" dirty="0">
                <a:latin typeface="Cambria" panose="02040503050406030204" pitchFamily="18" charset="0"/>
                <a:ea typeface="Cambria" panose="02040503050406030204" pitchFamily="18" charset="0"/>
              </a:rPr>
              <a:t>2.1 </a:t>
            </a:r>
            <a:r>
              <a:rPr lang="en-GB" sz="2400" b="1" dirty="0">
                <a:latin typeface="Cambria" panose="02040503050406030204" pitchFamily="18" charset="0"/>
                <a:ea typeface="Cambria" panose="02040503050406030204" pitchFamily="18" charset="0"/>
              </a:rPr>
              <a:t>Expected</a:t>
            </a:r>
            <a:r>
              <a:rPr lang="en-GB" sz="2400" dirty="0">
                <a:latin typeface="Cambria" panose="02040503050406030204" pitchFamily="18" charset="0"/>
                <a:ea typeface="Cambria" panose="02040503050406030204" pitchFamily="18" charset="0"/>
              </a:rPr>
              <a:t> </a:t>
            </a:r>
            <a:r>
              <a:rPr lang="en-GB" sz="2400" b="1" dirty="0">
                <a:latin typeface="Cambria" panose="02040503050406030204" pitchFamily="18" charset="0"/>
                <a:ea typeface="Cambria" panose="02040503050406030204" pitchFamily="18" charset="0"/>
              </a:rPr>
              <a:t>Impacts</a:t>
            </a:r>
            <a:r>
              <a:rPr lang="en-GB" sz="2400" dirty="0">
                <a:latin typeface="Cambria" panose="02040503050406030204" pitchFamily="18" charset="0"/>
                <a:ea typeface="Cambria" panose="02040503050406030204" pitchFamily="18" charset="0"/>
              </a:rPr>
              <a:t>: </a:t>
            </a:r>
            <a:r>
              <a:rPr lang="en-US" sz="2400" i="1" dirty="0">
                <a:latin typeface="Cambria" panose="02040503050406030204" pitchFamily="18" charset="0"/>
                <a:ea typeface="Cambria" panose="02040503050406030204" pitchFamily="18" charset="0"/>
              </a:rPr>
              <a:t>expected impacts mentioned in the work </a:t>
            </a:r>
            <a:r>
              <a:rPr lang="en-US" sz="2400" i="1" dirty="0" err="1">
                <a:latin typeface="Cambria" panose="02040503050406030204" pitchFamily="18" charset="0"/>
                <a:ea typeface="Cambria" panose="02040503050406030204" pitchFamily="18" charset="0"/>
              </a:rPr>
              <a:t>programme</a:t>
            </a:r>
            <a:endParaRPr lang="en-GB" sz="2400" i="1" dirty="0">
              <a:latin typeface="Cambria" panose="02040503050406030204" pitchFamily="18" charset="0"/>
              <a:ea typeface="Cambria" panose="02040503050406030204" pitchFamily="18" charset="0"/>
            </a:endParaRPr>
          </a:p>
        </p:txBody>
      </p:sp>
      <p:pic>
        <p:nvPicPr>
          <p:cNvPr id="9" name="Picture 2" descr="fit4reuse--footer-eu-logo">
            <a:extLst>
              <a:ext uri="{FF2B5EF4-FFF2-40B4-BE49-F238E27FC236}">
                <a16:creationId xmlns:a16="http://schemas.microsoft.com/office/drawing/2014/main" id="{4B2CB178-4947-46CB-BB7E-EF93B16FA6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94406" y="6085007"/>
            <a:ext cx="920928" cy="685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1600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agen" descr="Imagen">
            <a:extLst>
              <a:ext uri="{FF2B5EF4-FFF2-40B4-BE49-F238E27FC236}">
                <a16:creationId xmlns:a16="http://schemas.microsoft.com/office/drawing/2014/main" id="{55E2478D-E081-4FC4-A417-05053EF57A8F}"/>
              </a:ext>
            </a:extLst>
          </p:cNvPr>
          <p:cNvPicPr>
            <a:picLocks noChangeAspect="1"/>
          </p:cNvPicPr>
          <p:nvPr/>
        </p:nvPicPr>
        <p:blipFill>
          <a:blip r:embed="rId2">
            <a:biLevel thresh="75000"/>
          </a:blip>
          <a:stretch>
            <a:fillRect/>
          </a:stretch>
        </p:blipFill>
        <p:spPr>
          <a:xfrm>
            <a:off x="0" y="0"/>
            <a:ext cx="821544" cy="6858001"/>
          </a:xfrm>
          <a:prstGeom prst="rect">
            <a:avLst/>
          </a:prstGeom>
          <a:ln>
            <a:noFill/>
          </a:ln>
          <a:effectLst>
            <a:outerShdw blurRad="292100" dist="139700" dir="2700000" algn="tl" rotWithShape="0">
              <a:srgbClr val="333333">
                <a:alpha val="65000"/>
              </a:srgbClr>
            </a:outerShdw>
          </a:effectLst>
        </p:spPr>
      </p:pic>
      <p:sp>
        <p:nvSpPr>
          <p:cNvPr id="75" name="Title 1"/>
          <p:cNvSpPr txBox="1">
            <a:spLocks/>
          </p:cNvSpPr>
          <p:nvPr/>
        </p:nvSpPr>
        <p:spPr>
          <a:xfrm rot="16200000">
            <a:off x="-1926736" y="2106514"/>
            <a:ext cx="4658519" cy="6232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spc="-25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n-cs"/>
              </a:rPr>
              <a:t>FIRST    STAGE</a:t>
            </a:r>
            <a:endParaRPr lang="en-GB" sz="3600" b="1" spc="-25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n-cs"/>
              <a:sym typeface="NeueHaasDisplay-Black"/>
            </a:endParaRPr>
          </a:p>
        </p:txBody>
      </p:sp>
      <p:sp>
        <p:nvSpPr>
          <p:cNvPr id="77" name="Title 6"/>
          <p:cNvSpPr txBox="1">
            <a:spLocks/>
          </p:cNvSpPr>
          <p:nvPr/>
        </p:nvSpPr>
        <p:spPr>
          <a:xfrm>
            <a:off x="1001987" y="119020"/>
            <a:ext cx="9265603" cy="685800"/>
          </a:xfrm>
          <a:prstGeom prst="rect">
            <a:avLst/>
          </a:prstGeom>
        </p:spPr>
        <p:txBody>
          <a:bodyPr vert="horz" anchor="b">
            <a:normAutofit/>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all" spc="0" normalizeH="0" baseline="0" noProof="0" dirty="0">
                <a:ln>
                  <a:noFill/>
                </a:ln>
                <a:solidFill>
                  <a:sysClr val="windowText" lastClr="000000"/>
                </a:solidFill>
                <a:effectLst/>
                <a:uLnTx/>
                <a:uFillTx/>
                <a:latin typeface="Tw Cen MT"/>
                <a:ea typeface="+mj-ea"/>
                <a:cs typeface="+mj-cs"/>
              </a:rPr>
              <a:t>PRIMA </a:t>
            </a:r>
            <a:r>
              <a:rPr kumimoji="0" lang="en-US" sz="3600" b="1" i="0" u="none" strike="noStrike" kern="1200" cap="all" spc="0" normalizeH="0" noProof="0" dirty="0">
                <a:ln>
                  <a:noFill/>
                </a:ln>
                <a:solidFill>
                  <a:sysClr val="windowText" lastClr="000000"/>
                </a:solidFill>
                <a:effectLst/>
                <a:uLnTx/>
                <a:uFillTx/>
                <a:latin typeface="Tw Cen MT"/>
                <a:ea typeface="+mj-ea"/>
                <a:cs typeface="+mj-cs"/>
              </a:rPr>
              <a:t>pre-proposal </a:t>
            </a:r>
            <a:r>
              <a:rPr kumimoji="0" lang="en-US" sz="3600" b="1" i="0" u="none" strike="noStrike" kern="1200" cap="all" spc="0" normalizeH="0" baseline="0" noProof="0" dirty="0">
                <a:ln>
                  <a:noFill/>
                </a:ln>
                <a:solidFill>
                  <a:sysClr val="windowText" lastClr="000000"/>
                </a:solidFill>
                <a:effectLst/>
                <a:uLnTx/>
                <a:uFillTx/>
                <a:latin typeface="Tw Cen MT"/>
                <a:ea typeface="+mj-ea"/>
                <a:cs typeface="+mj-cs"/>
              </a:rPr>
              <a:t>Sections</a:t>
            </a:r>
            <a:endParaRPr kumimoji="0" lang="en-US" sz="3200" b="1" i="0" u="none" strike="noStrike" kern="1200" cap="none" spc="0" normalizeH="0" baseline="0" noProof="0" dirty="0">
              <a:ln>
                <a:noFill/>
              </a:ln>
              <a:solidFill>
                <a:srgbClr val="FF0000"/>
              </a:solidFill>
              <a:effectLst/>
              <a:uLnTx/>
              <a:uFillTx/>
              <a:latin typeface="Tw Cen MT"/>
              <a:ea typeface="+mj-ea"/>
              <a:cs typeface="+mj-cs"/>
            </a:endParaRPr>
          </a:p>
        </p:txBody>
      </p:sp>
      <p:sp>
        <p:nvSpPr>
          <p:cNvPr id="78" name="TextBox 77"/>
          <p:cNvSpPr txBox="1"/>
          <p:nvPr/>
        </p:nvSpPr>
        <p:spPr>
          <a:xfrm>
            <a:off x="1001987" y="961711"/>
            <a:ext cx="11113347" cy="4738541"/>
          </a:xfrm>
          <a:prstGeom prst="rect">
            <a:avLst/>
          </a:prstGeom>
          <a:noFill/>
        </p:spPr>
        <p:txBody>
          <a:bodyPr wrap="square" rtlCol="0">
            <a:spAutoFit/>
          </a:bodyPr>
          <a:lstStyle/>
          <a:p>
            <a:r>
              <a:rPr lang="en-US" sz="2200" b="1" dirty="0">
                <a:latin typeface="Cambria" panose="02040503050406030204" pitchFamily="18" charset="0"/>
                <a:ea typeface="Cambria" panose="02040503050406030204" pitchFamily="18" charset="0"/>
              </a:rPr>
              <a:t>Section</a:t>
            </a:r>
            <a:r>
              <a:rPr lang="fr-FR" sz="2200" b="1" dirty="0">
                <a:latin typeface="Cambria" panose="02040503050406030204" pitchFamily="18" charset="0"/>
                <a:ea typeface="Cambria" panose="02040503050406030204" pitchFamily="18" charset="0"/>
              </a:rPr>
              <a:t> 1 – </a:t>
            </a:r>
            <a:r>
              <a:rPr lang="en-GB" sz="2200" b="1" dirty="0">
                <a:latin typeface="Cambria" panose="02040503050406030204" pitchFamily="18" charset="0"/>
                <a:ea typeface="Cambria" panose="02040503050406030204" pitchFamily="18" charset="0"/>
              </a:rPr>
              <a:t>EXCELLENCE</a:t>
            </a:r>
          </a:p>
          <a:p>
            <a:endParaRPr lang="en-GB" sz="2000" b="1" dirty="0">
              <a:latin typeface="Cambria" panose="02040503050406030204" pitchFamily="18" charset="0"/>
              <a:ea typeface="Cambria" panose="02040503050406030204" pitchFamily="18" charset="0"/>
            </a:endParaRPr>
          </a:p>
          <a:p>
            <a:pPr marL="177800" lvl="1">
              <a:lnSpc>
                <a:spcPct val="150000"/>
              </a:lnSpc>
            </a:pPr>
            <a:r>
              <a:rPr lang="en-GB" sz="2200" b="1" dirty="0">
                <a:solidFill>
                  <a:srgbClr val="0070C0"/>
                </a:solidFill>
                <a:latin typeface="Cambria" panose="02040503050406030204" pitchFamily="18" charset="0"/>
                <a:ea typeface="Cambria" panose="02040503050406030204" pitchFamily="18" charset="0"/>
              </a:rPr>
              <a:t>1.1 Objectives: overall and specific objectives </a:t>
            </a:r>
            <a:r>
              <a:rPr lang="en-GB" sz="2200" dirty="0">
                <a:latin typeface="Cambria" panose="02040503050406030204" pitchFamily="18" charset="0"/>
                <a:ea typeface="Cambria" panose="02040503050406030204" pitchFamily="18" charset="0"/>
              </a:rPr>
              <a:t>		</a:t>
            </a:r>
          </a:p>
          <a:p>
            <a:pPr marL="520700" lvl="1" indent="-342900">
              <a:lnSpc>
                <a:spcPct val="150000"/>
              </a:lnSpc>
              <a:buFontTx/>
              <a:buChar char="-"/>
            </a:pPr>
            <a:r>
              <a:rPr lang="en-US" sz="2200" b="1" dirty="0">
                <a:latin typeface="Cambria" panose="02040503050406030204" pitchFamily="18" charset="0"/>
                <a:ea typeface="Cambria" panose="02040503050406030204" pitchFamily="18" charset="0"/>
              </a:rPr>
              <a:t>S.M.A.R.T Objectives</a:t>
            </a:r>
            <a:r>
              <a:rPr lang="en-US" sz="2200" dirty="0">
                <a:latin typeface="Cambria" panose="02040503050406030204" pitchFamily="18" charset="0"/>
                <a:ea typeface="Cambria" panose="02040503050406030204" pitchFamily="18" charset="0"/>
              </a:rPr>
              <a:t>.</a:t>
            </a:r>
            <a:endParaRPr lang="en-GB" sz="2200" dirty="0">
              <a:latin typeface="Cambria" panose="02040503050406030204" pitchFamily="18" charset="0"/>
              <a:ea typeface="Cambria" panose="02040503050406030204" pitchFamily="18" charset="0"/>
            </a:endParaRPr>
          </a:p>
          <a:p>
            <a:pPr marL="520700" lvl="1" indent="-342900">
              <a:lnSpc>
                <a:spcPct val="150000"/>
              </a:lnSpc>
              <a:buFontTx/>
              <a:buChar char="-"/>
            </a:pPr>
            <a:r>
              <a:rPr lang="en-GB" sz="2200" dirty="0">
                <a:latin typeface="Cambria" panose="02040503050406030204" pitchFamily="18" charset="0"/>
                <a:ea typeface="Cambria" panose="02040503050406030204" pitchFamily="18" charset="0"/>
              </a:rPr>
              <a:t>In </a:t>
            </a:r>
            <a:r>
              <a:rPr lang="en-GB" sz="2200" b="1" dirty="0">
                <a:latin typeface="Cambria" panose="02040503050406030204" pitchFamily="18" charset="0"/>
                <a:ea typeface="Cambria" panose="02040503050406030204" pitchFamily="18" charset="0"/>
              </a:rPr>
              <a:t>Bullets </a:t>
            </a:r>
            <a:r>
              <a:rPr lang="en-GB" sz="2200" dirty="0">
                <a:latin typeface="Cambria" panose="02040503050406030204" pitchFamily="18" charset="0"/>
                <a:ea typeface="Cambria" panose="02040503050406030204" pitchFamily="18" charset="0"/>
              </a:rPr>
              <a:t>(SO1,SO2…), present the overall/general objective(s) of the project.</a:t>
            </a:r>
          </a:p>
          <a:p>
            <a:pPr marL="520700" lvl="1" indent="-342900">
              <a:lnSpc>
                <a:spcPct val="150000"/>
              </a:lnSpc>
              <a:buFontTx/>
              <a:buChar char="-"/>
            </a:pPr>
            <a:r>
              <a:rPr lang="en-GB" sz="2200" dirty="0">
                <a:latin typeface="Cambria" panose="02040503050406030204" pitchFamily="18" charset="0"/>
                <a:ea typeface="Cambria" panose="02040503050406030204" pitchFamily="18" charset="0"/>
              </a:rPr>
              <a:t>Be </a:t>
            </a:r>
            <a:r>
              <a:rPr lang="en-GB" sz="2200" b="1" dirty="0">
                <a:latin typeface="Cambria" panose="02040503050406030204" pitchFamily="18" charset="0"/>
                <a:ea typeface="Cambria" panose="02040503050406030204" pitchFamily="18" charset="0"/>
              </a:rPr>
              <a:t>PRECISE</a:t>
            </a:r>
            <a:r>
              <a:rPr lang="en-GB" sz="2200" dirty="0">
                <a:latin typeface="Cambria" panose="02040503050406030204" pitchFamily="18" charset="0"/>
                <a:ea typeface="Cambria" panose="02040503050406030204" pitchFamily="18" charset="0"/>
              </a:rPr>
              <a:t> and </a:t>
            </a:r>
            <a:r>
              <a:rPr lang="en-GB" sz="2200" b="1" dirty="0">
                <a:latin typeface="Cambria" panose="02040503050406030204" pitchFamily="18" charset="0"/>
                <a:ea typeface="Cambria" panose="02040503050406030204" pitchFamily="18" charset="0"/>
              </a:rPr>
              <a:t>SPECIFIC</a:t>
            </a:r>
            <a:r>
              <a:rPr lang="en-GB" sz="2200" dirty="0">
                <a:latin typeface="Cambria" panose="02040503050406030204" pitchFamily="18" charset="0"/>
                <a:ea typeface="Cambria" panose="02040503050406030204" pitchFamily="18" charset="0"/>
              </a:rPr>
              <a:t>.</a:t>
            </a:r>
          </a:p>
          <a:p>
            <a:pPr marL="520700" lvl="1" indent="-342900">
              <a:lnSpc>
                <a:spcPct val="150000"/>
              </a:lnSpc>
              <a:buFontTx/>
              <a:buChar char="-"/>
            </a:pPr>
            <a:r>
              <a:rPr lang="en-GB" sz="2200" dirty="0">
                <a:latin typeface="Cambria" panose="02040503050406030204" pitchFamily="18" charset="0"/>
                <a:ea typeface="Cambria" panose="02040503050406030204" pitchFamily="18" charset="0"/>
              </a:rPr>
              <a:t>Avoid too ambitious goals, over estimations.</a:t>
            </a:r>
          </a:p>
          <a:p>
            <a:pPr marL="520700" lvl="1" indent="-342900">
              <a:lnSpc>
                <a:spcPct val="150000"/>
              </a:lnSpc>
              <a:buFontTx/>
              <a:buChar char="-"/>
            </a:pPr>
            <a:r>
              <a:rPr lang="en-GB" sz="2200" dirty="0">
                <a:latin typeface="Cambria" panose="02040503050406030204" pitchFamily="18" charset="0"/>
                <a:ea typeface="Cambria" panose="02040503050406030204" pitchFamily="18" charset="0"/>
              </a:rPr>
              <a:t>Read &amp; </a:t>
            </a:r>
            <a:r>
              <a:rPr lang="en-GB" sz="2200" b="1" dirty="0">
                <a:latin typeface="Cambria" panose="02040503050406030204" pitchFamily="18" charset="0"/>
                <a:ea typeface="Cambria" panose="02040503050406030204" pitchFamily="18" charset="0"/>
              </a:rPr>
              <a:t>Reflect</a:t>
            </a:r>
            <a:r>
              <a:rPr lang="en-GB" sz="2200" dirty="0">
                <a:latin typeface="Cambria" panose="02040503050406030204" pitchFamily="18" charset="0"/>
                <a:ea typeface="Cambria" panose="02040503050406030204" pitchFamily="18" charset="0"/>
              </a:rPr>
              <a:t> on the call text.</a:t>
            </a:r>
          </a:p>
          <a:p>
            <a:pPr marL="520700" lvl="1" indent="-342900">
              <a:lnSpc>
                <a:spcPct val="150000"/>
              </a:lnSpc>
              <a:buFontTx/>
              <a:buChar char="-"/>
            </a:pPr>
            <a:r>
              <a:rPr lang="en-GB" sz="2200" dirty="0">
                <a:latin typeface="Cambria" panose="02040503050406030204" pitchFamily="18" charset="0"/>
                <a:ea typeface="Cambria" panose="02040503050406030204" pitchFamily="18" charset="0"/>
              </a:rPr>
              <a:t>Avoid too long narrative description, implementation steps, </a:t>
            </a:r>
            <a:r>
              <a:rPr lang="en-GB" sz="2200" dirty="0" err="1">
                <a:latin typeface="Cambria" panose="02040503050406030204" pitchFamily="18" charset="0"/>
                <a:ea typeface="Cambria" panose="02040503050406030204" pitchFamily="18" charset="0"/>
              </a:rPr>
              <a:t>blablabla</a:t>
            </a:r>
            <a:r>
              <a:rPr lang="en-GB" sz="2200" dirty="0">
                <a:latin typeface="Cambria" panose="02040503050406030204" pitchFamily="18" charset="0"/>
                <a:ea typeface="Cambria" panose="02040503050406030204" pitchFamily="18" charset="0"/>
              </a:rPr>
              <a:t>…….</a:t>
            </a:r>
          </a:p>
          <a:p>
            <a:pPr marL="520700" lvl="1" indent="-342900">
              <a:lnSpc>
                <a:spcPct val="150000"/>
              </a:lnSpc>
              <a:buFontTx/>
              <a:buChar char="-"/>
            </a:pPr>
            <a:r>
              <a:rPr lang="en-GB" sz="2200" dirty="0">
                <a:latin typeface="Cambria" panose="02040503050406030204" pitchFamily="18" charset="0"/>
                <a:ea typeface="Cambria" panose="02040503050406030204" pitchFamily="18" charset="0"/>
              </a:rPr>
              <a:t>Define </a:t>
            </a:r>
            <a:r>
              <a:rPr lang="en-GB" sz="2200" b="1" dirty="0">
                <a:latin typeface="Cambria" panose="02040503050406030204" pitchFamily="18" charset="0"/>
                <a:ea typeface="Cambria" panose="02040503050406030204" pitchFamily="18" charset="0"/>
              </a:rPr>
              <a:t>Sites</a:t>
            </a:r>
            <a:r>
              <a:rPr lang="en-GB" sz="2200" dirty="0">
                <a:latin typeface="Cambria" panose="02040503050406030204" pitchFamily="18" charset="0"/>
                <a:ea typeface="Cambria" panose="02040503050406030204" pitchFamily="18" charset="0"/>
              </a:rPr>
              <a:t>/geographical coverage, </a:t>
            </a:r>
            <a:r>
              <a:rPr lang="en-GB" sz="2200" b="1" dirty="0">
                <a:latin typeface="Cambria" panose="02040503050406030204" pitchFamily="18" charset="0"/>
                <a:ea typeface="Cambria" panose="02040503050406030204" pitchFamily="18" charset="0"/>
              </a:rPr>
              <a:t>Stakeholders</a:t>
            </a:r>
            <a:r>
              <a:rPr lang="en-GB" sz="2200" dirty="0">
                <a:latin typeface="Cambria" panose="02040503050406030204" pitchFamily="18" charset="0"/>
                <a:ea typeface="Cambria" panose="02040503050406030204" pitchFamily="18" charset="0"/>
              </a:rPr>
              <a:t>/target groups, main deliverables…</a:t>
            </a:r>
          </a:p>
        </p:txBody>
      </p:sp>
      <p:pic>
        <p:nvPicPr>
          <p:cNvPr id="8" name="Graphic 7">
            <a:extLst>
              <a:ext uri="{FF2B5EF4-FFF2-40B4-BE49-F238E27FC236}">
                <a16:creationId xmlns:a16="http://schemas.microsoft.com/office/drawing/2014/main" id="{93178E74-C53D-4E49-B7A3-ECD1F9BD9BDD}"/>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51664" y="87567"/>
            <a:ext cx="1763670" cy="471704"/>
          </a:xfrm>
          <a:prstGeom prst="rect">
            <a:avLst/>
          </a:prstGeom>
        </p:spPr>
      </p:pic>
      <p:pic>
        <p:nvPicPr>
          <p:cNvPr id="9" name="Picture 2" descr="fit4reuse--footer-eu-logo">
            <a:extLst>
              <a:ext uri="{FF2B5EF4-FFF2-40B4-BE49-F238E27FC236}">
                <a16:creationId xmlns:a16="http://schemas.microsoft.com/office/drawing/2014/main" id="{4946278A-641A-4DD0-B09D-3E5F9D88EA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94406" y="6085007"/>
            <a:ext cx="920928" cy="685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5290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descr="Imagen"/>
          <p:cNvPicPr>
            <a:picLocks noChangeAspect="1"/>
          </p:cNvPicPr>
          <p:nvPr/>
        </p:nvPicPr>
        <p:blipFill>
          <a:blip r:embed="rId2"/>
          <a:stretch>
            <a:fillRect/>
          </a:stretch>
        </p:blipFill>
        <p:spPr>
          <a:xfrm>
            <a:off x="1978" y="0"/>
            <a:ext cx="821544" cy="6858001"/>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1001987" y="962912"/>
            <a:ext cx="11085641" cy="4092211"/>
          </a:xfrm>
          <a:prstGeom prst="rect">
            <a:avLst/>
          </a:prstGeom>
          <a:noFill/>
        </p:spPr>
        <p:txBody>
          <a:bodyPr wrap="square" rtlCol="0">
            <a:spAutoFit/>
          </a:bodyPr>
          <a:lstStyle/>
          <a:p>
            <a:pPr>
              <a:lnSpc>
                <a:spcPct val="150000"/>
              </a:lnSpc>
            </a:pPr>
            <a:r>
              <a:rPr lang="en-US" sz="2200" b="1" dirty="0">
                <a:latin typeface="Cambria" panose="02040503050406030204" pitchFamily="18" charset="0"/>
                <a:ea typeface="Cambria" panose="02040503050406030204" pitchFamily="18" charset="0"/>
              </a:rPr>
              <a:t>Section</a:t>
            </a:r>
            <a:r>
              <a:rPr lang="fr-FR" sz="2200" b="1" dirty="0">
                <a:latin typeface="Cambria" panose="02040503050406030204" pitchFamily="18" charset="0"/>
                <a:ea typeface="Cambria" panose="02040503050406030204" pitchFamily="18" charset="0"/>
              </a:rPr>
              <a:t> 1 - </a:t>
            </a:r>
            <a:r>
              <a:rPr lang="en-GB" sz="2200" b="1" dirty="0">
                <a:latin typeface="Cambria" panose="02040503050406030204" pitchFamily="18" charset="0"/>
                <a:ea typeface="Cambria" panose="02040503050406030204" pitchFamily="18" charset="0"/>
              </a:rPr>
              <a:t>EXCELLENCE</a:t>
            </a:r>
          </a:p>
          <a:p>
            <a:pPr marL="177800" lvl="1">
              <a:lnSpc>
                <a:spcPct val="150000"/>
              </a:lnSpc>
            </a:pPr>
            <a:r>
              <a:rPr lang="en-GB" sz="2200" b="1" dirty="0">
                <a:solidFill>
                  <a:srgbClr val="0070C0"/>
                </a:solidFill>
                <a:latin typeface="Cambria" panose="02040503050406030204" pitchFamily="18" charset="0"/>
                <a:ea typeface="Cambria" panose="02040503050406030204" pitchFamily="18" charset="0"/>
              </a:rPr>
              <a:t>1.2 Relation to call/ topic: </a:t>
            </a:r>
            <a:r>
              <a:rPr lang="en-US" sz="2200" i="1" dirty="0">
                <a:latin typeface="Cambria" panose="02040503050406030204" pitchFamily="18" charset="0"/>
                <a:ea typeface="Cambria" panose="02040503050406030204" pitchFamily="18" charset="0"/>
              </a:rPr>
              <a:t>how your proposal addresses the challenge &amp; scope</a:t>
            </a:r>
          </a:p>
          <a:p>
            <a:pPr marL="463550" lvl="1" indent="-285750">
              <a:lnSpc>
                <a:spcPct val="150000"/>
              </a:lnSpc>
              <a:buFontTx/>
              <a:buChar char="-"/>
            </a:pPr>
            <a:r>
              <a:rPr lang="en-US" sz="2200" dirty="0">
                <a:latin typeface="Cambria" panose="02040503050406030204" pitchFamily="18" charset="0"/>
                <a:ea typeface="Cambria" panose="02040503050406030204" pitchFamily="18" charset="0"/>
              </a:rPr>
              <a:t>Reflection from the call text, again.</a:t>
            </a:r>
          </a:p>
          <a:p>
            <a:pPr marL="463550" lvl="1" indent="-285750">
              <a:lnSpc>
                <a:spcPct val="150000"/>
              </a:lnSpc>
              <a:buFontTx/>
              <a:buChar char="-"/>
            </a:pPr>
            <a:r>
              <a:rPr lang="en-US" sz="2200" dirty="0">
                <a:latin typeface="Cambria" panose="02040503050406030204" pitchFamily="18" charset="0"/>
                <a:ea typeface="Cambria" panose="02040503050406030204" pitchFamily="18" charset="0"/>
              </a:rPr>
              <a:t>Alignment with </a:t>
            </a:r>
            <a:r>
              <a:rPr lang="en-US" sz="2200" b="1" dirty="0">
                <a:solidFill>
                  <a:srgbClr val="0070C0"/>
                </a:solidFill>
                <a:latin typeface="Cambria" panose="02040503050406030204" pitchFamily="18" charset="0"/>
                <a:ea typeface="Cambria" panose="02040503050406030204" pitchFamily="18" charset="0"/>
              </a:rPr>
              <a:t>PRIMA SRIA + CALL + TOPIC </a:t>
            </a:r>
            <a:r>
              <a:rPr lang="en-US" sz="2200" dirty="0">
                <a:latin typeface="Cambria" panose="02040503050406030204" pitchFamily="18" charset="0"/>
                <a:ea typeface="Cambria" panose="02040503050406030204" pitchFamily="18" charset="0"/>
              </a:rPr>
              <a:t>(+ </a:t>
            </a:r>
            <a:r>
              <a:rPr lang="en-US" sz="2200" b="1" dirty="0">
                <a:solidFill>
                  <a:srgbClr val="0070C0"/>
                </a:solidFill>
                <a:latin typeface="Cambria" panose="02040503050406030204" pitchFamily="18" charset="0"/>
                <a:ea typeface="Cambria" panose="02040503050406030204" pitchFamily="18" charset="0"/>
              </a:rPr>
              <a:t>EU</a:t>
            </a:r>
            <a:r>
              <a:rPr lang="en-US" sz="2200" dirty="0">
                <a:latin typeface="Cambria" panose="02040503050406030204" pitchFamily="18" charset="0"/>
                <a:ea typeface="Cambria" panose="02040503050406030204" pitchFamily="18" charset="0"/>
              </a:rPr>
              <a:t> relevant policies and strategies)</a:t>
            </a:r>
          </a:p>
          <a:p>
            <a:pPr marL="463550" lvl="1" indent="-285750">
              <a:lnSpc>
                <a:spcPct val="150000"/>
              </a:lnSpc>
              <a:buFontTx/>
              <a:buChar char="-"/>
            </a:pPr>
            <a:r>
              <a:rPr lang="en-US" sz="2200" dirty="0">
                <a:latin typeface="Cambria" panose="02040503050406030204" pitchFamily="18" charset="0"/>
                <a:ea typeface="Cambria" panose="02040503050406030204" pitchFamily="18" charset="0"/>
              </a:rPr>
              <a:t>You can use a tabular form, or any other format to summarize your points.</a:t>
            </a:r>
          </a:p>
          <a:p>
            <a:pPr marL="463550" lvl="1" indent="-285750">
              <a:lnSpc>
                <a:spcPct val="150000"/>
              </a:lnSpc>
              <a:buFontTx/>
              <a:buChar char="-"/>
            </a:pPr>
            <a:r>
              <a:rPr lang="en-GB" sz="2200" b="1" dirty="0">
                <a:latin typeface="Cambria" panose="02040503050406030204" pitchFamily="18" charset="0"/>
                <a:ea typeface="Cambria" panose="02040503050406030204" pitchFamily="18" charset="0"/>
              </a:rPr>
              <a:t>Relevance</a:t>
            </a:r>
            <a:r>
              <a:rPr lang="en-GB" sz="2200" dirty="0">
                <a:latin typeface="Cambria" panose="02040503050406030204" pitchFamily="18" charset="0"/>
                <a:ea typeface="Cambria" panose="02040503050406030204" pitchFamily="18" charset="0"/>
              </a:rPr>
              <a:t> to the particular demands of the </a:t>
            </a:r>
            <a:r>
              <a:rPr lang="en-GB" sz="2200" b="1" dirty="0">
                <a:latin typeface="Cambria" panose="02040503050406030204" pitchFamily="18" charset="0"/>
                <a:ea typeface="Cambria" panose="02040503050406030204" pitchFamily="18" charset="0"/>
              </a:rPr>
              <a:t>MEDA countries</a:t>
            </a:r>
            <a:r>
              <a:rPr lang="en-GB" sz="2200" dirty="0">
                <a:latin typeface="Cambria" panose="02040503050406030204" pitchFamily="18" charset="0"/>
                <a:ea typeface="Cambria" panose="02040503050406030204" pitchFamily="18" charset="0"/>
              </a:rPr>
              <a:t>, where the action will be organized, and the relevant sectors (including synergy with other initiatives, built on results of previous actions/projects)</a:t>
            </a:r>
          </a:p>
        </p:txBody>
      </p:sp>
      <p:sp>
        <p:nvSpPr>
          <p:cNvPr id="7" name="Title 6"/>
          <p:cNvSpPr txBox="1">
            <a:spLocks/>
          </p:cNvSpPr>
          <p:nvPr/>
        </p:nvSpPr>
        <p:spPr>
          <a:xfrm>
            <a:off x="1001987" y="119020"/>
            <a:ext cx="9265603" cy="685800"/>
          </a:xfrm>
          <a:prstGeom prst="rect">
            <a:avLst/>
          </a:prstGeom>
        </p:spPr>
        <p:txBody>
          <a:bodyPr vert="horz" anchor="b">
            <a:normAutofit/>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all" spc="0" normalizeH="0" baseline="0" noProof="0" dirty="0">
                <a:ln>
                  <a:noFill/>
                </a:ln>
                <a:solidFill>
                  <a:sysClr val="windowText" lastClr="000000"/>
                </a:solidFill>
                <a:effectLst/>
                <a:uLnTx/>
                <a:uFillTx/>
                <a:latin typeface="Tw Cen MT"/>
                <a:ea typeface="+mj-ea"/>
                <a:cs typeface="+mj-cs"/>
              </a:rPr>
              <a:t>PRIMA </a:t>
            </a:r>
            <a:r>
              <a:rPr kumimoji="0" lang="en-US" sz="3600" b="1" i="0" u="none" strike="noStrike" kern="1200" cap="all" spc="0" normalizeH="0" noProof="0" dirty="0">
                <a:ln>
                  <a:noFill/>
                </a:ln>
                <a:solidFill>
                  <a:sysClr val="windowText" lastClr="000000"/>
                </a:solidFill>
                <a:effectLst/>
                <a:uLnTx/>
                <a:uFillTx/>
                <a:latin typeface="Tw Cen MT"/>
                <a:ea typeface="+mj-ea"/>
                <a:cs typeface="+mj-cs"/>
              </a:rPr>
              <a:t>pre-proposal </a:t>
            </a:r>
            <a:r>
              <a:rPr kumimoji="0" lang="en-US" sz="3600" b="1" i="0" u="none" strike="noStrike" kern="1200" cap="all" spc="0" normalizeH="0" baseline="0" noProof="0" dirty="0">
                <a:ln>
                  <a:noFill/>
                </a:ln>
                <a:solidFill>
                  <a:sysClr val="windowText" lastClr="000000"/>
                </a:solidFill>
                <a:effectLst/>
                <a:uLnTx/>
                <a:uFillTx/>
                <a:latin typeface="Tw Cen MT"/>
                <a:ea typeface="+mj-ea"/>
                <a:cs typeface="+mj-cs"/>
              </a:rPr>
              <a:t>Sections</a:t>
            </a:r>
            <a:endParaRPr kumimoji="0" lang="en-US" sz="3200" b="1" i="0" u="none" strike="noStrike" kern="1200" cap="none" spc="0" normalizeH="0" baseline="0" noProof="0" dirty="0">
              <a:ln>
                <a:noFill/>
              </a:ln>
              <a:solidFill>
                <a:srgbClr val="FF0000"/>
              </a:solidFill>
              <a:effectLst/>
              <a:uLnTx/>
              <a:uFillTx/>
              <a:latin typeface="Tw Cen MT"/>
              <a:ea typeface="+mj-ea"/>
              <a:cs typeface="+mj-cs"/>
            </a:endParaRPr>
          </a:p>
        </p:txBody>
      </p:sp>
      <p:sp>
        <p:nvSpPr>
          <p:cNvPr id="12" name="Title 1"/>
          <p:cNvSpPr txBox="1">
            <a:spLocks/>
          </p:cNvSpPr>
          <p:nvPr/>
        </p:nvSpPr>
        <p:spPr>
          <a:xfrm rot="16200000">
            <a:off x="-1926736" y="2106514"/>
            <a:ext cx="4658519" cy="6232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spc="-25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n-cs"/>
              </a:rPr>
              <a:t>FIRST    STAGE</a:t>
            </a:r>
            <a:endParaRPr lang="en-GB" sz="3600" b="1" spc="-25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n-cs"/>
              <a:sym typeface="NeueHaasDisplay-Black"/>
            </a:endParaRPr>
          </a:p>
        </p:txBody>
      </p:sp>
      <p:pic>
        <p:nvPicPr>
          <p:cNvPr id="8" name="Picture 6" descr="Smart, green, integrated ports – AIVP joins the European Green Deal - AIVP">
            <a:extLst>
              <a:ext uri="{FF2B5EF4-FFF2-40B4-BE49-F238E27FC236}">
                <a16:creationId xmlns:a16="http://schemas.microsoft.com/office/drawing/2014/main" id="{8B94A077-4A89-4BE2-9E32-B673E1F1D2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1901" y="5060356"/>
            <a:ext cx="1197219" cy="6374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8" descr="Statement by the ERC Scientific Council on the Horizon Europe Budget |  EURAXESS">
            <a:extLst>
              <a:ext uri="{FF2B5EF4-FFF2-40B4-BE49-F238E27FC236}">
                <a16:creationId xmlns:a16="http://schemas.microsoft.com/office/drawing/2014/main" id="{5E65935E-E38D-4602-90B3-368C1A85CC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2067" y="5061572"/>
            <a:ext cx="1197218" cy="6362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10" descr="Water4All Partnership — Water challenges for a changing world">
            <a:extLst>
              <a:ext uri="{FF2B5EF4-FFF2-40B4-BE49-F238E27FC236}">
                <a16:creationId xmlns:a16="http://schemas.microsoft.com/office/drawing/2014/main" id="{DFA74F67-4699-4F1E-A9BC-C071278704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4134" y="6095746"/>
            <a:ext cx="1194986" cy="6432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3" name="Picture 12" descr="Mission Orientated Goals in Horizon Europe Research Program">
            <a:extLst>
              <a:ext uri="{FF2B5EF4-FFF2-40B4-BE49-F238E27FC236}">
                <a16:creationId xmlns:a16="http://schemas.microsoft.com/office/drawing/2014/main" id="{05538EBC-D866-4ACA-A335-12A3AF7DE4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1040" y="6095746"/>
            <a:ext cx="1198245" cy="6248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8F50CB9E-80C8-49CE-8D63-CCFE135C5A73}"/>
              </a:ext>
            </a:extLst>
          </p:cNvPr>
          <p:cNvPicPr>
            <a:picLocks noChangeAspect="1"/>
          </p:cNvPicPr>
          <p:nvPr/>
        </p:nvPicPr>
        <p:blipFill>
          <a:blip r:embed="rId7"/>
          <a:stretch>
            <a:fillRect/>
          </a:stretch>
        </p:blipFill>
        <p:spPr>
          <a:xfrm>
            <a:off x="2982351" y="5181762"/>
            <a:ext cx="1038332" cy="1483621"/>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B125C2A8-A3DE-4893-AF85-86ECAC6EAD43}"/>
              </a:ext>
            </a:extLst>
          </p:cNvPr>
          <p:cNvPicPr>
            <a:picLocks noChangeAspect="1"/>
          </p:cNvPicPr>
          <p:nvPr/>
        </p:nvPicPr>
        <p:blipFill>
          <a:blip r:embed="rId8"/>
          <a:stretch>
            <a:fillRect/>
          </a:stretch>
        </p:blipFill>
        <p:spPr>
          <a:xfrm>
            <a:off x="1743127" y="5181762"/>
            <a:ext cx="1039373" cy="1483621"/>
          </a:xfrm>
          <a:prstGeom prst="rect">
            <a:avLst/>
          </a:prstGeom>
          <a:ln>
            <a:noFill/>
          </a:ln>
          <a:effectLst>
            <a:outerShdw blurRad="292100" dist="139700" dir="2700000" algn="tl" rotWithShape="0">
              <a:srgbClr val="333333">
                <a:alpha val="65000"/>
              </a:srgbClr>
            </a:outerShdw>
          </a:effectLst>
        </p:spPr>
      </p:pic>
      <p:pic>
        <p:nvPicPr>
          <p:cNvPr id="17" name="Graphic 16">
            <a:extLst>
              <a:ext uri="{FF2B5EF4-FFF2-40B4-BE49-F238E27FC236}">
                <a16:creationId xmlns:a16="http://schemas.microsoft.com/office/drawing/2014/main" id="{BFF9DAC6-9984-4446-AB2A-65C2F13006CD}"/>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351664" y="87567"/>
            <a:ext cx="1763670" cy="471704"/>
          </a:xfrm>
          <a:prstGeom prst="rect">
            <a:avLst/>
          </a:prstGeom>
        </p:spPr>
      </p:pic>
      <p:pic>
        <p:nvPicPr>
          <p:cNvPr id="18" name="Picture 2" descr="fit4reuse--footer-eu-logo">
            <a:extLst>
              <a:ext uri="{FF2B5EF4-FFF2-40B4-BE49-F238E27FC236}">
                <a16:creationId xmlns:a16="http://schemas.microsoft.com/office/drawing/2014/main" id="{36046977-CE05-4C08-80A5-DC41C52B37D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194406" y="6085007"/>
            <a:ext cx="920928" cy="68542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Objetivos de Desarrollo Sostenible">
            <a:extLst>
              <a:ext uri="{FF2B5EF4-FFF2-40B4-BE49-F238E27FC236}">
                <a16:creationId xmlns:a16="http://schemas.microsoft.com/office/drawing/2014/main" id="{901952ED-71DA-AEFD-5CC3-D0B8102D951B}"/>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19728" t="4420" r="19728" b="4211"/>
          <a:stretch/>
        </p:blipFill>
        <p:spPr bwMode="auto">
          <a:xfrm>
            <a:off x="8555122" y="5458764"/>
            <a:ext cx="862020" cy="8454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LIFE projects at COP27">
            <a:extLst>
              <a:ext uri="{FF2B5EF4-FFF2-40B4-BE49-F238E27FC236}">
                <a16:creationId xmlns:a16="http://schemas.microsoft.com/office/drawing/2014/main" id="{D3BBDCA9-C86C-B278-85DF-A848F18F04B6}"/>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26231" t="13140" r="27682" b="15209"/>
          <a:stretch/>
        </p:blipFill>
        <p:spPr bwMode="auto">
          <a:xfrm>
            <a:off x="9562163" y="5428263"/>
            <a:ext cx="888859" cy="8717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0856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par>
                                <p:cTn id="14" presetID="16" presetClass="entr" presetSubtype="21"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par>
                                <p:cTn id="17" presetID="16" presetClass="entr" presetSubtype="21"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par>
                                <p:cTn id="20" presetID="16" presetClass="entr" presetSubtype="21"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par>
                                <p:cTn id="23" presetID="16" presetClass="entr" presetSubtype="21" fill="hold" nodeType="with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barn(inVertical)">
                                      <p:cBhvr>
                                        <p:cTn id="25" dur="500"/>
                                        <p:tgtEl>
                                          <p:spTgt spid="1026"/>
                                        </p:tgtEl>
                                      </p:cBhvr>
                                    </p:animEffect>
                                  </p:childTnLst>
                                </p:cTn>
                              </p:par>
                              <p:par>
                                <p:cTn id="26" presetID="16" presetClass="entr" presetSubtype="21" fill="hold" nodeType="withEffect">
                                  <p:stCondLst>
                                    <p:cond delay="0"/>
                                  </p:stCondLst>
                                  <p:childTnLst>
                                    <p:set>
                                      <p:cBhvr>
                                        <p:cTn id="27" dur="1" fill="hold">
                                          <p:stCondLst>
                                            <p:cond delay="0"/>
                                          </p:stCondLst>
                                        </p:cTn>
                                        <p:tgtEl>
                                          <p:spTgt spid="1028"/>
                                        </p:tgtEl>
                                        <p:attrNameLst>
                                          <p:attrName>style.visibility</p:attrName>
                                        </p:attrNameLst>
                                      </p:cBhvr>
                                      <p:to>
                                        <p:strVal val="visible"/>
                                      </p:to>
                                    </p:set>
                                    <p:animEffect transition="in" filter="barn(inVertical)">
                                      <p:cBhvr>
                                        <p:cTn id="28"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Imagen" descr="Imagen">
            <a:extLst>
              <a:ext uri="{FF2B5EF4-FFF2-40B4-BE49-F238E27FC236}">
                <a16:creationId xmlns:a16="http://schemas.microsoft.com/office/drawing/2014/main" id="{55E2478D-E081-4FC4-A417-05053EF57A8F}"/>
              </a:ext>
            </a:extLst>
          </p:cNvPr>
          <p:cNvPicPr>
            <a:picLocks noChangeAspect="1"/>
          </p:cNvPicPr>
          <p:nvPr/>
        </p:nvPicPr>
        <p:blipFill>
          <a:blip r:embed="rId2">
            <a:biLevel thresh="75000"/>
          </a:blip>
          <a:stretch>
            <a:fillRect/>
          </a:stretch>
        </p:blipFill>
        <p:spPr>
          <a:xfrm>
            <a:off x="0" y="0"/>
            <a:ext cx="821544" cy="6858001"/>
          </a:xfrm>
          <a:prstGeom prst="rect">
            <a:avLst/>
          </a:prstGeom>
          <a:ln>
            <a:noFill/>
          </a:ln>
          <a:effectLst>
            <a:outerShdw blurRad="292100" dist="139700" dir="2700000" algn="tl" rotWithShape="0">
              <a:srgbClr val="333333">
                <a:alpha val="65000"/>
              </a:srgbClr>
            </a:outerShdw>
          </a:effectLst>
        </p:spPr>
      </p:pic>
      <p:sp>
        <p:nvSpPr>
          <p:cNvPr id="15" name="Title 1"/>
          <p:cNvSpPr txBox="1">
            <a:spLocks/>
          </p:cNvSpPr>
          <p:nvPr/>
        </p:nvSpPr>
        <p:spPr>
          <a:xfrm rot="16200000">
            <a:off x="-1926736" y="2106514"/>
            <a:ext cx="4658519" cy="6232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spc="-25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n-cs"/>
              </a:rPr>
              <a:t>FIRST    STAGE</a:t>
            </a:r>
            <a:endParaRPr lang="en-GB" sz="3600" b="1" spc="-25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n-cs"/>
              <a:sym typeface="NeueHaasDisplay-Black"/>
            </a:endParaRPr>
          </a:p>
        </p:txBody>
      </p:sp>
      <p:sp>
        <p:nvSpPr>
          <p:cNvPr id="16" name="TextBox 15"/>
          <p:cNvSpPr txBox="1"/>
          <p:nvPr/>
        </p:nvSpPr>
        <p:spPr>
          <a:xfrm>
            <a:off x="1003300" y="1009107"/>
            <a:ext cx="10569262" cy="5446427"/>
          </a:xfrm>
          <a:prstGeom prst="rect">
            <a:avLst/>
          </a:prstGeom>
          <a:noFill/>
        </p:spPr>
        <p:txBody>
          <a:bodyPr wrap="square" rtlCol="0">
            <a:spAutoFit/>
          </a:bodyPr>
          <a:lstStyle/>
          <a:p>
            <a:r>
              <a:rPr lang="en-US" sz="2200" b="1" dirty="0">
                <a:latin typeface="Cambria" panose="02040503050406030204" pitchFamily="18" charset="0"/>
                <a:ea typeface="Cambria" panose="02040503050406030204" pitchFamily="18" charset="0"/>
              </a:rPr>
              <a:t>Section</a:t>
            </a:r>
            <a:r>
              <a:rPr lang="fr-FR" sz="2200" b="1" dirty="0">
                <a:latin typeface="Cambria" panose="02040503050406030204" pitchFamily="18" charset="0"/>
                <a:ea typeface="Cambria" panose="02040503050406030204" pitchFamily="18" charset="0"/>
              </a:rPr>
              <a:t> 1 – </a:t>
            </a:r>
            <a:r>
              <a:rPr lang="en-GB" sz="2200" b="1" dirty="0">
                <a:latin typeface="Cambria" panose="02040503050406030204" pitchFamily="18" charset="0"/>
                <a:ea typeface="Cambria" panose="02040503050406030204" pitchFamily="18" charset="0"/>
              </a:rPr>
              <a:t>EXCELLENCE</a:t>
            </a:r>
          </a:p>
          <a:p>
            <a:pPr marL="177800" lvl="1">
              <a:lnSpc>
                <a:spcPct val="150000"/>
              </a:lnSpc>
            </a:pPr>
            <a:r>
              <a:rPr lang="en-GB" sz="2200" b="1" dirty="0">
                <a:solidFill>
                  <a:srgbClr val="0070C0"/>
                </a:solidFill>
                <a:latin typeface="Cambria" panose="02040503050406030204" pitchFamily="18" charset="0"/>
                <a:ea typeface="Cambria" panose="02040503050406030204" pitchFamily="18" charset="0"/>
              </a:rPr>
              <a:t>1.3 Concept and methodology</a:t>
            </a:r>
          </a:p>
          <a:p>
            <a:pPr lvl="0">
              <a:lnSpc>
                <a:spcPct val="150000"/>
              </a:lnSpc>
            </a:pPr>
            <a:r>
              <a:rPr lang="en-GB" sz="2200" dirty="0">
                <a:latin typeface="Cambria" panose="02040503050406030204" pitchFamily="18" charset="0"/>
                <a:ea typeface="Cambria" panose="02040503050406030204" pitchFamily="18" charset="0"/>
              </a:rPr>
              <a:t>(a) Concept: </a:t>
            </a:r>
            <a:r>
              <a:rPr lang="en-US" sz="2200" i="1" dirty="0">
                <a:latin typeface="Cambria" panose="02040503050406030204" pitchFamily="18" charset="0"/>
                <a:ea typeface="Cambria" panose="02040503050406030204" pitchFamily="18" charset="0"/>
              </a:rPr>
              <a:t>main ideas, models, or assumptions</a:t>
            </a:r>
          </a:p>
          <a:p>
            <a:pPr marL="342900" indent="-342900">
              <a:lnSpc>
                <a:spcPct val="150000"/>
              </a:lnSpc>
              <a:buFont typeface="Arial" panose="020B0604020202020204" pitchFamily="34" charset="0"/>
              <a:buChar char="•"/>
            </a:pPr>
            <a:r>
              <a:rPr lang="en-GB" sz="2200" dirty="0">
                <a:latin typeface="Cambria" panose="02040503050406030204" pitchFamily="18" charset="0"/>
                <a:ea typeface="Cambria" panose="02040503050406030204" pitchFamily="18" charset="0"/>
              </a:rPr>
              <a:t>Explain the </a:t>
            </a:r>
            <a:r>
              <a:rPr lang="en-GB" sz="2200" b="1" dirty="0">
                <a:latin typeface="Cambria" panose="02040503050406030204" pitchFamily="18" charset="0"/>
                <a:ea typeface="Cambria" panose="02040503050406030204" pitchFamily="18" charset="0"/>
              </a:rPr>
              <a:t>Overall concept </a:t>
            </a:r>
            <a:r>
              <a:rPr lang="en-GB" sz="2200" dirty="0">
                <a:latin typeface="Cambria" panose="02040503050406030204" pitchFamily="18" charset="0"/>
                <a:ea typeface="Cambria" panose="02040503050406030204" pitchFamily="18" charset="0"/>
              </a:rPr>
              <a:t>underpinning the project. </a:t>
            </a:r>
          </a:p>
          <a:p>
            <a:pPr marL="342900" indent="-342900">
              <a:lnSpc>
                <a:spcPct val="150000"/>
              </a:lnSpc>
              <a:buFont typeface="Arial" panose="020B0604020202020204" pitchFamily="34" charset="0"/>
              <a:buChar char="•"/>
            </a:pPr>
            <a:r>
              <a:rPr lang="en-GB" sz="2200" dirty="0">
                <a:latin typeface="Cambria" panose="02040503050406030204" pitchFamily="18" charset="0"/>
                <a:ea typeface="Cambria" panose="02040503050406030204" pitchFamily="18" charset="0"/>
              </a:rPr>
              <a:t>Identify </a:t>
            </a:r>
            <a:r>
              <a:rPr lang="en-GB" sz="2200" b="1" dirty="0">
                <a:latin typeface="Cambria" panose="02040503050406030204" pitchFamily="18" charset="0"/>
                <a:ea typeface="Cambria" panose="02040503050406030204" pitchFamily="18" charset="0"/>
              </a:rPr>
              <a:t>interdisciplinary</a:t>
            </a:r>
            <a:r>
              <a:rPr lang="en-GB" sz="2200" dirty="0">
                <a:latin typeface="Cambria" panose="02040503050406030204" pitchFamily="18" charset="0"/>
                <a:ea typeface="Cambria" panose="02040503050406030204" pitchFamily="18" charset="0"/>
              </a:rPr>
              <a:t> among </a:t>
            </a:r>
            <a:r>
              <a:rPr lang="en-GB" sz="2200" b="1" dirty="0">
                <a:latin typeface="Cambria" panose="02040503050406030204" pitchFamily="18" charset="0"/>
                <a:ea typeface="Cambria" panose="02040503050406030204" pitchFamily="18" charset="0"/>
              </a:rPr>
              <a:t>stakeholders’/PARTNERS’ knowledge &amp; roles</a:t>
            </a:r>
            <a:r>
              <a:rPr lang="en-GB" sz="2200" dirty="0">
                <a:latin typeface="Cambria" panose="02040503050406030204" pitchFamily="18" charset="0"/>
                <a:ea typeface="Cambria" panose="02040503050406030204" pitchFamily="18" charset="0"/>
              </a:rPr>
              <a:t>. </a:t>
            </a:r>
          </a:p>
          <a:p>
            <a:pPr marL="342900" indent="-342900">
              <a:lnSpc>
                <a:spcPct val="150000"/>
              </a:lnSpc>
              <a:buFont typeface="Arial" panose="020B0604020202020204" pitchFamily="34" charset="0"/>
              <a:buChar char="•"/>
            </a:pPr>
            <a:r>
              <a:rPr lang="en-GB" sz="2200" dirty="0">
                <a:latin typeface="Cambria" panose="02040503050406030204" pitchFamily="18" charset="0"/>
                <a:ea typeface="Cambria" panose="02040503050406030204" pitchFamily="18" charset="0"/>
              </a:rPr>
              <a:t>Include measures for </a:t>
            </a:r>
            <a:r>
              <a:rPr lang="en-GB" sz="2200" b="1" dirty="0">
                <a:latin typeface="Cambria" panose="02040503050406030204" pitchFamily="18" charset="0"/>
                <a:ea typeface="Cambria" panose="02040503050406030204" pitchFamily="18" charset="0"/>
              </a:rPr>
              <a:t>public/societal engagement</a:t>
            </a:r>
            <a:r>
              <a:rPr lang="en-GB" sz="2200" dirty="0">
                <a:latin typeface="Cambria" panose="02040503050406030204" pitchFamily="18" charset="0"/>
                <a:ea typeface="Cambria" panose="02040503050406030204" pitchFamily="18" charset="0"/>
              </a:rPr>
              <a:t>.</a:t>
            </a:r>
          </a:p>
          <a:p>
            <a:pPr marL="342900" indent="-342900">
              <a:lnSpc>
                <a:spcPct val="150000"/>
              </a:lnSpc>
              <a:buFont typeface="Arial" panose="020B0604020202020204" pitchFamily="34" charset="0"/>
              <a:buChar char="•"/>
            </a:pPr>
            <a:r>
              <a:rPr lang="en-GB" sz="2200" b="1" dirty="0">
                <a:latin typeface="Cambria" panose="02040503050406030204" pitchFamily="18" charset="0"/>
                <a:ea typeface="Cambria" panose="02040503050406030204" pitchFamily="18" charset="0"/>
              </a:rPr>
              <a:t>Positioning the project, </a:t>
            </a:r>
            <a:r>
              <a:rPr lang="en-GB" sz="2200" dirty="0">
                <a:latin typeface="Cambria" panose="02040503050406030204" pitchFamily="18" charset="0"/>
                <a:ea typeface="Cambria" panose="02040503050406030204" pitchFamily="18" charset="0"/>
              </a:rPr>
              <a:t>spectrum ‘idea 2 application’, ‘lab 2 market’. </a:t>
            </a:r>
          </a:p>
          <a:p>
            <a:pPr marL="342900" indent="-342900">
              <a:lnSpc>
                <a:spcPct val="150000"/>
              </a:lnSpc>
              <a:buFont typeface="Arial" panose="020B0604020202020204" pitchFamily="34" charset="0"/>
              <a:buChar char="•"/>
            </a:pPr>
            <a:r>
              <a:rPr lang="en-GB" sz="2200" b="1" dirty="0">
                <a:solidFill>
                  <a:srgbClr val="0070C0"/>
                </a:solidFill>
                <a:latin typeface="Cambria" panose="02040503050406030204" pitchFamily="18" charset="0"/>
                <a:ea typeface="Cambria" panose="02040503050406030204" pitchFamily="18" charset="0"/>
              </a:rPr>
              <a:t>Technology Readiness Levels</a:t>
            </a:r>
            <a:r>
              <a:rPr lang="en-GB" sz="2200" dirty="0">
                <a:latin typeface="Cambria" panose="02040503050406030204" pitchFamily="18" charset="0"/>
                <a:ea typeface="Cambria" panose="02040503050406030204" pitchFamily="18" charset="0"/>
              </a:rPr>
              <a:t> </a:t>
            </a:r>
            <a:r>
              <a:rPr lang="en-GB" sz="2200" i="1" dirty="0">
                <a:latin typeface="Cambria" panose="02040503050406030204" pitchFamily="18" charset="0"/>
                <a:ea typeface="Cambria" panose="02040503050406030204" pitchFamily="18" charset="0"/>
              </a:rPr>
              <a:t>Refer to the initial TRL + the final TRL and what type of deliverable (i.e. new device) would be resulted from the action/project.</a:t>
            </a:r>
          </a:p>
          <a:p>
            <a:pPr marL="342900" indent="-342900">
              <a:lnSpc>
                <a:spcPct val="150000"/>
              </a:lnSpc>
              <a:buFont typeface="Arial" panose="020B0604020202020204" pitchFamily="34" charset="0"/>
              <a:buChar char="•"/>
            </a:pPr>
            <a:r>
              <a:rPr lang="en-GB" sz="2200" dirty="0">
                <a:latin typeface="Cambria" panose="02040503050406030204" pitchFamily="18" charset="0"/>
                <a:ea typeface="Cambria" panose="02040503050406030204" pitchFamily="18" charset="0"/>
              </a:rPr>
              <a:t>Describe any national or international R&amp;I activities which will be linked with the project (</a:t>
            </a:r>
            <a:r>
              <a:rPr lang="en-GB" sz="2200" b="1" dirty="0">
                <a:latin typeface="Cambria" panose="02040503050406030204" pitchFamily="18" charset="0"/>
                <a:ea typeface="Cambria" panose="02040503050406030204" pitchFamily="18" charset="0"/>
              </a:rPr>
              <a:t>synergy and complementarity</a:t>
            </a:r>
            <a:r>
              <a:rPr lang="en-GB" sz="2200" dirty="0">
                <a:latin typeface="Cambria" panose="02040503050406030204" pitchFamily="18" charset="0"/>
                <a:ea typeface="Cambria" panose="02040503050406030204" pitchFamily="18" charset="0"/>
              </a:rPr>
              <a:t>);</a:t>
            </a:r>
            <a:endParaRPr lang="en-GB" sz="2200" i="1" dirty="0">
              <a:latin typeface="Cambria" panose="02040503050406030204" pitchFamily="18" charset="0"/>
              <a:ea typeface="Cambria" panose="02040503050406030204" pitchFamily="18" charset="0"/>
            </a:endParaRPr>
          </a:p>
        </p:txBody>
      </p:sp>
      <p:sp>
        <p:nvSpPr>
          <p:cNvPr id="17" name="Title 6"/>
          <p:cNvSpPr txBox="1">
            <a:spLocks/>
          </p:cNvSpPr>
          <p:nvPr/>
        </p:nvSpPr>
        <p:spPr>
          <a:xfrm>
            <a:off x="1001987" y="119020"/>
            <a:ext cx="9265603" cy="685800"/>
          </a:xfrm>
          <a:prstGeom prst="rect">
            <a:avLst/>
          </a:prstGeom>
        </p:spPr>
        <p:txBody>
          <a:bodyPr vert="horz" anchor="b">
            <a:normAutofit/>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all" spc="0" normalizeH="0" baseline="0" noProof="0" dirty="0">
                <a:ln>
                  <a:noFill/>
                </a:ln>
                <a:solidFill>
                  <a:sysClr val="windowText" lastClr="000000"/>
                </a:solidFill>
                <a:effectLst/>
                <a:uLnTx/>
                <a:uFillTx/>
                <a:latin typeface="Tw Cen MT"/>
                <a:ea typeface="+mj-ea"/>
                <a:cs typeface="+mj-cs"/>
              </a:rPr>
              <a:t>PRIMA </a:t>
            </a:r>
            <a:r>
              <a:rPr kumimoji="0" lang="en-US" sz="3600" b="1" i="0" u="none" strike="noStrike" kern="1200" cap="all" spc="0" normalizeH="0" noProof="0" dirty="0">
                <a:ln>
                  <a:noFill/>
                </a:ln>
                <a:solidFill>
                  <a:sysClr val="windowText" lastClr="000000"/>
                </a:solidFill>
                <a:effectLst/>
                <a:uLnTx/>
                <a:uFillTx/>
                <a:latin typeface="Tw Cen MT"/>
                <a:ea typeface="+mj-ea"/>
                <a:cs typeface="+mj-cs"/>
              </a:rPr>
              <a:t>pre-proposal </a:t>
            </a:r>
            <a:r>
              <a:rPr kumimoji="0" lang="en-US" sz="3600" b="1" i="0" u="none" strike="noStrike" kern="1200" cap="all" spc="0" normalizeH="0" baseline="0" noProof="0" dirty="0">
                <a:ln>
                  <a:noFill/>
                </a:ln>
                <a:solidFill>
                  <a:sysClr val="windowText" lastClr="000000"/>
                </a:solidFill>
                <a:effectLst/>
                <a:uLnTx/>
                <a:uFillTx/>
                <a:latin typeface="Tw Cen MT"/>
                <a:ea typeface="+mj-ea"/>
                <a:cs typeface="+mj-cs"/>
              </a:rPr>
              <a:t>Sections</a:t>
            </a:r>
            <a:endParaRPr kumimoji="0" lang="en-US" sz="3200" b="1" i="0" u="none" strike="noStrike" kern="1200" cap="none" spc="0" normalizeH="0" baseline="0" noProof="0" dirty="0">
              <a:ln>
                <a:noFill/>
              </a:ln>
              <a:solidFill>
                <a:srgbClr val="FF0000"/>
              </a:solidFill>
              <a:effectLst/>
              <a:uLnTx/>
              <a:uFillTx/>
              <a:latin typeface="Tw Cen MT"/>
              <a:ea typeface="+mj-ea"/>
              <a:cs typeface="+mj-cs"/>
            </a:endParaRPr>
          </a:p>
        </p:txBody>
      </p:sp>
      <p:pic>
        <p:nvPicPr>
          <p:cNvPr id="2" name="Picture 1">
            <a:extLst>
              <a:ext uri="{FF2B5EF4-FFF2-40B4-BE49-F238E27FC236}">
                <a16:creationId xmlns:a16="http://schemas.microsoft.com/office/drawing/2014/main" id="{800F93BC-DC5D-495E-801C-0AE933FF4763}"/>
              </a:ext>
            </a:extLst>
          </p:cNvPr>
          <p:cNvPicPr>
            <a:picLocks noChangeAspect="1"/>
          </p:cNvPicPr>
          <p:nvPr/>
        </p:nvPicPr>
        <p:blipFill>
          <a:blip r:embed="rId3"/>
          <a:stretch>
            <a:fillRect/>
          </a:stretch>
        </p:blipFill>
        <p:spPr>
          <a:xfrm>
            <a:off x="11428183" y="4059484"/>
            <a:ext cx="430141" cy="1609795"/>
          </a:xfrm>
          <a:prstGeom prst="rect">
            <a:avLst/>
          </a:prstGeom>
          <a:ln>
            <a:noFill/>
          </a:ln>
          <a:effectLst>
            <a:outerShdw blurRad="292100" dist="139700" dir="2700000" algn="tl" rotWithShape="0">
              <a:srgbClr val="333333">
                <a:alpha val="65000"/>
              </a:srgbClr>
            </a:outerShdw>
          </a:effectLst>
        </p:spPr>
      </p:pic>
      <p:pic>
        <p:nvPicPr>
          <p:cNvPr id="12" name="Graphic 11">
            <a:extLst>
              <a:ext uri="{FF2B5EF4-FFF2-40B4-BE49-F238E27FC236}">
                <a16:creationId xmlns:a16="http://schemas.microsoft.com/office/drawing/2014/main" id="{1BF438D6-53B9-4871-BC6C-3C97786C4DAF}"/>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51664" y="87567"/>
            <a:ext cx="1763670" cy="471704"/>
          </a:xfrm>
          <a:prstGeom prst="rect">
            <a:avLst/>
          </a:prstGeom>
        </p:spPr>
      </p:pic>
      <p:pic>
        <p:nvPicPr>
          <p:cNvPr id="13" name="Picture 2" descr="fit4reuse--footer-eu-logo">
            <a:extLst>
              <a:ext uri="{FF2B5EF4-FFF2-40B4-BE49-F238E27FC236}">
                <a16:creationId xmlns:a16="http://schemas.microsoft.com/office/drawing/2014/main" id="{0BAD1654-438A-49CF-88F4-F611506542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94406" y="6085007"/>
            <a:ext cx="920928" cy="685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719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agen" descr="Imagen">
            <a:extLst>
              <a:ext uri="{FF2B5EF4-FFF2-40B4-BE49-F238E27FC236}">
                <a16:creationId xmlns:a16="http://schemas.microsoft.com/office/drawing/2014/main" id="{55E2478D-E081-4FC4-A417-05053EF57A8F}"/>
              </a:ext>
            </a:extLst>
          </p:cNvPr>
          <p:cNvPicPr>
            <a:picLocks noChangeAspect="1"/>
          </p:cNvPicPr>
          <p:nvPr/>
        </p:nvPicPr>
        <p:blipFill>
          <a:blip r:embed="rId2"/>
          <a:stretch>
            <a:fillRect/>
          </a:stretch>
        </p:blipFill>
        <p:spPr>
          <a:xfrm>
            <a:off x="0" y="0"/>
            <a:ext cx="821544" cy="6858001"/>
          </a:xfrm>
          <a:prstGeom prst="rect">
            <a:avLst/>
          </a:prstGeom>
          <a:ln>
            <a:noFill/>
          </a:ln>
          <a:effectLst>
            <a:outerShdw blurRad="292100" dist="139700" dir="2700000" algn="tl" rotWithShape="0">
              <a:srgbClr val="333333">
                <a:alpha val="65000"/>
              </a:srgbClr>
            </a:outerShdw>
          </a:effectLst>
        </p:spPr>
      </p:pic>
      <p:sp>
        <p:nvSpPr>
          <p:cNvPr id="16" name="Title 1"/>
          <p:cNvSpPr txBox="1">
            <a:spLocks/>
          </p:cNvSpPr>
          <p:nvPr/>
        </p:nvSpPr>
        <p:spPr>
          <a:xfrm rot="16200000">
            <a:off x="-1926736" y="2106514"/>
            <a:ext cx="4658519" cy="6232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spc="-25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n-cs"/>
              </a:rPr>
              <a:t>FIRST    STAGE</a:t>
            </a:r>
            <a:endParaRPr lang="en-GB" sz="3600" b="1" spc="-25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n-cs"/>
              <a:sym typeface="NeueHaasDisplay-Black"/>
            </a:endParaRPr>
          </a:p>
        </p:txBody>
      </p:sp>
      <p:sp>
        <p:nvSpPr>
          <p:cNvPr id="18" name="Title 6"/>
          <p:cNvSpPr txBox="1">
            <a:spLocks/>
          </p:cNvSpPr>
          <p:nvPr/>
        </p:nvSpPr>
        <p:spPr>
          <a:xfrm>
            <a:off x="1001987" y="119020"/>
            <a:ext cx="9265603" cy="685800"/>
          </a:xfrm>
          <a:prstGeom prst="rect">
            <a:avLst/>
          </a:prstGeom>
        </p:spPr>
        <p:txBody>
          <a:bodyPr vert="horz" anchor="b">
            <a:normAutofit/>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all" spc="0" normalizeH="0" baseline="0" noProof="0" dirty="0">
                <a:ln>
                  <a:noFill/>
                </a:ln>
                <a:solidFill>
                  <a:sysClr val="windowText" lastClr="000000"/>
                </a:solidFill>
                <a:effectLst/>
                <a:uLnTx/>
                <a:uFillTx/>
                <a:latin typeface="Tw Cen MT"/>
                <a:ea typeface="+mj-ea"/>
                <a:cs typeface="+mj-cs"/>
              </a:rPr>
              <a:t>PRIMA </a:t>
            </a:r>
            <a:r>
              <a:rPr kumimoji="0" lang="en-US" sz="3600" b="1" i="0" u="none" strike="noStrike" kern="1200" cap="all" spc="0" normalizeH="0" noProof="0" dirty="0">
                <a:ln>
                  <a:noFill/>
                </a:ln>
                <a:solidFill>
                  <a:sysClr val="windowText" lastClr="000000"/>
                </a:solidFill>
                <a:effectLst/>
                <a:uLnTx/>
                <a:uFillTx/>
                <a:latin typeface="Tw Cen MT"/>
                <a:ea typeface="+mj-ea"/>
                <a:cs typeface="+mj-cs"/>
              </a:rPr>
              <a:t>pre-proposal </a:t>
            </a:r>
            <a:r>
              <a:rPr kumimoji="0" lang="en-US" sz="3600" b="1" i="0" u="none" strike="noStrike" kern="1200" cap="all" spc="0" normalizeH="0" baseline="0" noProof="0" dirty="0">
                <a:ln>
                  <a:noFill/>
                </a:ln>
                <a:solidFill>
                  <a:sysClr val="windowText" lastClr="000000"/>
                </a:solidFill>
                <a:effectLst/>
                <a:uLnTx/>
                <a:uFillTx/>
                <a:latin typeface="Tw Cen MT"/>
                <a:ea typeface="+mj-ea"/>
                <a:cs typeface="+mj-cs"/>
              </a:rPr>
              <a:t>Sections</a:t>
            </a:r>
            <a:endParaRPr kumimoji="0" lang="en-US" sz="3200" b="1" i="0" u="none" strike="noStrike" kern="1200" cap="none" spc="0" normalizeH="0" baseline="0" noProof="0" dirty="0">
              <a:ln>
                <a:noFill/>
              </a:ln>
              <a:solidFill>
                <a:srgbClr val="FF0000"/>
              </a:solidFill>
              <a:effectLst/>
              <a:uLnTx/>
              <a:uFillTx/>
              <a:latin typeface="Tw Cen MT"/>
              <a:ea typeface="+mj-ea"/>
              <a:cs typeface="+mj-cs"/>
            </a:endParaRPr>
          </a:p>
        </p:txBody>
      </p:sp>
      <p:sp>
        <p:nvSpPr>
          <p:cNvPr id="19" name="TextBox 18"/>
          <p:cNvSpPr txBox="1"/>
          <p:nvPr/>
        </p:nvSpPr>
        <p:spPr>
          <a:xfrm>
            <a:off x="1001987" y="1010246"/>
            <a:ext cx="10897914" cy="4600042"/>
          </a:xfrm>
          <a:prstGeom prst="rect">
            <a:avLst/>
          </a:prstGeom>
          <a:noFill/>
        </p:spPr>
        <p:txBody>
          <a:bodyPr wrap="square" rtlCol="0">
            <a:spAutoFit/>
          </a:bodyPr>
          <a:lstStyle/>
          <a:p>
            <a:pPr>
              <a:lnSpc>
                <a:spcPct val="150000"/>
              </a:lnSpc>
            </a:pPr>
            <a:r>
              <a:rPr lang="en-US" sz="2200" b="1" dirty="0">
                <a:latin typeface="Cambria" panose="02040503050406030204" pitchFamily="18" charset="0"/>
                <a:ea typeface="Cambria" panose="02040503050406030204" pitchFamily="18" charset="0"/>
              </a:rPr>
              <a:t>Section</a:t>
            </a:r>
            <a:r>
              <a:rPr lang="fr-FR" sz="2200" b="1" dirty="0">
                <a:latin typeface="Cambria" panose="02040503050406030204" pitchFamily="18" charset="0"/>
                <a:ea typeface="Cambria" panose="02040503050406030204" pitchFamily="18" charset="0"/>
              </a:rPr>
              <a:t> 1 – </a:t>
            </a:r>
            <a:r>
              <a:rPr lang="en-GB" sz="2200" b="1" dirty="0">
                <a:latin typeface="Cambria" panose="02040503050406030204" pitchFamily="18" charset="0"/>
                <a:ea typeface="Cambria" panose="02040503050406030204" pitchFamily="18" charset="0"/>
              </a:rPr>
              <a:t>EXCELLENCE</a:t>
            </a:r>
          </a:p>
          <a:p>
            <a:pPr marL="177800" lvl="1">
              <a:lnSpc>
                <a:spcPct val="150000"/>
              </a:lnSpc>
            </a:pPr>
            <a:r>
              <a:rPr lang="en-GB" sz="2200" b="1" dirty="0">
                <a:solidFill>
                  <a:srgbClr val="0070C0"/>
                </a:solidFill>
                <a:latin typeface="Cambria" panose="02040503050406030204" pitchFamily="18" charset="0"/>
                <a:ea typeface="Cambria" panose="02040503050406030204" pitchFamily="18" charset="0"/>
              </a:rPr>
              <a:t>1.3 Concept and methodology</a:t>
            </a:r>
          </a:p>
          <a:p>
            <a:pPr>
              <a:lnSpc>
                <a:spcPct val="150000"/>
              </a:lnSpc>
            </a:pPr>
            <a:r>
              <a:rPr lang="en-GB" sz="2200" dirty="0">
                <a:latin typeface="Cambria" panose="02040503050406030204" pitchFamily="18" charset="0"/>
                <a:ea typeface="Cambria" panose="02040503050406030204" pitchFamily="18" charset="0"/>
              </a:rPr>
              <a:t>(b) Methodology: </a:t>
            </a:r>
            <a:r>
              <a:rPr lang="en-US" sz="2200" i="1" dirty="0">
                <a:latin typeface="Cambria" panose="02040503050406030204" pitchFamily="18" charset="0"/>
                <a:ea typeface="Cambria" panose="02040503050406030204" pitchFamily="18" charset="0"/>
              </a:rPr>
              <a:t>overall methodology, activities 		- </a:t>
            </a:r>
            <a:r>
              <a:rPr lang="en-US" sz="2200" i="1" dirty="0">
                <a:solidFill>
                  <a:srgbClr val="FF0000"/>
                </a:solidFill>
                <a:latin typeface="Cambria" panose="02040503050406030204" pitchFamily="18" charset="0"/>
                <a:ea typeface="Cambria" panose="02040503050406030204" pitchFamily="18" charset="0"/>
              </a:rPr>
              <a:t>from objectives to results?</a:t>
            </a:r>
          </a:p>
          <a:p>
            <a:pPr marL="342900" indent="-342900">
              <a:lnSpc>
                <a:spcPct val="150000"/>
              </a:lnSpc>
              <a:buFont typeface="Arial" panose="020B0604020202020204" pitchFamily="34" charset="0"/>
              <a:buChar char="•"/>
            </a:pPr>
            <a:r>
              <a:rPr lang="en-GB" sz="2200" dirty="0">
                <a:latin typeface="Cambria" panose="02040503050406030204" pitchFamily="18" charset="0"/>
                <a:ea typeface="Cambria" panose="02040503050406030204" pitchFamily="18" charset="0"/>
              </a:rPr>
              <a:t>Describe </a:t>
            </a:r>
            <a:r>
              <a:rPr lang="en-GB" sz="2200" b="1" dirty="0">
                <a:latin typeface="Cambria" panose="02040503050406030204" pitchFamily="18" charset="0"/>
                <a:ea typeface="Cambria" panose="02040503050406030204" pitchFamily="18" charset="0"/>
              </a:rPr>
              <a:t>overall methodology </a:t>
            </a:r>
            <a:r>
              <a:rPr lang="en-GB" sz="2200" dirty="0">
                <a:latin typeface="Cambria" panose="02040503050406030204" pitchFamily="18" charset="0"/>
                <a:ea typeface="Cambria" panose="02040503050406030204" pitchFamily="18" charset="0"/>
              </a:rPr>
              <a:t>(</a:t>
            </a:r>
            <a:r>
              <a:rPr lang="en-US" sz="2200" dirty="0">
                <a:latin typeface="Cambria" panose="02040503050406030204" pitchFamily="18" charset="0"/>
                <a:ea typeface="Cambria" panose="02040503050406030204" pitchFamily="18" charset="0"/>
              </a:rPr>
              <a:t>applied approach – not detailed activities and steps)</a:t>
            </a:r>
          </a:p>
          <a:p>
            <a:pPr marL="342900" indent="-342900">
              <a:lnSpc>
                <a:spcPct val="150000"/>
              </a:lnSpc>
              <a:buFont typeface="Arial" panose="020B0604020202020204" pitchFamily="34" charset="0"/>
              <a:buChar char="•"/>
            </a:pPr>
            <a:r>
              <a:rPr lang="en-US" sz="2200" dirty="0">
                <a:latin typeface="Cambria" panose="02040503050406030204" pitchFamily="18" charset="0"/>
                <a:ea typeface="Cambria" panose="02040503050406030204" pitchFamily="18" charset="0"/>
              </a:rPr>
              <a:t>Present the </a:t>
            </a:r>
            <a:r>
              <a:rPr lang="en-US" sz="2200" b="1" dirty="0">
                <a:latin typeface="Cambria" panose="02040503050406030204" pitchFamily="18" charset="0"/>
                <a:ea typeface="Cambria" panose="02040503050406030204" pitchFamily="18" charset="0"/>
              </a:rPr>
              <a:t>state-of-the-art </a:t>
            </a:r>
            <a:r>
              <a:rPr lang="en-US" sz="2200" dirty="0">
                <a:latin typeface="Cambria" panose="02040503050406030204" pitchFamily="18" charset="0"/>
                <a:ea typeface="Cambria" panose="02040503050406030204" pitchFamily="18" charset="0"/>
              </a:rPr>
              <a:t>of the technologies used and its rational.</a:t>
            </a:r>
          </a:p>
          <a:p>
            <a:pPr marL="342900" indent="-342900">
              <a:lnSpc>
                <a:spcPct val="150000"/>
              </a:lnSpc>
              <a:buFont typeface="Arial" panose="020B0604020202020204" pitchFamily="34" charset="0"/>
              <a:buChar char="•"/>
            </a:pPr>
            <a:r>
              <a:rPr lang="en-US" sz="2200" b="1" dirty="0">
                <a:solidFill>
                  <a:srgbClr val="0070C0"/>
                </a:solidFill>
                <a:latin typeface="Cambria" panose="02040503050406030204" pitchFamily="18" charset="0"/>
                <a:ea typeface="Cambria" panose="02040503050406030204" pitchFamily="18" charset="0"/>
              </a:rPr>
              <a:t>Present the logic behind the Workpackages structure, not the details.</a:t>
            </a:r>
          </a:p>
          <a:p>
            <a:pPr marL="342900" indent="-342900">
              <a:lnSpc>
                <a:spcPct val="150000"/>
              </a:lnSpc>
              <a:buFont typeface="Arial" panose="020B0604020202020204" pitchFamily="34" charset="0"/>
              <a:buChar char="•"/>
            </a:pPr>
            <a:r>
              <a:rPr lang="en-GB" sz="2200" dirty="0">
                <a:latin typeface="Cambria" panose="02040503050406030204" pitchFamily="18" charset="0"/>
                <a:ea typeface="Cambria" panose="02040503050406030204" pitchFamily="18" charset="0"/>
              </a:rPr>
              <a:t>Distinguishing, as appropriate, activities indicated in the relevant section of the work programme, e.g. for research, demonstration, piloting, first market replication, etc;</a:t>
            </a:r>
          </a:p>
          <a:p>
            <a:pPr marL="342900" indent="-342900">
              <a:lnSpc>
                <a:spcPct val="150000"/>
              </a:lnSpc>
              <a:buFont typeface="Arial" panose="020B0604020202020204" pitchFamily="34" charset="0"/>
              <a:buChar char="•"/>
            </a:pPr>
            <a:r>
              <a:rPr lang="en-GB" sz="2200" dirty="0">
                <a:latin typeface="Cambria" panose="02040503050406030204" pitchFamily="18" charset="0"/>
                <a:ea typeface="Cambria" panose="02040503050406030204" pitchFamily="18" charset="0"/>
              </a:rPr>
              <a:t>Describe </a:t>
            </a:r>
            <a:r>
              <a:rPr lang="en-GB" sz="2200" b="1" dirty="0">
                <a:latin typeface="Cambria" panose="02040503050406030204" pitchFamily="18" charset="0"/>
                <a:ea typeface="Cambria" panose="02040503050406030204" pitchFamily="18" charset="0"/>
              </a:rPr>
              <a:t>gender dimension</a:t>
            </a:r>
            <a:r>
              <a:rPr lang="en-GB" sz="2200" dirty="0">
                <a:latin typeface="Cambria" panose="02040503050406030204" pitchFamily="18" charset="0"/>
                <a:ea typeface="Cambria" panose="02040503050406030204" pitchFamily="18" charset="0"/>
              </a:rPr>
              <a:t>, i.e. sex and/or gender analysis.</a:t>
            </a:r>
          </a:p>
        </p:txBody>
      </p:sp>
      <p:pic>
        <p:nvPicPr>
          <p:cNvPr id="7" name="Graphic 6">
            <a:extLst>
              <a:ext uri="{FF2B5EF4-FFF2-40B4-BE49-F238E27FC236}">
                <a16:creationId xmlns:a16="http://schemas.microsoft.com/office/drawing/2014/main" id="{962B5BE1-7CB7-41E8-84FA-A84E4AB3CED3}"/>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51664" y="87567"/>
            <a:ext cx="1763670" cy="471704"/>
          </a:xfrm>
          <a:prstGeom prst="rect">
            <a:avLst/>
          </a:prstGeom>
        </p:spPr>
      </p:pic>
      <p:pic>
        <p:nvPicPr>
          <p:cNvPr id="8" name="Picture 2" descr="fit4reuse--footer-eu-logo">
            <a:extLst>
              <a:ext uri="{FF2B5EF4-FFF2-40B4-BE49-F238E27FC236}">
                <a16:creationId xmlns:a16="http://schemas.microsoft.com/office/drawing/2014/main" id="{5E2D9130-AA85-47D5-BE63-C577C9114A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94406" y="6085007"/>
            <a:ext cx="920928" cy="68542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F63C84E-1C85-431B-A45B-8E32900EBDFC}"/>
              </a:ext>
            </a:extLst>
          </p:cNvPr>
          <p:cNvSpPr txBox="1"/>
          <p:nvPr/>
        </p:nvSpPr>
        <p:spPr>
          <a:xfrm>
            <a:off x="1045473" y="6000316"/>
            <a:ext cx="10188026" cy="738664"/>
          </a:xfrm>
          <a:prstGeom prst="rect">
            <a:avLst/>
          </a:prstGeom>
          <a:noFill/>
        </p:spPr>
        <p:txBody>
          <a:bodyPr wrap="square">
            <a:spAutoFit/>
          </a:bodyPr>
          <a:lstStyle/>
          <a:p>
            <a:r>
              <a:rPr lang="en-GB" sz="1400" i="1" dirty="0">
                <a:latin typeface="Cambria" panose="02040503050406030204" pitchFamily="18" charset="0"/>
                <a:ea typeface="Cambria" panose="02040503050406030204" pitchFamily="18" charset="0"/>
              </a:rPr>
              <a:t>Please note that this question does not refer to gender balance in the teams in charge of carrying out the project but to the content of the planned research and innovation activities. For guidance on methods of sex / gender analysis and the issues to be taken into account, please refer to: </a:t>
            </a:r>
            <a:r>
              <a:rPr lang="en-GB" sz="1400" i="1" dirty="0">
                <a:latin typeface="Cambria" panose="02040503050406030204" pitchFamily="18" charset="0"/>
                <a:ea typeface="Cambria" panose="02040503050406030204" pitchFamily="18" charset="0"/>
                <a:hlinkClick r:id="rId6"/>
              </a:rPr>
              <a:t>http://ec.europa.eu/research/swafs/gendered-innovations/index_en.cfm?pg=home</a:t>
            </a:r>
            <a:r>
              <a:rPr lang="en-US" sz="1400" i="1" dirty="0">
                <a:latin typeface="Cambria" panose="02040503050406030204" pitchFamily="18" charset="0"/>
                <a:ea typeface="Cambria" panose="02040503050406030204" pitchFamily="18" charset="0"/>
              </a:rPr>
              <a:t> </a:t>
            </a:r>
            <a:r>
              <a:rPr lang="en-GB" sz="1400" i="1" dirty="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16610915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65B2074A16CC419BEA842A2E4DC049" ma:contentTypeVersion="1" ma:contentTypeDescription="Create a new document." ma:contentTypeScope="" ma:versionID="e0ece130c50844ffabd8a122937154e8">
  <xsd:schema xmlns:xsd="http://www.w3.org/2001/XMLSchema" xmlns:xs="http://www.w3.org/2001/XMLSchema" xmlns:p="http://schemas.microsoft.com/office/2006/metadata/properties" xmlns:ns2="4c854669-c37d-4e1c-9895-ff9cd39da670" targetNamespace="http://schemas.microsoft.com/office/2006/metadata/properties" ma:root="true" ma:fieldsID="56427dbfe89111d9f0ab6e557b90e7f4" ns2:_="">
    <xsd:import namespace="4c854669-c37d-4e1c-9895-ff9cd39da670"/>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854669-c37d-4e1c-9895-ff9cd39da67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803B0EF-EE23-4D30-9CB9-FA6664B55BB0}"/>
</file>

<file path=customXml/itemProps2.xml><?xml version="1.0" encoding="utf-8"?>
<ds:datastoreItem xmlns:ds="http://schemas.openxmlformats.org/officeDocument/2006/customXml" ds:itemID="{0578C083-96D9-4812-A480-D33AC4800A5C}"/>
</file>

<file path=customXml/itemProps3.xml><?xml version="1.0" encoding="utf-8"?>
<ds:datastoreItem xmlns:ds="http://schemas.openxmlformats.org/officeDocument/2006/customXml" ds:itemID="{D3D11E9F-AB22-4BF1-9193-5D486968500A}"/>
</file>

<file path=docProps/app.xml><?xml version="1.0" encoding="utf-8"?>
<Properties xmlns="http://schemas.openxmlformats.org/officeDocument/2006/extended-properties" xmlns:vt="http://schemas.openxmlformats.org/officeDocument/2006/docPropsVTypes">
  <TotalTime>11428</TotalTime>
  <Words>1951</Words>
  <Application>Microsoft Office PowerPoint</Application>
  <PresentationFormat>Widescreen</PresentationFormat>
  <Paragraphs>266</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Most Common Reasons for Failure</vt:lpstr>
      <vt:lpstr>PowerPoint Presentation</vt:lpstr>
      <vt:lpstr>PowerPoint Presentation</vt:lpstr>
      <vt:lpstr>PowerPoint Presentation</vt:lpstr>
      <vt:lpstr>GEBERAL Advices!!</vt:lpstr>
      <vt:lpstr>TECHNICAL Advices!!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Dr.Mohamed A.Wageih</dc:creator>
  <cp:lastModifiedBy>Mohamed Wageih</cp:lastModifiedBy>
  <cp:revision>267</cp:revision>
  <cp:lastPrinted>2021-08-02T06:35:40Z</cp:lastPrinted>
  <dcterms:created xsi:type="dcterms:W3CDTF">2021-02-12T10:24:29Z</dcterms:created>
  <dcterms:modified xsi:type="dcterms:W3CDTF">2023-01-29T05:27:55Z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0x0101005965B2074A16CC419BEA842A2E4DC049</vt:lpwstr>
  </property>
</Properties>
</file>