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59" r:id="rId2"/>
    <p:sldId id="360" r:id="rId3"/>
    <p:sldId id="361" r:id="rId4"/>
    <p:sldId id="362" r:id="rId5"/>
    <p:sldId id="363" r:id="rId6"/>
    <p:sldId id="260" r:id="rId7"/>
    <p:sldId id="397" r:id="rId8"/>
    <p:sldId id="364" r:id="rId9"/>
    <p:sldId id="365" r:id="rId10"/>
    <p:sldId id="398" r:id="rId11"/>
    <p:sldId id="399" r:id="rId12"/>
    <p:sldId id="369" r:id="rId13"/>
    <p:sldId id="371" r:id="rId14"/>
    <p:sldId id="374" r:id="rId15"/>
    <p:sldId id="372" r:id="rId16"/>
    <p:sldId id="373" r:id="rId17"/>
    <p:sldId id="5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584C4-BFAE-4109-A949-3B9C70203D23}" type="datetimeFigureOut">
              <a:rPr lang="fr-FR" smtClean="0"/>
              <a:t>28/01/2023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A6B9F-9F3C-45BC-AE09-AEBD21237E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32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6942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73424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6331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09B5650-6674-452B-881A-2FC7841CC3D9}" type="datetime8">
              <a:rPr lang="en-US" smtClean="0"/>
              <a:t>1/28/2023 9:28 PM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780524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EBDDC3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65EEB6-E792-4B24-AB19-2A277B16D589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319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44415-562D-4F03-8000-F9CF481FB1F0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80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37600" y="6248403"/>
            <a:ext cx="2946400" cy="365125"/>
          </a:xfrm>
        </p:spPr>
        <p:txBody>
          <a:bodyPr/>
          <a:lstStyle/>
          <a:p>
            <a:fld id="{E1312E2E-5ABA-430F-8D54-F7512C084766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2" y="6248208"/>
            <a:ext cx="7431311" cy="365125"/>
          </a:xfrm>
        </p:spPr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373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>
  <p:cSld name="Titolo e contenut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CAFDF2FA-8BC4-4466-A6E0-A8FD77744D96}" type="datetime8">
              <a:rPr lang="en-US" smtClean="0"/>
              <a:t>1/28/2023 9:28 PM</a:t>
            </a:fld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PRIMA Training Materials - Prepared by Mohamed A.Wageih, Project Officer</a:t>
            </a: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98989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183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obj">
  <p:cSld name="1_Two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1" i="0" u="none" strike="noStrike" cap="none">
                <a:solidFill>
                  <a:srgbClr val="76676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PRIMA Training Materials - Prepared by Mohamed A.Wageih, Project Officer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88CD3AAF-55FF-4F8B-816C-A2813D158097}" type="datetime8">
              <a:rPr lang="en-US" smtClean="0"/>
              <a:t>1/28/2023 9:28 PM</a:t>
            </a:fld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88888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fld id="{00000000-1234-1234-1234-12341234123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992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616371" y="2367362"/>
            <a:ext cx="0" cy="267180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137"/>
                </a:lnTo>
              </a:path>
            </a:pathLst>
          </a:custGeom>
          <a:ln w="10160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7" name="bk object 17"/>
          <p:cNvSpPr/>
          <p:nvPr/>
        </p:nvSpPr>
        <p:spPr>
          <a:xfrm>
            <a:off x="1312703" y="2634086"/>
            <a:ext cx="9921565" cy="184262"/>
          </a:xfrm>
          <a:custGeom>
            <a:avLst/>
            <a:gdLst/>
            <a:ahLst/>
            <a:cxnLst/>
            <a:rect l="l" t="t" r="r" b="b"/>
            <a:pathLst>
              <a:path w="8702040" h="203200">
                <a:moveTo>
                  <a:pt x="0" y="203200"/>
                </a:moveTo>
                <a:lnTo>
                  <a:pt x="8701849" y="203200"/>
                </a:lnTo>
                <a:lnTo>
                  <a:pt x="8701849" y="0"/>
                </a:lnTo>
                <a:lnTo>
                  <a:pt x="0" y="0"/>
                </a:lnTo>
                <a:lnTo>
                  <a:pt x="0" y="20320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8" name="bk object 18"/>
          <p:cNvSpPr/>
          <p:nvPr/>
        </p:nvSpPr>
        <p:spPr>
          <a:xfrm>
            <a:off x="1312703" y="2714701"/>
            <a:ext cx="9921565" cy="23033"/>
          </a:xfrm>
          <a:custGeom>
            <a:avLst/>
            <a:gdLst/>
            <a:ahLst/>
            <a:cxnLst/>
            <a:rect l="l" t="t" r="r" b="b"/>
            <a:pathLst>
              <a:path w="8702040" h="25400">
                <a:moveTo>
                  <a:pt x="0" y="25400"/>
                </a:moveTo>
                <a:lnTo>
                  <a:pt x="8701849" y="25400"/>
                </a:lnTo>
                <a:lnTo>
                  <a:pt x="8701849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19" name="bk object 19"/>
          <p:cNvSpPr/>
          <p:nvPr/>
        </p:nvSpPr>
        <p:spPr>
          <a:xfrm>
            <a:off x="4844093" y="1315869"/>
            <a:ext cx="0" cy="1304229"/>
          </a:xfrm>
          <a:custGeom>
            <a:avLst/>
            <a:gdLst/>
            <a:ahLst/>
            <a:cxnLst/>
            <a:rect l="l" t="t" r="r" b="b"/>
            <a:pathLst>
              <a:path h="1438275">
                <a:moveTo>
                  <a:pt x="0" y="1438033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0" name="bk object 20"/>
          <p:cNvSpPr/>
          <p:nvPr/>
        </p:nvSpPr>
        <p:spPr>
          <a:xfrm>
            <a:off x="1668460" y="2726852"/>
            <a:ext cx="0" cy="2895792"/>
          </a:xfrm>
          <a:custGeom>
            <a:avLst/>
            <a:gdLst/>
            <a:ahLst/>
            <a:cxnLst/>
            <a:rect l="l" t="t" r="r" b="b"/>
            <a:pathLst>
              <a:path h="3193415">
                <a:moveTo>
                  <a:pt x="0" y="3192881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1" name="bk object 21"/>
          <p:cNvSpPr/>
          <p:nvPr/>
        </p:nvSpPr>
        <p:spPr>
          <a:xfrm>
            <a:off x="6966411" y="2786154"/>
            <a:ext cx="0" cy="778506"/>
          </a:xfrm>
          <a:custGeom>
            <a:avLst/>
            <a:gdLst/>
            <a:ahLst/>
            <a:cxnLst/>
            <a:rect l="l" t="t" r="r" b="b"/>
            <a:pathLst>
              <a:path h="858520">
                <a:moveTo>
                  <a:pt x="0" y="0"/>
                </a:moveTo>
                <a:lnTo>
                  <a:pt x="0" y="858227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2" name="bk object 22"/>
          <p:cNvSpPr/>
          <p:nvPr/>
        </p:nvSpPr>
        <p:spPr>
          <a:xfrm>
            <a:off x="10136073" y="1901112"/>
            <a:ext cx="0" cy="745685"/>
          </a:xfrm>
          <a:custGeom>
            <a:avLst/>
            <a:gdLst/>
            <a:ahLst/>
            <a:cxnLst/>
            <a:rect l="l" t="t" r="r" b="b"/>
            <a:pathLst>
              <a:path h="822325">
                <a:moveTo>
                  <a:pt x="0" y="822032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3" name="bk object 23"/>
          <p:cNvSpPr/>
          <p:nvPr/>
        </p:nvSpPr>
        <p:spPr>
          <a:xfrm>
            <a:off x="5902408" y="2781299"/>
            <a:ext cx="0" cy="952404"/>
          </a:xfrm>
          <a:custGeom>
            <a:avLst/>
            <a:gdLst/>
            <a:ahLst/>
            <a:cxnLst/>
            <a:rect l="l" t="t" r="r" b="b"/>
            <a:pathLst>
              <a:path h="1050289">
                <a:moveTo>
                  <a:pt x="0" y="1049680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4" name="bk object 24"/>
          <p:cNvSpPr/>
          <p:nvPr/>
        </p:nvSpPr>
        <p:spPr>
          <a:xfrm>
            <a:off x="6431567" y="1933380"/>
            <a:ext cx="0" cy="713439"/>
          </a:xfrm>
          <a:custGeom>
            <a:avLst/>
            <a:gdLst/>
            <a:ahLst/>
            <a:cxnLst/>
            <a:rect l="l" t="t" r="r" b="b"/>
            <a:pathLst>
              <a:path h="786764">
                <a:moveTo>
                  <a:pt x="0" y="786447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5" name="bk object 25"/>
          <p:cNvSpPr/>
          <p:nvPr/>
        </p:nvSpPr>
        <p:spPr>
          <a:xfrm>
            <a:off x="9077353" y="2781291"/>
            <a:ext cx="0" cy="614398"/>
          </a:xfrm>
          <a:custGeom>
            <a:avLst/>
            <a:gdLst/>
            <a:ahLst/>
            <a:cxnLst/>
            <a:rect l="l" t="t" r="r" b="b"/>
            <a:pathLst>
              <a:path h="677545">
                <a:moveTo>
                  <a:pt x="0" y="677481"/>
                </a:moveTo>
                <a:lnTo>
                  <a:pt x="0" y="0"/>
                </a:lnTo>
              </a:path>
            </a:pathLst>
          </a:custGeom>
          <a:ln w="27990">
            <a:solidFill>
              <a:srgbClr val="6B605C"/>
            </a:solidFill>
          </a:ln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6" name="bk object 26"/>
          <p:cNvSpPr/>
          <p:nvPr/>
        </p:nvSpPr>
        <p:spPr>
          <a:xfrm>
            <a:off x="0" y="6045048"/>
            <a:ext cx="12190552" cy="810753"/>
          </a:xfrm>
          <a:custGeom>
            <a:avLst/>
            <a:gdLst/>
            <a:ahLst/>
            <a:cxnLst/>
            <a:rect l="l" t="t" r="r" b="b"/>
            <a:pathLst>
              <a:path w="10692130" h="894079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6B605C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7" name="bk object 27"/>
          <p:cNvSpPr/>
          <p:nvPr/>
        </p:nvSpPr>
        <p:spPr>
          <a:xfrm>
            <a:off x="9767167" y="6169885"/>
            <a:ext cx="1901967" cy="469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8" name="bk object 28"/>
          <p:cNvSpPr/>
          <p:nvPr/>
        </p:nvSpPr>
        <p:spPr>
          <a:xfrm>
            <a:off x="2780805" y="11"/>
            <a:ext cx="619012" cy="329368"/>
          </a:xfrm>
          <a:custGeom>
            <a:avLst/>
            <a:gdLst/>
            <a:ahLst/>
            <a:cxnLst/>
            <a:rect l="l" t="t" r="r" b="b"/>
            <a:pathLst>
              <a:path w="542925" h="363220">
                <a:moveTo>
                  <a:pt x="0" y="363093"/>
                </a:moveTo>
                <a:lnTo>
                  <a:pt x="542785" y="363093"/>
                </a:lnTo>
                <a:lnTo>
                  <a:pt x="542785" y="0"/>
                </a:lnTo>
                <a:lnTo>
                  <a:pt x="0" y="0"/>
                </a:lnTo>
                <a:lnTo>
                  <a:pt x="0" y="363093"/>
                </a:lnTo>
                <a:close/>
              </a:path>
            </a:pathLst>
          </a:custGeom>
          <a:solidFill>
            <a:srgbClr val="6B605C"/>
          </a:solidFill>
        </p:spPr>
        <p:txBody>
          <a:bodyPr wrap="square" lIns="0" tIns="0" rIns="0" bIns="0" rtlCol="0"/>
          <a:lstStyle/>
          <a:p>
            <a:endParaRPr sz="1197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94" b="1" i="0">
                <a:solidFill>
                  <a:srgbClr val="6B605C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97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0860">
              <a:spcBef>
                <a:spcPts val="26"/>
              </a:spcBef>
            </a:pPr>
            <a:r>
              <a:rPr lang="en-US" spc="-17"/>
              <a:t>PRIMA Training Materials - Prepared by Mohamed A.Wageih, Project Officer</a:t>
            </a:r>
            <a:endParaRPr lang="en-US" spc="-13"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31455-0A6C-46DD-8014-580EE3B5F1EE}" type="datetime8">
              <a:rPr lang="en-US" smtClean="0"/>
              <a:t>1/28/2023 9:28 PM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4614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B5385-78DB-47C2-8C05-B732A35B8629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1351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FC980-FB96-4496-AF74-A4D53D844B97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</p:spTree>
    <p:extLst>
      <p:ext uri="{BB962C8B-B14F-4D97-AF65-F5344CB8AC3E}">
        <p14:creationId xmlns:p14="http://schemas.microsoft.com/office/powerpoint/2010/main" val="3735218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895B06A-36C6-4913-9D8A-F3176DE6A5B9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</p:spTree>
    <p:extLst>
      <p:ext uri="{BB962C8B-B14F-4D97-AF65-F5344CB8AC3E}">
        <p14:creationId xmlns:p14="http://schemas.microsoft.com/office/powerpoint/2010/main" val="188841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7355B03-9E83-451F-B990-4F9610C3F59F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300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9D29-17F4-4A07-8259-3F33C58EC508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8A5BC-FA93-4D80-B547-0330CA6C8C20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665EEB6-E792-4B24-AB19-2A277B16D589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63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2D920-7792-440F-8D2F-C909A1918D47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5172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/>
          <a:p>
            <a:fld id="{E2D8688A-2A7C-48A6-AE22-E51DF6155212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2133600" y="6248207"/>
            <a:ext cx="6096000" cy="365125"/>
          </a:xfrm>
        </p:spPr>
        <p:txBody>
          <a:bodyPr rtlCol="0"/>
          <a:lstStyle/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78110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1034611-7BF6-4F30-B043-63FB320C5D42}" type="datetime8">
              <a:rPr lang="en-US" smtClean="0">
                <a:solidFill>
                  <a:srgbClr val="775F55"/>
                </a:solidFill>
              </a:rPr>
              <a:t>1/28/2023 9:28 PM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775F55"/>
                </a:solidFill>
              </a:rPr>
              <a:t>PRIMA Training Materials - Prepared by Mohamed A.Wageih, Project Officer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665EEB6-E792-4B24-AB19-2A277B16D5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30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rima-med.org/wp-content/uploads/2018/12/PRIMA-Call-text-and-supporting-information-Call-Section-1-Topic-1.3.1-%E2%80%93-Agro-food-Value-Chain-2019.pdf" TargetMode="External"/><Relationship Id="rId2" Type="http://schemas.openxmlformats.org/officeDocument/2006/relationships/hyperlink" Target="http://prima-med.org/wp-content/uploads/2018/12/PRIMA-Call-text-and-supporting-information-Call-Section-1-Topic-1.2.2-%E2%80%93-Farming-Systems-2019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</a:schemeClr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9;p15" descr="copertina.jpg"/>
          <p:cNvPicPr preferRelativeResize="0"/>
          <p:nvPr/>
        </p:nvPicPr>
        <p:blipFill rotWithShape="1">
          <a:blip r:embed="rId3">
            <a:alphaModFix/>
          </a:blip>
          <a:srcRect b="50628"/>
          <a:stretch/>
        </p:blipFill>
        <p:spPr>
          <a:xfrm>
            <a:off x="0" y="803"/>
            <a:ext cx="12183690" cy="12183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046408" y="2688949"/>
            <a:ext cx="11137282" cy="1682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Guideline, Documents and Analyze PRIMA Topics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Main Sections of Part I (Admin)</a:t>
            </a:r>
          </a:p>
        </p:txBody>
      </p:sp>
      <p:sp>
        <p:nvSpPr>
          <p:cNvPr id="6" name="Rectangle 5"/>
          <p:cNvSpPr/>
          <p:nvPr/>
        </p:nvSpPr>
        <p:spPr>
          <a:xfrm>
            <a:off x="527718" y="1581808"/>
            <a:ext cx="11128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SESSION FOUR: </a:t>
            </a:r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How to Write A Competitive PRIMA Proposal?</a:t>
            </a:r>
            <a:endParaRPr lang="fr-FR" sz="2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9" name="Google Shape;99;p15" descr="copertina.jpg"/>
          <p:cNvPicPr preferRelativeResize="0"/>
          <p:nvPr/>
        </p:nvPicPr>
        <p:blipFill rotWithShape="1">
          <a:blip r:embed="rId3">
            <a:clrChange>
              <a:clrFrom>
                <a:srgbClr val="776865"/>
              </a:clrFrom>
              <a:clrTo>
                <a:srgbClr val="776865">
                  <a:alpha val="0"/>
                </a:srgbClr>
              </a:clrTo>
            </a:clrChange>
            <a:alphaModFix/>
          </a:blip>
          <a:srcRect l="14673" t="51116" r="40525" b="24543"/>
          <a:stretch/>
        </p:blipFill>
        <p:spPr>
          <a:xfrm>
            <a:off x="10128814" y="177766"/>
            <a:ext cx="1861377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264573" y="6131608"/>
            <a:ext cx="772561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dirty="0"/>
              <a:t>The PRIMA programme is an Art.185 initiative supported and funded under Horizon 2020, the European Union’s Framework Programme for Research and Innovation.</a:t>
            </a:r>
            <a:endParaRPr lang="en-GB" sz="1400" dirty="0"/>
          </a:p>
        </p:txBody>
      </p:sp>
      <p:pic>
        <p:nvPicPr>
          <p:cNvPr id="10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99" y="6115675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65EEB6-E792-4B24-AB19-2A277B16D589}" type="slidenum">
              <a:rPr lang="en-US" smtClean="0">
                <a:solidFill>
                  <a:srgbClr val="EBDDC3"/>
                </a:solidFill>
              </a:rPr>
              <a:pPr/>
              <a:t>1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211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676400" y="266700"/>
            <a:ext cx="8839200" cy="685800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3600" b="1" dirty="0">
                <a:solidFill>
                  <a:sysClr val="windowText" lastClr="000000"/>
                </a:solidFill>
              </a:rPr>
              <a:t>Section 1 - Thematic Area 3- Agro-food value chain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74978" y="-12884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4" name="Immagine 4"/>
          <p:cNvPicPr>
            <a:picLocks noChangeAspect="1"/>
          </p:cNvPicPr>
          <p:nvPr/>
        </p:nvPicPr>
        <p:blipFill>
          <a:blip r:embed="rId3"/>
          <a:srcRect l="71788" r="6055" b="80530"/>
          <a:stretch>
            <a:fillRect/>
          </a:stretch>
        </p:blipFill>
        <p:spPr>
          <a:xfrm>
            <a:off x="10515600" y="4786753"/>
            <a:ext cx="1134437" cy="726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Rectangle 14"/>
          <p:cNvSpPr/>
          <p:nvPr/>
        </p:nvSpPr>
        <p:spPr>
          <a:xfrm>
            <a:off x="165100" y="2013670"/>
            <a:ext cx="11929040" cy="3266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Development and implementation of </a:t>
            </a:r>
            <a:r>
              <a:rPr lang="en-GB" sz="2000" b="1" dirty="0">
                <a:latin typeface="Cambria" panose="02040503050406030204" pitchFamily="18" charset="0"/>
                <a:ea typeface="Cambria" panose="02040503050406030204" pitchFamily="18" charset="0"/>
              </a:rPr>
              <a:t>analytical tools and technologies </a:t>
            </a: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to achieve traceability, and to confirm authenticity of Mediterranean foods.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Providing a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robust certification and control bodies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as well as creating trans-national networks of laboratories, validating and harmonizing protocols, sharing open-data on food products of the Mediterranean tradition.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Building capacities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of key enabling technologies.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Cambria" panose="02040503050406030204" pitchFamily="18" charset="0"/>
                <a:ea typeface="Cambria" panose="02040503050406030204" pitchFamily="18" charset="0"/>
              </a:rPr>
              <a:t>Optimising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the use of pre-existing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databases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and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networking</a:t>
            </a:r>
            <a:endParaRPr lang="en-GB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4589" y="1561834"/>
            <a:ext cx="2485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SCOPE</a:t>
            </a:r>
          </a:p>
        </p:txBody>
      </p:sp>
      <p:sp>
        <p:nvSpPr>
          <p:cNvPr id="16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11082818" y="1155444"/>
            <a:ext cx="977462" cy="4694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4230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1676400" y="266700"/>
            <a:ext cx="8839200" cy="685800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3600" b="1" dirty="0">
                <a:solidFill>
                  <a:sysClr val="windowText" lastClr="000000"/>
                </a:solidFill>
              </a:rPr>
              <a:t>Section 1 - Thematic Area 3- Agro-food value chain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074978" y="-12884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5600" y="1716391"/>
            <a:ext cx="23289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u="sng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IMPACT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72852" y="2351561"/>
            <a:ext cx="7840848" cy="3113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Improve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confidence of consumers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Assessing food traceability and safety.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Increased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added-value for Mediterranean food products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Foster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joint integrative activities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with existing data base networks &amp; infrastructures in the health &amp; food domain;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Improve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harmonization and data interoperability </a:t>
            </a:r>
            <a:endParaRPr lang="en-GB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8" name="Picture 2" descr="Image result for confidence of consumers and marke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957" y="1560388"/>
            <a:ext cx="3352372" cy="17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Image result for Assessing food traceability and safe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143" y="3491627"/>
            <a:ext cx="2551043" cy="2382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11082818" y="1155444"/>
            <a:ext cx="977462" cy="4694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64402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5356116" y="4977170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/>
            <a:r>
              <a:rPr lang="it-IT" sz="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6968">
              <a:spcBef>
                <a:spcPts val="96"/>
              </a:spcBef>
            </a:pPr>
            <a:r>
              <a:rPr lang="it-IT" sz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37257" y="2180520"/>
            <a:ext cx="9872480" cy="2803358"/>
          </a:xfrm>
        </p:spPr>
        <p:txBody>
          <a:bodyPr>
            <a:normAutofit/>
          </a:bodyPr>
          <a:lstStyle/>
          <a:p>
            <a:pPr marL="25400" indent="0" algn="ctr">
              <a:buNone/>
            </a:pP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I (Admin) – Pre Proposal and Full Application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74978" y="-12884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937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711199" y="541073"/>
            <a:ext cx="8839200" cy="6858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Main Sections of Part 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96" y="1721993"/>
            <a:ext cx="6093547" cy="30812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5312" y="3844086"/>
            <a:ext cx="5517931" cy="8185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059" y="1721993"/>
            <a:ext cx="6093546" cy="308124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374875" y="3713242"/>
            <a:ext cx="5517931" cy="10019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Box 2"/>
          <p:cNvSpPr txBox="1"/>
          <p:nvPr/>
        </p:nvSpPr>
        <p:spPr>
          <a:xfrm>
            <a:off x="199696" y="3153184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Online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9696" y="3777597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Uploaded doc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93243" y="2904163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Online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93243" y="3528576"/>
            <a:ext cx="150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Uploaded doc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074978" y="-12884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0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85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11199" y="1607397"/>
            <a:ext cx="11382941" cy="274388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just">
              <a:lnSpc>
                <a:spcPct val="200000"/>
              </a:lnSpc>
              <a:defRPr/>
            </a:pPr>
            <a:r>
              <a:rPr lang="en-US" sz="22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1.	Administrative data of participant organizations</a:t>
            </a:r>
          </a:p>
          <a:p>
            <a:pPr lvl="0" algn="just">
              <a:lnSpc>
                <a:spcPct val="200000"/>
              </a:lnSpc>
              <a:defRPr/>
            </a:pPr>
            <a:r>
              <a:rPr lang="en-US" sz="2200" b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2.	General information on the pre-proposal </a:t>
            </a:r>
          </a:p>
          <a:p>
            <a:pPr lvl="0" algn="just">
              <a:lnSpc>
                <a:spcPct val="20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3.	Ethics issues table</a:t>
            </a:r>
          </a:p>
          <a:p>
            <a:pPr lvl="0" algn="just">
              <a:lnSpc>
                <a:spcPct val="200000"/>
              </a:lnSpc>
              <a:defRPr/>
            </a:pPr>
            <a:r>
              <a:rPr lang="en-US" sz="22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4.	Call specific questions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711198" y="487999"/>
            <a:ext cx="10209049" cy="6858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Main sections of Part I – the document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56822" y="4823243"/>
            <a:ext cx="11677269" cy="126016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just">
              <a:defRPr/>
            </a:pPr>
            <a:r>
              <a:rPr lang="en-US" sz="2000" i="1" dirty="0">
                <a:solidFill>
                  <a:srgbClr val="FF0000"/>
                </a:solidFill>
              </a:rPr>
              <a:t>Attention</a:t>
            </a:r>
            <a:r>
              <a:rPr lang="en-US" sz="2000" b="1" i="1" dirty="0">
                <a:solidFill>
                  <a:srgbClr val="FF0000"/>
                </a:solidFill>
                <a:latin typeface="Calibri" panose="020F0502020204030204" pitchFamily="34" charset="0"/>
              </a:rPr>
              <a:t>: </a:t>
            </a:r>
            <a:r>
              <a:rPr lang="en-US" sz="2000" i="1" dirty="0">
                <a:solidFill>
                  <a:srgbClr val="FF0000"/>
                </a:solidFill>
              </a:rPr>
              <a:t>Between Stage-1 and Stage-2, NO MODIFICATIONS are allowed in the consortium composition (Organizations, Coordinator and PIs), budget and scientific objectives.</a:t>
            </a:r>
            <a:r>
              <a:rPr lang="en-US" sz="2000" i="1" dirty="0">
                <a:solidFill>
                  <a:srgbClr val="FF0000"/>
                </a:solidFill>
                <a:latin typeface="Calibri" panose="020F0502020204030204" pitchFamily="34" charset="0"/>
              </a:rPr>
              <a:t> In Section 2, NFAs might request some adjustments/modifications during Stage 2 (under condition).</a:t>
            </a:r>
            <a:endParaRPr lang="en-US" sz="2000" i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74978" y="-12884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5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8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38;p25"/>
          <p:cNvSpPr/>
          <p:nvPr/>
        </p:nvSpPr>
        <p:spPr>
          <a:xfrm>
            <a:off x="8849376" y="6169885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145" y="1688621"/>
            <a:ext cx="5423338" cy="40934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  <a:ea typeface="Cambria" panose="02040503050406030204" pitchFamily="18" charset="0"/>
              </a:rPr>
              <a:t>The pre-proposal must be submitted online on the evaluation system (ANR). The link will be announced on the PRIMA website in the corresponding section of the calls and will be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open 1 month before the deadline.</a:t>
            </a:r>
            <a:endParaRPr lang="en-US" sz="2000" dirty="0">
              <a:latin typeface="+mj-lt"/>
              <a:ea typeface="Cambria" panose="02040503050406030204" pitchFamily="18" charset="0"/>
            </a:endParaRPr>
          </a:p>
          <a:p>
            <a:endParaRPr lang="en-US" sz="2000" dirty="0">
              <a:latin typeface="+mj-lt"/>
              <a:ea typeface="Cambria" panose="02040503050406030204" pitchFamily="18" charset="0"/>
            </a:endParaRPr>
          </a:p>
          <a:p>
            <a:r>
              <a:rPr lang="en-US" sz="2000" b="1" dirty="0">
                <a:latin typeface="+mj-lt"/>
                <a:ea typeface="Cambria" panose="02040503050406030204" pitchFamily="18" charset="0"/>
              </a:rPr>
              <a:t>Main administrative data have to be fill directly online (details in Annex of the guidelines for applicants: how to use the website with screenshots….)</a:t>
            </a:r>
          </a:p>
          <a:p>
            <a:endParaRPr lang="en-US" sz="2000" b="1" dirty="0">
              <a:latin typeface="+mj-lt"/>
              <a:ea typeface="Cambria" panose="02040503050406030204" pitchFamily="18" charset="0"/>
            </a:endParaRPr>
          </a:p>
          <a:p>
            <a:r>
              <a:rPr lang="en-US" sz="2000" dirty="0">
                <a:latin typeface="+mj-lt"/>
                <a:ea typeface="Cambria" panose="02040503050406030204" pitchFamily="18" charset="0"/>
              </a:rPr>
              <a:t>Submit the pdf of the pre proposal following the template (available on PRIMA website)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9155" y="1647421"/>
            <a:ext cx="6120442" cy="41766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Google Shape;441;p25"/>
          <p:cNvSpPr txBox="1"/>
          <p:nvPr/>
        </p:nvSpPr>
        <p:spPr>
          <a:xfrm>
            <a:off x="772961" y="351099"/>
            <a:ext cx="12396502" cy="58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lvl="0" algn="just">
              <a:lnSpc>
                <a:spcPct val="2000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1.	Administrative data of participant organizations</a:t>
            </a:r>
          </a:p>
        </p:txBody>
      </p:sp>
      <p:sp>
        <p:nvSpPr>
          <p:cNvPr id="7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5EEB6-E792-4B24-AB19-2A277B16D58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074978" y="-12884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7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468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021612"/>
              </p:ext>
            </p:extLst>
          </p:nvPr>
        </p:nvGraphicFramePr>
        <p:xfrm>
          <a:off x="101418" y="1560998"/>
          <a:ext cx="8359409" cy="48246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2611">
                  <a:extLst>
                    <a:ext uri="{9D8B030D-6E8A-4147-A177-3AD203B41FA5}">
                      <a16:colId xmlns:a16="http://schemas.microsoft.com/office/drawing/2014/main" val="2442520230"/>
                    </a:ext>
                  </a:extLst>
                </a:gridCol>
                <a:gridCol w="6276798">
                  <a:extLst>
                    <a:ext uri="{9D8B030D-6E8A-4147-A177-3AD203B41FA5}">
                      <a16:colId xmlns:a16="http://schemas.microsoft.com/office/drawing/2014/main" val="3732676778"/>
                    </a:ext>
                  </a:extLst>
                </a:gridCol>
              </a:tblGrid>
              <a:tr h="211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Section: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/>
                </a:tc>
                <a:extLst>
                  <a:ext uri="{0D108BD9-81ED-4DB2-BD59-A6C34878D82A}">
                    <a16:rowId xmlns:a16="http://schemas.microsoft.com/office/drawing/2014/main" val="3749128729"/>
                  </a:ext>
                </a:extLst>
              </a:tr>
              <a:tr h="211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Call: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/>
                </a:tc>
                <a:extLst>
                  <a:ext uri="{0D108BD9-81ED-4DB2-BD59-A6C34878D82A}">
                    <a16:rowId xmlns:a16="http://schemas.microsoft.com/office/drawing/2014/main" val="302230502"/>
                  </a:ext>
                </a:extLst>
              </a:tr>
              <a:tr h="211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Topic: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/>
                </a:tc>
                <a:extLst>
                  <a:ext uri="{0D108BD9-81ED-4DB2-BD59-A6C34878D82A}">
                    <a16:rowId xmlns:a16="http://schemas.microsoft.com/office/drawing/2014/main" val="180332223"/>
                  </a:ext>
                </a:extLst>
              </a:tr>
              <a:tr h="211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Type of action: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/>
                </a:tc>
                <a:extLst>
                  <a:ext uri="{0D108BD9-81ED-4DB2-BD59-A6C34878D82A}">
                    <a16:rowId xmlns:a16="http://schemas.microsoft.com/office/drawing/2014/main" val="638721916"/>
                  </a:ext>
                </a:extLst>
              </a:tr>
              <a:tr h="211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Duration in months: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/>
                </a:tc>
                <a:extLst>
                  <a:ext uri="{0D108BD9-81ED-4DB2-BD59-A6C34878D82A}">
                    <a16:rowId xmlns:a16="http://schemas.microsoft.com/office/drawing/2014/main" val="515710000"/>
                  </a:ext>
                </a:extLst>
              </a:tr>
              <a:tr h="6661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Free keywords</a:t>
                      </a:r>
                      <a:endParaRPr lang="en-US" sz="16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Enter any words you think give extra detail of the scope of your proposal (max 200 characters)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/>
                </a:tc>
                <a:extLst>
                  <a:ext uri="{0D108BD9-81ED-4DB2-BD59-A6C34878D82A}">
                    <a16:rowId xmlns:a16="http://schemas.microsoft.com/office/drawing/2014/main" val="3474309297"/>
                  </a:ext>
                </a:extLst>
              </a:tr>
              <a:tr h="27142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Abstract: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Short summary </a:t>
                      </a: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(max. 2,000 characters, with spaces) to clearly explain: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the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objectives</a:t>
                      </a: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of the proposal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how they will be achieved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their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relevance to the specific call and topic </a:t>
                      </a: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against which the proposal is submitted 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Will be used as the short description of the proposal in the evaluation process and in communications with the programme management committees and other interested parties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</a:t>
                      </a:r>
                      <a:r>
                        <a:rPr lang="en-GB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Do not include any confidential information</a:t>
                      </a: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• Use </a:t>
                      </a:r>
                      <a:r>
                        <a:rPr lang="en-GB" sz="16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plain typed text</a:t>
                      </a:r>
                      <a:r>
                        <a:rPr lang="en-GB" sz="16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avoiding formulae and other special characters.</a:t>
                      </a:r>
                      <a:endParaRPr lang="en-U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43" marR="58643" marT="0" marB="0"/>
                </a:tc>
                <a:extLst>
                  <a:ext uri="{0D108BD9-81ED-4DB2-BD59-A6C34878D82A}">
                    <a16:rowId xmlns:a16="http://schemas.microsoft.com/office/drawing/2014/main" val="475525677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565929" y="1560998"/>
            <a:ext cx="35104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ea typeface="Cambria" panose="02040503050406030204" pitchFamily="18" charset="0"/>
              </a:rPr>
              <a:t>Questions to be answered by the coordinator:</a:t>
            </a:r>
          </a:p>
          <a:p>
            <a:r>
              <a:rPr lang="en-US" dirty="0">
                <a:latin typeface="+mj-lt"/>
                <a:ea typeface="Cambria" panose="02040503050406030204" pitchFamily="18" charset="0"/>
              </a:rPr>
              <a:t>Project submitted in previous EU calls?</a:t>
            </a:r>
          </a:p>
          <a:p>
            <a:r>
              <a:rPr lang="en-US" dirty="0">
                <a:latin typeface="+mj-lt"/>
                <a:ea typeface="Cambria" panose="02040503050406030204" pitchFamily="18" charset="0"/>
              </a:rPr>
              <a:t>Verification of the financial capacity (only for private entities)</a:t>
            </a:r>
          </a:p>
          <a:p>
            <a:r>
              <a:rPr lang="en-US" dirty="0">
                <a:latin typeface="+mj-lt"/>
                <a:ea typeface="Cambria" panose="02040503050406030204" pitchFamily="18" charset="0"/>
              </a:rPr>
              <a:t>Total budget requested to PRIMA (on the submission website </a:t>
            </a:r>
            <a:r>
              <a:rPr lang="en-US" b="1" dirty="0">
                <a:solidFill>
                  <a:srgbClr val="FF0000"/>
                </a:solidFill>
                <a:latin typeface="+mj-lt"/>
                <a:ea typeface="Cambria" panose="02040503050406030204" pitchFamily="18" charset="0"/>
              </a:rPr>
              <a:t>each partner must give the total cost of the project and the requested amount to PRIMA</a:t>
            </a:r>
            <a:r>
              <a:rPr lang="en-US" dirty="0">
                <a:latin typeface="+mj-lt"/>
                <a:ea typeface="Cambria" panose="02040503050406030204" pitchFamily="18" charset="0"/>
              </a:rPr>
              <a:t>)</a:t>
            </a:r>
          </a:p>
          <a:p>
            <a:r>
              <a:rPr lang="en-US" dirty="0">
                <a:latin typeface="+mj-lt"/>
                <a:ea typeface="Cambria" panose="02040503050406030204" pitchFamily="18" charset="0"/>
              </a:rPr>
              <a:t>Etc….</a:t>
            </a:r>
          </a:p>
        </p:txBody>
      </p:sp>
      <p:sp>
        <p:nvSpPr>
          <p:cNvPr id="5" name="Google Shape;438;p25"/>
          <p:cNvSpPr/>
          <p:nvPr/>
        </p:nvSpPr>
        <p:spPr>
          <a:xfrm>
            <a:off x="8849376" y="6169885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41;p25"/>
          <p:cNvSpPr txBox="1"/>
          <p:nvPr/>
        </p:nvSpPr>
        <p:spPr>
          <a:xfrm>
            <a:off x="811092" y="271923"/>
            <a:ext cx="10981515" cy="89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300" rIns="0" bIns="0" anchor="t" anchorCtr="0">
            <a:noAutofit/>
          </a:bodyPr>
          <a:lstStyle/>
          <a:p>
            <a:pPr lvl="0" algn="just">
              <a:lnSpc>
                <a:spcPct val="2000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</a:rPr>
              <a:t>2.	General information on the pre-proposal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5EEB6-E792-4B24-AB19-2A277B16D58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074978" y="-12884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1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904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D6980-0510-472A-A73B-22BF760A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99D718-7353-4036-B7A8-1C15FD5F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5EEB6-E792-4B24-AB19-2A277B16D58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C7E6A-96F1-4BC9-AC42-755E9C497ED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ángulo">
            <a:extLst>
              <a:ext uri="{FF2B5EF4-FFF2-40B4-BE49-F238E27FC236}">
                <a16:creationId xmlns:a16="http://schemas.microsoft.com/office/drawing/2014/main" id="{48868E71-9BCF-4BAF-BFC6-7C2711238B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75BA"/>
          </a:solidFill>
          <a:ln w="12700">
            <a:miter lim="400000"/>
          </a:ln>
        </p:spPr>
        <p:txBody>
          <a:bodyPr lIns="20202" tIns="20202" rIns="20202" bIns="20202" anchor="ctr"/>
          <a:lstStyle/>
          <a:p>
            <a:pPr algn="ctr" defTabSz="328282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72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Imagen" descr="Imagen">
            <a:extLst>
              <a:ext uri="{FF2B5EF4-FFF2-40B4-BE49-F238E27FC236}">
                <a16:creationId xmlns:a16="http://schemas.microsoft.com/office/drawing/2014/main" id="{AF47BD1A-B943-4504-BAF0-69EC2ADF7C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" y="173378"/>
            <a:ext cx="2651001" cy="797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Imagen" descr="Imagen">
            <a:extLst>
              <a:ext uri="{FF2B5EF4-FFF2-40B4-BE49-F238E27FC236}">
                <a16:creationId xmlns:a16="http://schemas.microsoft.com/office/drawing/2014/main" id="{E4D3DB50-2047-4466-9476-87072544D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9" y="6230939"/>
            <a:ext cx="269875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8" name="Imagen" descr="Imagen">
            <a:extLst>
              <a:ext uri="{FF2B5EF4-FFF2-40B4-BE49-F238E27FC236}">
                <a16:creationId xmlns:a16="http://schemas.microsoft.com/office/drawing/2014/main" id="{413E3B7B-2DE0-4DAB-A157-4C9F00D708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6273801"/>
            <a:ext cx="2682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Imagen" descr="Imagen">
            <a:extLst>
              <a:ext uri="{FF2B5EF4-FFF2-40B4-BE49-F238E27FC236}">
                <a16:creationId xmlns:a16="http://schemas.microsoft.com/office/drawing/2014/main" id="{EF55F76D-0653-4F44-9821-8D5F81A204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64" y="6273801"/>
            <a:ext cx="268287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" name="@PRIMAInnovation">
            <a:extLst>
              <a:ext uri="{FF2B5EF4-FFF2-40B4-BE49-F238E27FC236}">
                <a16:creationId xmlns:a16="http://schemas.microsoft.com/office/drawing/2014/main" id="{2D8335E5-1471-4CCE-AB34-07405004D6E6}"/>
              </a:ext>
            </a:extLst>
          </p:cNvPr>
          <p:cNvSpPr txBox="1"/>
          <p:nvPr/>
        </p:nvSpPr>
        <p:spPr>
          <a:xfrm>
            <a:off x="4198938" y="6267451"/>
            <a:ext cx="1416050" cy="271463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8319" tIns="18319" rIns="18319" bIns="18319">
            <a:normAutofit fontScale="85000" lnSpcReduction="1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59490">
              <a:defRPr/>
            </a:pPr>
            <a:r>
              <a:rPr sz="95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@</a:t>
            </a:r>
            <a:r>
              <a:rPr sz="18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PRIMA</a:t>
            </a:r>
            <a:r>
              <a:rPr lang="en-US" sz="18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Program</a:t>
            </a:r>
            <a:endParaRPr sz="181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1" name="Prima Programme official">
            <a:extLst>
              <a:ext uri="{FF2B5EF4-FFF2-40B4-BE49-F238E27FC236}">
                <a16:creationId xmlns:a16="http://schemas.microsoft.com/office/drawing/2014/main" id="{EA956619-5D89-4A94-AA8D-6D467D503A91}"/>
              </a:ext>
            </a:extLst>
          </p:cNvPr>
          <p:cNvSpPr txBox="1"/>
          <p:nvPr/>
        </p:nvSpPr>
        <p:spPr>
          <a:xfrm>
            <a:off x="6408738" y="6273801"/>
            <a:ext cx="1763712" cy="2571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8319" tIns="18319" rIns="18319" bIns="18319">
            <a:normAutofit fontScale="55000" lnSpcReduction="20000"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59490">
              <a:defRPr/>
            </a:pPr>
            <a:r>
              <a:rPr sz="2811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Prima</a:t>
            </a:r>
            <a:r>
              <a:rPr sz="127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sz="217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Program</a:t>
            </a:r>
          </a:p>
        </p:txBody>
      </p:sp>
      <p:sp>
        <p:nvSpPr>
          <p:cNvPr id="12" name="Prima-med YouTube">
            <a:extLst>
              <a:ext uri="{FF2B5EF4-FFF2-40B4-BE49-F238E27FC236}">
                <a16:creationId xmlns:a16="http://schemas.microsoft.com/office/drawing/2014/main" id="{7BAE5B2F-AFB2-4704-86CC-E6287C9CC679}"/>
              </a:ext>
            </a:extLst>
          </p:cNvPr>
          <p:cNvSpPr txBox="1"/>
          <p:nvPr/>
        </p:nvSpPr>
        <p:spPr>
          <a:xfrm>
            <a:off x="8204200" y="6273800"/>
            <a:ext cx="2598738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8319" tIns="18319" rIns="18319" bIns="18319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59490">
              <a:defRPr/>
            </a:pPr>
            <a:r>
              <a:rPr sz="154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Prima-med</a:t>
            </a:r>
            <a:r>
              <a:rPr sz="90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 </a:t>
            </a:r>
            <a:r>
              <a:rPr sz="1542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YouTube</a:t>
            </a:r>
          </a:p>
        </p:txBody>
      </p:sp>
      <p:pic>
        <p:nvPicPr>
          <p:cNvPr id="13" name="Imagen" descr="Imagen">
            <a:extLst>
              <a:ext uri="{FF2B5EF4-FFF2-40B4-BE49-F238E27FC236}">
                <a16:creationId xmlns:a16="http://schemas.microsoft.com/office/drawing/2014/main" id="{0B1DB131-CA0F-4D77-B175-B036582958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210300"/>
            <a:ext cx="26828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" name="PrimaProgram">
            <a:extLst>
              <a:ext uri="{FF2B5EF4-FFF2-40B4-BE49-F238E27FC236}">
                <a16:creationId xmlns:a16="http://schemas.microsoft.com/office/drawing/2014/main" id="{2BDCBA33-1F0F-4C0D-9602-FE57C763ECDD}"/>
              </a:ext>
            </a:extLst>
          </p:cNvPr>
          <p:cNvSpPr txBox="1"/>
          <p:nvPr/>
        </p:nvSpPr>
        <p:spPr>
          <a:xfrm>
            <a:off x="2146300" y="6205538"/>
            <a:ext cx="1555750" cy="46831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18319" tIns="18319" rIns="18319" bIns="18319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659490">
              <a:defRPr/>
            </a:pPr>
            <a:r>
              <a:rPr sz="1814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</a:rPr>
              <a:t>PrimaProgram</a:t>
            </a:r>
            <a:endParaRPr sz="181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</a:endParaRPr>
          </a:p>
        </p:txBody>
      </p:sp>
      <p:sp>
        <p:nvSpPr>
          <p:cNvPr id="16" name="Textplatzhalter 2">
            <a:extLst>
              <a:ext uri="{FF2B5EF4-FFF2-40B4-BE49-F238E27FC236}">
                <a16:creationId xmlns:a16="http://schemas.microsoft.com/office/drawing/2014/main" id="{11AB4BFE-2F28-4905-B28A-6D936D438FCC}"/>
              </a:ext>
            </a:extLst>
          </p:cNvPr>
          <p:cNvSpPr txBox="1">
            <a:spLocks/>
          </p:cNvSpPr>
          <p:nvPr/>
        </p:nvSpPr>
        <p:spPr>
          <a:xfrm>
            <a:off x="1901952" y="3163888"/>
            <a:ext cx="8290434" cy="2362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>
            <a:noAutofit/>
          </a:bodyPr>
          <a:lstStyle>
            <a:lvl1pPr marL="285750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2450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8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60488" indent="-285750" algn="l" defTabSz="720000" rtl="0" eaLnBrk="1" latinLnBrk="0" hangingPunct="1">
              <a:spcBef>
                <a:spcPts val="0"/>
              </a:spcBef>
              <a:buFont typeface="Arial" panose="020B0604020202020204" pitchFamily="34" charset="0"/>
              <a:buChar char="•"/>
              <a:defRPr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de-DE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Dr. Mohamed Wageih</a:t>
            </a:r>
          </a:p>
          <a:p>
            <a:pPr marL="0" indent="0" algn="ctr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de-DE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Project Officer</a:t>
            </a:r>
          </a:p>
          <a:p>
            <a:pPr marL="0" indent="0" algn="ctr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de-DE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PRIMA – The </a:t>
            </a: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Partnership for Research and Innovation in the Mediterranean Area</a:t>
            </a:r>
          </a:p>
          <a:p>
            <a:pPr marL="0" indent="0" algn="ctr" fontAlgn="base">
              <a:lnSpc>
                <a:spcPct val="150000"/>
              </a:lnSpc>
              <a:spcAft>
                <a:spcPct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mohamed.wageih@prima_med.org </a:t>
            </a:r>
            <a:endParaRPr lang="de-DE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068886B-ACBD-45DF-A4F5-D7DA32173F64}"/>
              </a:ext>
            </a:extLst>
          </p:cNvPr>
          <p:cNvSpPr/>
          <p:nvPr/>
        </p:nvSpPr>
        <p:spPr>
          <a:xfrm>
            <a:off x="2370655" y="1333933"/>
            <a:ext cx="7353028" cy="1303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ndalus" panose="02020603050405020304" pitchFamily="18" charset="-78"/>
              </a:rPr>
              <a:t>END OF SESSION FOUR</a:t>
            </a:r>
            <a:b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ndalus" panose="02020603050405020304" pitchFamily="18" charset="-78"/>
              </a:rPr>
            </a:br>
            <a:r>
              <a:rPr lang="en-GB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ndalus" panose="02020603050405020304" pitchFamily="18" charset="-78"/>
              </a:rPr>
              <a:t>THANK YOU FOR YOUR ATTENTION</a:t>
            </a:r>
            <a:endParaRPr lang="en-GB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827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25"/>
          <p:cNvSpPr txBox="1"/>
          <p:nvPr/>
        </p:nvSpPr>
        <p:spPr>
          <a:xfrm>
            <a:off x="5356116" y="4977170"/>
            <a:ext cx="1647440" cy="243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0600" rIns="0" bIns="0" anchor="t" anchorCtr="0">
            <a:noAutofit/>
          </a:bodyPr>
          <a:lstStyle/>
          <a:p>
            <a:pPr marL="471978"/>
            <a:r>
              <a:rPr lang="it-IT" sz="5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trategic Research and Innovation Agenda</a:t>
            </a:r>
            <a:endParaRPr sz="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6968">
              <a:spcBef>
                <a:spcPts val="96"/>
              </a:spcBef>
            </a:pPr>
            <a:r>
              <a:rPr lang="it-IT" sz="3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raft - August 10th 2017</a:t>
            </a:r>
            <a:endParaRPr sz="3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334813" y="2743200"/>
            <a:ext cx="9659007" cy="1114097"/>
          </a:xfrm>
        </p:spPr>
        <p:txBody>
          <a:bodyPr>
            <a:normAutofit fontScale="77500" lnSpcReduction="20000"/>
          </a:bodyPr>
          <a:lstStyle/>
          <a:p>
            <a:pPr marL="25400" indent="0" algn="ctr">
              <a:buNone/>
            </a:pPr>
            <a:r>
              <a:rPr lang="en-GB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Guidelines, Documents and Analyze PRIMA Topics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074978" y="-12884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73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1676400" y="266700"/>
            <a:ext cx="8839200" cy="6858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PRIMA guidelines and documents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6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6" y="1490488"/>
            <a:ext cx="3203027" cy="463704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1113" y="1516698"/>
            <a:ext cx="3203027" cy="463704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3300249" y="2659118"/>
            <a:ext cx="451945" cy="378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ight Arrow 12"/>
          <p:cNvSpPr/>
          <p:nvPr/>
        </p:nvSpPr>
        <p:spPr>
          <a:xfrm flipH="1">
            <a:off x="8414598" y="2659118"/>
            <a:ext cx="451945" cy="378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74530" y="2472226"/>
            <a:ext cx="24160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Call reference document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Official announcement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PRIMA 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Structure of the Call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Topics,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type of the 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Annexes and other docs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78276" y="2467126"/>
            <a:ext cx="24160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Instructions: How to apply?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Eligibility and admissibility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Evaluation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Main sections (Pre and Full)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74978" y="-12884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6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72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0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1676400" y="266700"/>
            <a:ext cx="8839200" cy="6858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PRIMA guidelines and documents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6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00249" y="2659118"/>
            <a:ext cx="451945" cy="378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ight Arrow 12"/>
          <p:cNvSpPr/>
          <p:nvPr/>
        </p:nvSpPr>
        <p:spPr>
          <a:xfrm flipH="1">
            <a:off x="8414598" y="2659118"/>
            <a:ext cx="451945" cy="378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74530" y="2472226"/>
            <a:ext cx="241606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Scientific description of each topic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Expected Impact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78276" y="2467126"/>
            <a:ext cx="241606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How to use the submission system: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Complete your proposal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Consortium builder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Fill Financial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Project Summary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Upload Part I, II, budget sheet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Submission: at the deadline!!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22" y="1516698"/>
            <a:ext cx="3130823" cy="469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4086" y="1485323"/>
            <a:ext cx="3203027" cy="469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074978" y="-12884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7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5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1676400" y="266700"/>
            <a:ext cx="8839200" cy="6858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PRIMA guidelines and documents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6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300249" y="2659118"/>
            <a:ext cx="451945" cy="378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ight Arrow 12"/>
          <p:cNvSpPr/>
          <p:nvPr/>
        </p:nvSpPr>
        <p:spPr>
          <a:xfrm flipH="1">
            <a:off x="8414598" y="2659118"/>
            <a:ext cx="451945" cy="3783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3774530" y="2472226"/>
            <a:ext cx="241606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Essential for Section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National regulation of each PRIMA National Funding Agencies, contacts,…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Communicate with your corresponding NCP!!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3138" y="2467126"/>
            <a:ext cx="23396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Templates</a:t>
            </a:r>
          </a:p>
          <a:p>
            <a:pPr marL="357188" lvl="1" indent="-79375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 I (admin part): stage 1&amp;2</a:t>
            </a:r>
          </a:p>
          <a:p>
            <a:pPr marL="357188" lvl="1" indent="-79375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Part II (scientific part) Stage 1&amp;2</a:t>
            </a:r>
          </a:p>
          <a:p>
            <a:pPr marL="357188" lvl="1" indent="-79375">
              <a:buFont typeface="Arial" panose="020B0604020202020204" pitchFamily="34" charset="0"/>
              <a:buChar char="•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Detailed Budget sheets, Stage 2 only (Section 1 and Section 2)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59" y="1533673"/>
            <a:ext cx="3146082" cy="468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2022" y="1523755"/>
            <a:ext cx="2870825" cy="2447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705" y="3039228"/>
            <a:ext cx="2870825" cy="24479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2023" y="5084935"/>
            <a:ext cx="3112118" cy="1600202"/>
          </a:xfrm>
          <a:prstGeom prst="rect">
            <a:avLst/>
          </a:prstGeom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074978" y="-12884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19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2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1550275" y="2818793"/>
            <a:ext cx="8839200" cy="6858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Analyze PRIMA topic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6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74978" y="-12884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901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665EEB6-E792-4B24-AB19-2A277B16D589}" type="slidenum">
              <a:rPr lang="en-US">
                <a:latin typeface="Tw Cen MT"/>
              </a:rPr>
              <a:pPr/>
              <a:t>7</a:t>
            </a:fld>
            <a:endParaRPr lang="en-US">
              <a:latin typeface="Tw Cen M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1844715" y="410902"/>
            <a:ext cx="8458200" cy="861320"/>
          </a:xfrm>
        </p:spPr>
        <p:txBody>
          <a:bodyPr>
            <a:noAutofit/>
          </a:bodyPr>
          <a:lstStyle/>
          <a:p>
            <a:pPr marL="0" indent="0" algn="ctr">
              <a:buNone/>
              <a:tabLst>
                <a:tab pos="533400" algn="l"/>
                <a:tab pos="1257300" algn="l"/>
                <a:tab pos="1435100" algn="l"/>
              </a:tabLst>
            </a:pPr>
            <a:r>
              <a:rPr lang="en-US" sz="5400" b="1" dirty="0">
                <a:solidFill>
                  <a:srgbClr val="FF0000"/>
                </a:solidFill>
                <a:latin typeface="Calibri" panose="020F0502020204030204" pitchFamily="34" charset="0"/>
              </a:rPr>
              <a:t>Practices</a:t>
            </a:r>
            <a:endParaRPr lang="en-GB" sz="5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538223" y="1724628"/>
            <a:ext cx="11071185" cy="4749744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  <a:tabLst>
                <a:tab pos="533400" algn="l"/>
                <a:tab pos="1257300" algn="l"/>
                <a:tab pos="1435100" algn="l"/>
              </a:tabLst>
            </a:pPr>
            <a:r>
              <a:rPr lang="en-US" sz="5400" dirty="0">
                <a:solidFill>
                  <a:srgbClr val="000099"/>
                </a:solidFill>
                <a:latin typeface="Calibri" panose="020F0502020204030204" pitchFamily="34" charset="0"/>
              </a:rPr>
              <a:t>How to read and analyze PRIMA topic?</a:t>
            </a:r>
          </a:p>
          <a:p>
            <a:pPr marL="0" indent="0" algn="ctr">
              <a:buFont typeface="Wingdings"/>
              <a:buNone/>
              <a:tabLst>
                <a:tab pos="533400" algn="l"/>
                <a:tab pos="1257300" algn="l"/>
                <a:tab pos="1435100" algn="l"/>
              </a:tabLst>
            </a:pPr>
            <a:endParaRPr lang="en-US" sz="5400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  <a:tabLst>
                <a:tab pos="533400" algn="l"/>
                <a:tab pos="1257300" algn="l"/>
                <a:tab pos="1435100" algn="l"/>
              </a:tabLst>
            </a:pPr>
            <a:endParaRPr lang="en-US" sz="1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tabLst>
                <a:tab pos="533400" algn="l"/>
                <a:tab pos="1257300" algn="l"/>
                <a:tab pos="1435100" algn="l"/>
              </a:tabLst>
            </a:pPr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dirty="0">
                <a:hlinkClick r:id="rId2"/>
              </a:rPr>
              <a:t>http://prima-med.org/wp-content/uploads/2018/12/PRIMA-Call-text-and-supporting-information-Call-Section-1-Topic-1.2.2-%E2%80%93-Farming-Systems-2019.pdf</a:t>
            </a:r>
            <a:endParaRPr lang="en-GB" sz="1800" dirty="0"/>
          </a:p>
          <a:p>
            <a:pPr marL="0" indent="0" algn="ctr">
              <a:buNone/>
              <a:tabLst>
                <a:tab pos="533400" algn="l"/>
                <a:tab pos="1257300" algn="l"/>
                <a:tab pos="1435100" algn="l"/>
              </a:tabLst>
            </a:pPr>
            <a:r>
              <a:rPr lang="en-GB" sz="1800" dirty="0">
                <a:hlinkClick r:id="rId3"/>
              </a:rPr>
              <a:t>http://prima-med.org/wp-content/uploads/2018/12/PRIMA-Call-text-and-supporting-information-Call-Section-1-Topic-1.3.1-%E2%80%93-Agro-food-Value-Chain-2019.pdf</a:t>
            </a:r>
            <a:r>
              <a:rPr lang="en-US" sz="1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68002" y="3060056"/>
            <a:ext cx="11790744" cy="6858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3600" b="1" dirty="0"/>
              <a:t>PRIMA CALL 2019 – section 1 – FOOD/ Farming IAs topics</a:t>
            </a:r>
          </a:p>
        </p:txBody>
      </p:sp>
      <p:sp>
        <p:nvSpPr>
          <p:cNvPr id="8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74978" y="-12884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4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1082818" y="1155444"/>
            <a:ext cx="977462" cy="4694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80595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711200" y="1860251"/>
            <a:ext cx="11169822" cy="122650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I. </a:t>
            </a:r>
            <a:r>
              <a:rPr kumimoji="0" lang="en-GB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The Topic Title</a:t>
            </a:r>
          </a:p>
          <a:p>
            <a:pPr lvl="0">
              <a:defRPr/>
            </a:pPr>
            <a:r>
              <a:rPr lang="en-US" sz="2400" dirty="0"/>
              <a:t>IA – Topic 1.3.1: Implementation of analytical tools and digital technology to achieve traceability, authenticity control of traditional Mediterranean foods</a:t>
            </a:r>
            <a:endParaRPr lang="en-GB" sz="2200" u="sng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1676400" y="266700"/>
            <a:ext cx="8839200" cy="6858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How to read PRIMA topic?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6" name="Google Shape;435;p25"/>
          <p:cNvSpPr/>
          <p:nvPr/>
        </p:nvSpPr>
        <p:spPr>
          <a:xfrm>
            <a:off x="6728097" y="5958751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55600" y="3416004"/>
            <a:ext cx="1165854" cy="6110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I</a:t>
            </a: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nnovation </a:t>
            </a: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A</a:t>
            </a: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ction</a:t>
            </a:r>
            <a:endParaRPr lang="en-GB" sz="16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" name="Curved Connector 2"/>
          <p:cNvCxnSpPr>
            <a:stCxn id="38" idx="1"/>
            <a:endCxn id="10" idx="2"/>
          </p:cNvCxnSpPr>
          <p:nvPr/>
        </p:nvCxnSpPr>
        <p:spPr>
          <a:xfrm rot="10800000" flipH="1" flipV="1">
            <a:off x="711199" y="2473502"/>
            <a:ext cx="227327" cy="1553522"/>
          </a:xfrm>
          <a:prstGeom prst="curvedConnector4">
            <a:avLst>
              <a:gd name="adj1" fmla="val -256987"/>
              <a:gd name="adj2" fmla="val 1147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938527" y="4243898"/>
            <a:ext cx="1165854" cy="34972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High </a:t>
            </a: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TRL</a:t>
            </a:r>
            <a:endParaRPr lang="en-GB" sz="1600" b="1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938527" y="4952433"/>
            <a:ext cx="2682684" cy="64643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Engagement of </a:t>
            </a: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Stakeholders</a:t>
            </a: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and </a:t>
            </a:r>
            <a:r>
              <a:rPr kumimoji="0" lang="en-US" sz="16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private</a:t>
            </a: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sector</a:t>
            </a:r>
            <a:endParaRPr lang="en-GB" sz="16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5" name="Curved Connector 14"/>
          <p:cNvCxnSpPr>
            <a:stCxn id="10" idx="2"/>
            <a:endCxn id="13" idx="2"/>
          </p:cNvCxnSpPr>
          <p:nvPr/>
        </p:nvCxnSpPr>
        <p:spPr>
          <a:xfrm rot="16200000" flipH="1">
            <a:off x="946689" y="4018861"/>
            <a:ext cx="566602" cy="582927"/>
          </a:xfrm>
          <a:prstGeom prst="curvedConnector5">
            <a:avLst>
              <a:gd name="adj1" fmla="val 19138"/>
              <a:gd name="adj2" fmla="val 239216"/>
              <a:gd name="adj3" fmla="val 14034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3" idx="2"/>
            <a:endCxn id="14" idx="1"/>
          </p:cNvCxnSpPr>
          <p:nvPr/>
        </p:nvCxnSpPr>
        <p:spPr>
          <a:xfrm rot="5400000">
            <a:off x="888979" y="4643175"/>
            <a:ext cx="682025" cy="582927"/>
          </a:xfrm>
          <a:prstGeom prst="curvedConnector4">
            <a:avLst>
              <a:gd name="adj1" fmla="val 26304"/>
              <a:gd name="adj2" fmla="val 13921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2081100" y="3263171"/>
            <a:ext cx="2423335" cy="6110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Select the topic</a:t>
            </a:r>
            <a:r>
              <a:rPr kumimoji="0" lang="en-US" sz="1600" i="0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Ref # on the submission system</a:t>
            </a:r>
            <a:endParaRPr lang="en-GB" sz="16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>
          <a:xfrm>
            <a:off x="5073085" y="3304185"/>
            <a:ext cx="2423335" cy="344094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Applied</a:t>
            </a:r>
            <a:r>
              <a:rPr kumimoji="0" lang="en-US" sz="1600" i="0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 solutions</a:t>
            </a:r>
            <a:endParaRPr lang="en-GB" sz="16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endCxn id="22" idx="1"/>
          </p:cNvCxnSpPr>
          <p:nvPr/>
        </p:nvCxnSpPr>
        <p:spPr>
          <a:xfrm rot="5400000">
            <a:off x="1570510" y="3039312"/>
            <a:ext cx="1039960" cy="18779"/>
          </a:xfrm>
          <a:prstGeom prst="curvedConnector4">
            <a:avLst>
              <a:gd name="adj1" fmla="val 35311"/>
              <a:gd name="adj2" fmla="val 86955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endCxn id="23" idx="0"/>
          </p:cNvCxnSpPr>
          <p:nvPr/>
        </p:nvCxnSpPr>
        <p:spPr>
          <a:xfrm rot="10800000" flipV="1">
            <a:off x="6284754" y="2574687"/>
            <a:ext cx="830755" cy="729497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3754037" y="4320371"/>
            <a:ext cx="2423335" cy="63206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Scope/specific objective of the topic</a:t>
            </a:r>
            <a:endParaRPr lang="en-GB" sz="16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Curved Connector 30"/>
          <p:cNvCxnSpPr>
            <a:endCxn id="30" idx="1"/>
          </p:cNvCxnSpPr>
          <p:nvPr/>
        </p:nvCxnSpPr>
        <p:spPr>
          <a:xfrm>
            <a:off x="1294126" y="2967592"/>
            <a:ext cx="2459911" cy="1668810"/>
          </a:xfrm>
          <a:prstGeom prst="curvedConnector3">
            <a:avLst>
              <a:gd name="adj1" fmla="val 2479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7827028" y="3979570"/>
            <a:ext cx="2423335" cy="63206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Be specific, selective, not diffused</a:t>
            </a:r>
            <a:endParaRPr lang="en-GB" sz="1600" u="sng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0" name="Curved Connector 39"/>
          <p:cNvCxnSpPr>
            <a:endCxn id="39" idx="0"/>
          </p:cNvCxnSpPr>
          <p:nvPr/>
        </p:nvCxnSpPr>
        <p:spPr>
          <a:xfrm>
            <a:off x="7679657" y="2967592"/>
            <a:ext cx="1359039" cy="1011978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074978" y="-12884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9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390160" y="4967852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Q: 2.2.2?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1082818" y="1155444"/>
            <a:ext cx="977462" cy="4694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90160" y="5467194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Q: 1.4.1?</a:t>
            </a:r>
          </a:p>
        </p:txBody>
      </p:sp>
    </p:spTree>
    <p:extLst>
      <p:ext uri="{BB962C8B-B14F-4D97-AF65-F5344CB8AC3E}">
        <p14:creationId xmlns:p14="http://schemas.microsoft.com/office/powerpoint/2010/main" val="26257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3" grpId="0"/>
      <p:bldP spid="14" grpId="0"/>
      <p:bldP spid="22" grpId="0"/>
      <p:bldP spid="23" grpId="0"/>
      <p:bldP spid="30" grpId="0"/>
      <p:bldP spid="39" grpId="0"/>
      <p:bldP spid="5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211297" y="1484480"/>
            <a:ext cx="11768319" cy="426698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r>
              <a:rPr lang="en-GB" sz="3200" u="sng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Challenges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2000" dirty="0"/>
              <a:t>The </a:t>
            </a:r>
            <a:r>
              <a:rPr lang="en-US" sz="2000" b="1" dirty="0"/>
              <a:t>Mediterranean traditional food </a:t>
            </a:r>
            <a:r>
              <a:rPr lang="en-US" sz="2000" dirty="0"/>
              <a:t>……………………………………………………… …………………………………….. in food processing, preparation and nutrition requirements. ……….. </a:t>
            </a:r>
            <a:r>
              <a:rPr lang="en-US" sz="2000" b="1" dirty="0"/>
              <a:t>valorization of Mediterranean animal breeds and plant varieties</a:t>
            </a:r>
            <a:r>
              <a:rPr lang="en-US" sz="2000" dirty="0"/>
              <a:t>, as sources of foods and natural </a:t>
            </a:r>
            <a:r>
              <a:rPr lang="en-US" sz="2000" b="1" dirty="0"/>
              <a:t>bioactive compounds</a:t>
            </a:r>
            <a:r>
              <a:rPr lang="en-US" sz="2000" dirty="0"/>
              <a:t>, requires their unequivocal</a:t>
            </a:r>
            <a:r>
              <a:rPr lang="en-US" sz="2000" b="1" dirty="0">
                <a:solidFill>
                  <a:srgbClr val="FF0000"/>
                </a:solidFill>
              </a:rPr>
              <a:t> traceability and characterization, based on state-of-the-art methods and technologies</a:t>
            </a:r>
            <a:r>
              <a:rPr lang="en-US" sz="2000" dirty="0"/>
              <a:t> which univocally define their Mediterranean </a:t>
            </a:r>
            <a:r>
              <a:rPr lang="en-US" sz="2000" b="1" dirty="0"/>
              <a:t>origin</a:t>
            </a:r>
            <a:r>
              <a:rPr lang="en-US" sz="2000" dirty="0"/>
              <a:t> in a global context, as well as their </a:t>
            </a:r>
            <a:r>
              <a:rPr lang="en-US" sz="2000" b="1" dirty="0"/>
              <a:t>quality</a:t>
            </a:r>
            <a:r>
              <a:rPr lang="en-US" sz="2000" dirty="0"/>
              <a:t> and </a:t>
            </a:r>
            <a:r>
              <a:rPr lang="en-US" sz="2000" b="1" dirty="0"/>
              <a:t>safety</a:t>
            </a:r>
            <a:r>
              <a:rPr lang="en-US" sz="2000" dirty="0"/>
              <a:t>. ………The </a:t>
            </a:r>
            <a:r>
              <a:rPr lang="en-US" sz="2000" b="1" dirty="0"/>
              <a:t>creation of reference databases </a:t>
            </a:r>
            <a:r>
              <a:rPr lang="en-US" sz="2000" dirty="0"/>
              <a:t>would foster the necessary </a:t>
            </a:r>
            <a:r>
              <a:rPr lang="en-US" sz="2000" b="1" dirty="0"/>
              <a:t>harmonization of the analytical methods and data validation among different laboratories</a:t>
            </a:r>
            <a:r>
              <a:rPr lang="en-US" sz="2000" dirty="0"/>
              <a:t>, two stringent requirements for the creation of a trans-national authenticity and traceability system that specifically address the identification of animal breeds, plant </a:t>
            </a:r>
            <a:r>
              <a:rPr lang="en-US" sz="2000" b="1" dirty="0"/>
              <a:t>varieties, geographical origin and production protocols characterizing….</a:t>
            </a:r>
            <a:endParaRPr kumimoji="0" lang="en-GB" sz="2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65EEB6-E792-4B24-AB19-2A277B16D589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6" name="Google Shape;435;p25"/>
          <p:cNvSpPr/>
          <p:nvPr/>
        </p:nvSpPr>
        <p:spPr>
          <a:xfrm>
            <a:off x="6728097" y="5705897"/>
            <a:ext cx="118372" cy="84070"/>
          </a:xfrm>
          <a:custGeom>
            <a:avLst/>
            <a:gdLst/>
            <a:ahLst/>
            <a:cxnLst/>
            <a:rect l="l" t="t" r="r" b="b"/>
            <a:pathLst>
              <a:path w="138429" h="92710" extrusionOk="0">
                <a:moveTo>
                  <a:pt x="0" y="92519"/>
                </a:moveTo>
                <a:lnTo>
                  <a:pt x="138290" y="92519"/>
                </a:lnTo>
                <a:lnTo>
                  <a:pt x="138290" y="0"/>
                </a:lnTo>
                <a:lnTo>
                  <a:pt x="0" y="0"/>
                </a:lnTo>
                <a:lnTo>
                  <a:pt x="0" y="9251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437;p25"/>
          <p:cNvSpPr/>
          <p:nvPr/>
        </p:nvSpPr>
        <p:spPr>
          <a:xfrm>
            <a:off x="0" y="6045048"/>
            <a:ext cx="12190914" cy="810753"/>
          </a:xfrm>
          <a:custGeom>
            <a:avLst/>
            <a:gdLst/>
            <a:ahLst/>
            <a:cxnLst/>
            <a:rect l="l" t="t" r="r" b="b"/>
            <a:pathLst>
              <a:path w="10692130" h="894079" extrusionOk="0">
                <a:moveTo>
                  <a:pt x="0" y="893660"/>
                </a:moveTo>
                <a:lnTo>
                  <a:pt x="10692003" y="893660"/>
                </a:lnTo>
                <a:lnTo>
                  <a:pt x="10692003" y="0"/>
                </a:lnTo>
                <a:lnTo>
                  <a:pt x="0" y="0"/>
                </a:lnTo>
                <a:lnTo>
                  <a:pt x="0" y="893660"/>
                </a:lnTo>
                <a:close/>
              </a:path>
            </a:pathLst>
          </a:custGeom>
          <a:solidFill>
            <a:srgbClr val="76676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Title 6"/>
          <p:cNvSpPr txBox="1">
            <a:spLocks/>
          </p:cNvSpPr>
          <p:nvPr/>
        </p:nvSpPr>
        <p:spPr>
          <a:xfrm>
            <a:off x="1676400" y="266700"/>
            <a:ext cx="8839200" cy="6858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 Cen MT"/>
                <a:ea typeface="+mj-ea"/>
                <a:cs typeface="+mj-cs"/>
              </a:rPr>
              <a:t>How to read PRIMA topic?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w Cen MT"/>
              <a:ea typeface="+mj-ea"/>
              <a:cs typeface="+mj-cs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074978" y="-12884"/>
            <a:ext cx="611338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This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Tw Cen MT"/>
                <a:ea typeface="+mn-ea"/>
                <a:cs typeface="+mn-cs"/>
              </a:rPr>
              <a:t> training material has been prepared via PRIMA-IS for training purpose only.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13" name="Google Shape;438;p25"/>
          <p:cNvSpPr/>
          <p:nvPr/>
        </p:nvSpPr>
        <p:spPr>
          <a:xfrm>
            <a:off x="10667665" y="6215711"/>
            <a:ext cx="1426475" cy="46942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7" descr="http://www.5toi.eu/wp-content/uploads/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80" y="51836"/>
            <a:ext cx="838200" cy="5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11082818" y="1155444"/>
            <a:ext cx="977462" cy="46944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42426445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5B2074A16CC419BEA842A2E4DC049" ma:contentTypeVersion="1" ma:contentTypeDescription="Create a new document." ma:contentTypeScope="" ma:versionID="e0ece130c50844ffabd8a122937154e8">
  <xsd:schema xmlns:xsd="http://www.w3.org/2001/XMLSchema" xmlns:xs="http://www.w3.org/2001/XMLSchema" xmlns:p="http://schemas.microsoft.com/office/2006/metadata/properties" xmlns:ns2="4c854669-c37d-4e1c-9895-ff9cd39da670" targetNamespace="http://schemas.microsoft.com/office/2006/metadata/properties" ma:root="true" ma:fieldsID="56427dbfe89111d9f0ab6e557b90e7f4" ns2:_="">
    <xsd:import namespace="4c854669-c37d-4e1c-9895-ff9cd39da670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854669-c37d-4e1c-9895-ff9cd39da67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E5C472-991B-4B35-9194-8860B9E24D28}"/>
</file>

<file path=customXml/itemProps2.xml><?xml version="1.0" encoding="utf-8"?>
<ds:datastoreItem xmlns:ds="http://schemas.openxmlformats.org/officeDocument/2006/customXml" ds:itemID="{101373D7-3415-4E3E-A7DC-1FCEA0989D02}"/>
</file>

<file path=customXml/itemProps3.xml><?xml version="1.0" encoding="utf-8"?>
<ds:datastoreItem xmlns:ds="http://schemas.openxmlformats.org/officeDocument/2006/customXml" ds:itemID="{5E21B4EA-DF17-46F6-B54C-10C1C9A7F164}"/>
</file>

<file path=docProps/app.xml><?xml version="1.0" encoding="utf-8"?>
<Properties xmlns="http://schemas.openxmlformats.org/officeDocument/2006/extended-properties" xmlns:vt="http://schemas.openxmlformats.org/officeDocument/2006/docPropsVTypes">
  <TotalTime>2986</TotalTime>
  <Words>1272</Words>
  <Application>Microsoft Office PowerPoint</Application>
  <PresentationFormat>Widescreen</PresentationFormat>
  <Paragraphs>169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1_Median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EuropeAID Website How to find the proper call?</dc:title>
  <dc:creator>Mohamed Wageih</dc:creator>
  <cp:lastModifiedBy>Mohamed Wageih</cp:lastModifiedBy>
  <cp:revision>170</cp:revision>
  <dcterms:created xsi:type="dcterms:W3CDTF">2019-09-20T10:06:35Z</dcterms:created>
  <dcterms:modified xsi:type="dcterms:W3CDTF">2023-01-29T05:28:10Z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0x0101005965B2074A16CC419BEA842A2E4DC049</vt:lpwstr>
  </property>
</Properties>
</file>