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4124" r:id="rId3"/>
    <p:sldId id="4113" r:id="rId4"/>
    <p:sldId id="4120" r:id="rId5"/>
    <p:sldId id="4119" r:id="rId6"/>
    <p:sldId id="4114" r:id="rId7"/>
    <p:sldId id="4115" r:id="rId8"/>
    <p:sldId id="4116" r:id="rId9"/>
    <p:sldId id="4117" r:id="rId10"/>
    <p:sldId id="4118" r:id="rId11"/>
    <p:sldId id="4121" r:id="rId12"/>
    <p:sldId id="4122" r:id="rId13"/>
    <p:sldId id="4123" r:id="rId14"/>
    <p:sldId id="376" r:id="rId15"/>
    <p:sldId id="377" r:id="rId16"/>
    <p:sldId id="543" r:id="rId17"/>
    <p:sldId id="370" r:id="rId18"/>
    <p:sldId id="552" r:id="rId19"/>
    <p:sldId id="553" r:id="rId20"/>
    <p:sldId id="263" r:id="rId21"/>
  </p:sldIdLst>
  <p:sldSz cx="24384000" cy="13716000"/>
  <p:notesSz cx="7011988" cy="929798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ueHaasDisplay-Roman"/>
        <a:ea typeface="NeueHaasDisplay-Roman"/>
        <a:cs typeface="NeueHaasDisplay-Roman"/>
        <a:sym typeface="NeueHaasDisplay-Roman"/>
      </a:defRPr>
    </a:lvl1pPr>
    <a:lvl2pPr marL="0" marR="0" indent="4572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ueHaasDisplay-Roman"/>
        <a:ea typeface="NeueHaasDisplay-Roman"/>
        <a:cs typeface="NeueHaasDisplay-Roman"/>
        <a:sym typeface="NeueHaasDisplay-Roman"/>
      </a:defRPr>
    </a:lvl2pPr>
    <a:lvl3pPr marL="0" marR="0" indent="9144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ueHaasDisplay-Roman"/>
        <a:ea typeface="NeueHaasDisplay-Roman"/>
        <a:cs typeface="NeueHaasDisplay-Roman"/>
        <a:sym typeface="NeueHaasDisplay-Roman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ueHaasDisplay-Roman"/>
        <a:ea typeface="NeueHaasDisplay-Roman"/>
        <a:cs typeface="NeueHaasDisplay-Roman"/>
        <a:sym typeface="NeueHaasDisplay-Roman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ueHaasDisplay-Roman"/>
        <a:ea typeface="NeueHaasDisplay-Roman"/>
        <a:cs typeface="NeueHaasDisplay-Roman"/>
        <a:sym typeface="NeueHaasDisplay-Roman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ueHaasDisplay-Roman"/>
        <a:ea typeface="NeueHaasDisplay-Roman"/>
        <a:cs typeface="NeueHaasDisplay-Roman"/>
        <a:sym typeface="NeueHaasDisplay-Roman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ueHaasDisplay-Roman"/>
        <a:ea typeface="NeueHaasDisplay-Roman"/>
        <a:cs typeface="NeueHaasDisplay-Roman"/>
        <a:sym typeface="NeueHaasDisplay-Roman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ueHaasDisplay-Roman"/>
        <a:ea typeface="NeueHaasDisplay-Roman"/>
        <a:cs typeface="NeueHaasDisplay-Roman"/>
        <a:sym typeface="NeueHaasDisplay-Roman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ueHaasDisplay-Roman"/>
        <a:ea typeface="NeueHaasDisplay-Roman"/>
        <a:cs typeface="NeueHaasDisplay-Roman"/>
        <a:sym typeface="NeueHaasDisplay-Roman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3C"/>
    <a:srgbClr val="1725A9"/>
    <a:srgbClr val="702994"/>
    <a:srgbClr val="FFB819"/>
    <a:srgbClr val="90C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88"/>
    <p:restoredTop sz="94620"/>
  </p:normalViewPr>
  <p:slideViewPr>
    <p:cSldViewPr snapToGrid="0" snapToObjects="1">
      <p:cViewPr varScale="1">
        <p:scale>
          <a:sx n="29" d="100"/>
          <a:sy n="29" d="100"/>
        </p:scale>
        <p:origin x="3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9188" cy="3487737"/>
          </a:xfrm>
          <a:prstGeom prst="rect">
            <a:avLst/>
          </a:prstGeom>
        </p:spPr>
        <p:txBody>
          <a:bodyPr lIns="93196" tIns="46598" rIns="93196" bIns="46598"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34932" y="4416544"/>
            <a:ext cx="5142125" cy="4184095"/>
          </a:xfrm>
          <a:prstGeom prst="rect">
            <a:avLst/>
          </a:prstGeom>
        </p:spPr>
        <p:txBody>
          <a:bodyPr lIns="93196" tIns="46598" rIns="93196" bIns="46598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00"/>
              </a:spcAft>
            </a:pPr>
            <a:endParaRPr lang="it-IT" sz="18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6F2BF-D10C-4A6C-A9AF-75FDDBCCB596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1826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00"/>
              </a:spcAft>
            </a:pPr>
            <a:endParaRPr lang="it-IT" sz="18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6F2BF-D10C-4A6C-A9AF-75FDDBCCB596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8093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00"/>
              </a:spcAft>
            </a:pPr>
            <a:endParaRPr lang="it-IT" sz="18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6F2BF-D10C-4A6C-A9AF-75FDDBCCB596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817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8172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00"/>
              </a:spcAft>
            </a:pPr>
            <a:endParaRPr lang="it-IT" sz="18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6F2BF-D10C-4A6C-A9AF-75FDDBCCB596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8494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00"/>
              </a:spcAft>
            </a:pPr>
            <a:endParaRPr lang="it-IT" sz="18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6F2BF-D10C-4A6C-A9AF-75FDDBCCB596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4728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00"/>
              </a:spcAft>
            </a:pPr>
            <a:endParaRPr lang="it-IT" sz="18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6F2BF-D10C-4A6C-A9AF-75FDDBCCB596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2794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00"/>
              </a:spcAft>
            </a:pPr>
            <a:endParaRPr lang="it-IT" sz="18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6F2BF-D10C-4A6C-A9AF-75FDDBCCB596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79934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00"/>
              </a:spcAft>
            </a:pPr>
            <a:endParaRPr lang="it-IT" sz="18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6F2BF-D10C-4A6C-A9AF-75FDDBCCB596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0591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00"/>
              </a:spcAft>
            </a:pPr>
            <a:endParaRPr lang="it-IT" sz="18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6F2BF-D10C-4A6C-A9AF-75FDDBCCB596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4006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00"/>
              </a:spcAft>
            </a:pPr>
            <a:endParaRPr lang="it-IT" sz="18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6F2BF-D10C-4A6C-A9AF-75FDDBCCB596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33235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00"/>
              </a:spcAft>
            </a:pPr>
            <a:endParaRPr lang="it-IT" sz="1800" dirty="0">
              <a:effectLst/>
              <a:latin typeface="Corbel" panose="020B0503020204020204" pitchFamily="34" charset="0"/>
              <a:ea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6F2BF-D10C-4A6C-A9AF-75FDDBCCB596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34741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Autor y fecha</a:t>
            </a:r>
          </a:p>
        </p:txBody>
      </p:sp>
      <p:sp>
        <p:nvSpPr>
          <p:cNvPr id="12" name="Título de la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pc="0">
                <a:solidFill>
                  <a:srgbClr val="00AF41"/>
                </a:solidFill>
                <a:latin typeface="+mj-lt"/>
                <a:ea typeface="+mj-ea"/>
                <a:cs typeface="+mj-cs"/>
                <a:sym typeface="Gotham Black"/>
              </a:defRPr>
            </a:lvl1pPr>
          </a:lstStyle>
          <a:p>
            <a:r>
              <a:t>Título de la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30000"/>
              </a:lnSpc>
              <a:spcBef>
                <a:spcPts val="0"/>
              </a:spcBef>
              <a:buSzTx/>
              <a:buNone/>
              <a:defRPr sz="33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  <a:lvl2pPr marL="0" indent="457200" defTabSz="825500">
              <a:lnSpc>
                <a:spcPct val="130000"/>
              </a:lnSpc>
              <a:spcBef>
                <a:spcPts val="0"/>
              </a:spcBef>
              <a:buSzTx/>
              <a:buNone/>
              <a:defRPr sz="33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lvl2pPr>
            <a:lvl3pPr marL="0" indent="914400" defTabSz="825500">
              <a:lnSpc>
                <a:spcPct val="130000"/>
              </a:lnSpc>
              <a:spcBef>
                <a:spcPts val="0"/>
              </a:spcBef>
              <a:buSzTx/>
              <a:buNone/>
              <a:defRPr sz="33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lvl3pPr>
            <a:lvl4pPr marL="0" indent="1371600" defTabSz="825500">
              <a:lnSpc>
                <a:spcPct val="130000"/>
              </a:lnSpc>
              <a:spcBef>
                <a:spcPts val="0"/>
              </a:spcBef>
              <a:buSzTx/>
              <a:buNone/>
              <a:defRPr sz="33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lvl4pPr>
            <a:lvl5pPr marL="0" indent="1828800" defTabSz="825500">
              <a:lnSpc>
                <a:spcPct val="130000"/>
              </a:lnSpc>
              <a:spcBef>
                <a:spcPts val="0"/>
              </a:spcBef>
              <a:buSzTx/>
              <a:buNone/>
              <a:defRPr sz="33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lvl5pPr>
          </a:lstStyle>
          <a:p>
            <a:r>
              <a:t>Subtítulo de la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Atribución</a:t>
            </a:r>
          </a:p>
        </p:txBody>
      </p:sp>
      <p:sp>
        <p:nvSpPr>
          <p:cNvPr id="11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lnSpc>
                <a:spcPct val="90000"/>
              </a:lnSpc>
              <a:spcBef>
                <a:spcPts val="0"/>
              </a:spcBef>
              <a:buSzTx/>
              <a:buNone/>
              <a:defRPr sz="8500" spc="-17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lnSpc>
                <a:spcPct val="90000"/>
              </a:lnSpc>
              <a:spcBef>
                <a:spcPts val="0"/>
              </a:spcBef>
              <a:buSzTx/>
              <a:buNone/>
              <a:defRPr sz="8500" spc="-17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lnSpc>
                <a:spcPct val="90000"/>
              </a:lnSpc>
              <a:spcBef>
                <a:spcPts val="0"/>
              </a:spcBef>
              <a:buSzTx/>
              <a:buNone/>
              <a:defRPr sz="8500" spc="-17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lnSpc>
                <a:spcPct val="90000"/>
              </a:lnSpc>
              <a:spcBef>
                <a:spcPts val="0"/>
              </a:spcBef>
              <a:buSzTx/>
              <a:buNone/>
              <a:defRPr sz="8500" spc="-17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lnSpc>
                <a:spcPct val="90000"/>
              </a:lnSpc>
              <a:spcBef>
                <a:spcPts val="0"/>
              </a:spcBef>
              <a:buSzTx/>
              <a:buNone/>
              <a:defRPr sz="8500" spc="-17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 destacable”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n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n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n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n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84B7019-F196-4DEA-8AB0-0ACEE3871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B373-99E2-4258-B451-2E2672C9FB06}" type="datetimeFigureOut">
              <a:rPr lang="it-IT" smtClean="0"/>
              <a:t>28/01/2023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1BA95CF-05B3-4BFD-AF91-974165AE8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20EAFC-C8C8-499C-B77D-E65A624C1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8439" y="13076008"/>
            <a:ext cx="487313" cy="379591"/>
          </a:xfrm>
        </p:spPr>
        <p:txBody>
          <a:bodyPr/>
          <a:lstStyle/>
          <a:p>
            <a:fld id="{286A1E9D-8825-4049-9545-0B77F540514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537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14D3DE-37A7-47DA-B30D-9E60A90B9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s-E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B8F205-FDCC-4581-9BAE-1CC41611F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s-E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264A01-DF82-4543-BCAF-110D25452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BFFE1-C58C-4684-A5D5-A4D9A1277E55}" type="datetimeFigureOut">
              <a:rPr lang="es-ES" smtClean="0"/>
              <a:t>28/01/2023</a:t>
            </a:fld>
            <a:endParaRPr lang="es-E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383305-C723-40FA-9B4C-E8D58CBA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34CD62-B060-4143-87C8-FD25E217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9203" y="13076008"/>
            <a:ext cx="506549" cy="379591"/>
          </a:xfrm>
        </p:spPr>
        <p:txBody>
          <a:bodyPr/>
          <a:lstStyle/>
          <a:p>
            <a:fld id="{CBF5E563-5B99-404E-B75E-094B3DE1538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1331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914400" marR="0" lvl="0" indent="-863600" algn="l" rtl="0">
              <a:spcBef>
                <a:spcPts val="1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1828800" marR="0" lvl="1" indent="-812800" algn="l" rtl="0">
              <a:spcBef>
                <a:spcPts val="11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5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2743200" marR="0" lvl="2" indent="-7620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3657600" marR="0" lvl="3" indent="-711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4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4572000" marR="0" lvl="4" indent="-711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4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5486400" marR="0" lvl="5" indent="-711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711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711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711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898989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1458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de la diapositiva</a:t>
            </a:r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30000"/>
              </a:lnSpc>
              <a:spcBef>
                <a:spcPts val="0"/>
              </a:spcBef>
              <a:buSzTx/>
              <a:buNone/>
              <a:defRPr sz="33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  <a:lvl2pPr marL="0" indent="457200" defTabSz="825500">
              <a:lnSpc>
                <a:spcPct val="130000"/>
              </a:lnSpc>
              <a:spcBef>
                <a:spcPts val="0"/>
              </a:spcBef>
              <a:buSzTx/>
              <a:buNone/>
              <a:defRPr sz="33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lvl2pPr>
            <a:lvl3pPr marL="0" indent="914400" defTabSz="825500">
              <a:lnSpc>
                <a:spcPct val="130000"/>
              </a:lnSpc>
              <a:spcBef>
                <a:spcPts val="0"/>
              </a:spcBef>
              <a:buSzTx/>
              <a:buNone/>
              <a:defRPr sz="33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lvl3pPr>
            <a:lvl4pPr marL="0" indent="1371600" defTabSz="825500">
              <a:lnSpc>
                <a:spcPct val="130000"/>
              </a:lnSpc>
              <a:spcBef>
                <a:spcPts val="0"/>
              </a:spcBef>
              <a:buSzTx/>
              <a:buNone/>
              <a:defRPr sz="33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lvl4pPr>
            <a:lvl5pPr marL="0" indent="1828800" defTabSz="825500">
              <a:lnSpc>
                <a:spcPct val="130000"/>
              </a:lnSpc>
              <a:spcBef>
                <a:spcPts val="0"/>
              </a:spcBef>
              <a:buSzTx/>
              <a:buNone/>
              <a:defRPr sz="33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lvl5pPr>
          </a:lstStyle>
          <a:p>
            <a:r>
              <a:t>Subtítulo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51995" y="13124552"/>
            <a:ext cx="333757" cy="3352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30000"/>
              </a:lnSpc>
              <a:spcBef>
                <a:spcPts val="0"/>
              </a:spcBef>
              <a:buSzTx/>
              <a:buNone/>
              <a:defRPr sz="33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r>
              <a:t>Subtítulo de la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51995" y="13124552"/>
            <a:ext cx="333757" cy="3352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8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30000"/>
              </a:lnSpc>
              <a:spcBef>
                <a:spcPts val="0"/>
              </a:spcBef>
              <a:buSzTx/>
              <a:buNone/>
              <a:defRPr sz="33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r>
              <a:t>Subtítulo de la diapositiva</a:t>
            </a:r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30000"/>
              </a:lnSpc>
              <a:spcBef>
                <a:spcPts val="0"/>
              </a:spcBef>
              <a:buSzTx/>
              <a:buNone/>
              <a:defRPr sz="330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r>
              <a:t>Subtítulo de agenda</a:t>
            </a:r>
          </a:p>
        </p:txBody>
      </p:sp>
      <p:sp>
        <p:nvSpPr>
          <p:cNvPr id="9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1800"/>
              </a:spcBef>
              <a:buSzTx/>
              <a:buNone/>
              <a:defRPr sz="5500" spc="-5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825500">
              <a:spcBef>
                <a:spcPts val="1800"/>
              </a:spcBef>
              <a:buSzTx/>
              <a:buNone/>
              <a:defRPr sz="5500" spc="-5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825500">
              <a:spcBef>
                <a:spcPts val="1800"/>
              </a:spcBef>
              <a:buSzTx/>
              <a:buNone/>
              <a:defRPr sz="5500" spc="-5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825500">
              <a:spcBef>
                <a:spcPts val="1800"/>
              </a:spcBef>
              <a:buSzTx/>
              <a:buNone/>
              <a:defRPr sz="5500" spc="-5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825500">
              <a:spcBef>
                <a:spcPts val="1800"/>
              </a:spcBef>
              <a:buSzTx/>
              <a:buNone/>
              <a:defRPr sz="5500" spc="-55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Temas relacionados con la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ción fáctic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solidFill>
                  <a:srgbClr val="FFFFFF"/>
                </a:solidFill>
                <a:latin typeface="Gotham Book"/>
                <a:ea typeface="Gotham Book"/>
                <a:cs typeface="Gotham Book"/>
                <a:sym typeface="Gotham Book"/>
              </a:defRPr>
            </a:lvl1pPr>
          </a:lstStyle>
          <a:p>
            <a:r>
              <a:t>Información fáctica</a:t>
            </a:r>
          </a:p>
        </p:txBody>
      </p:sp>
      <p:sp>
        <p:nvSpPr>
          <p:cNvPr id="10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la diapositiva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51995" y="13120318"/>
            <a:ext cx="333757" cy="33528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defRPr sz="1800"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</p:sldLayoutIdLst>
  <p:transition spd="med"/>
  <p:txStyles>
    <p:titleStyle>
      <a:lvl1pPr marL="0" marR="0" indent="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85" baseline="0">
          <a:solidFill>
            <a:srgbClr val="1C75BA"/>
          </a:solidFill>
          <a:uFillTx/>
          <a:latin typeface="+mn-lt"/>
          <a:ea typeface="+mn-ea"/>
          <a:cs typeface="+mn-cs"/>
          <a:sym typeface="NeueHaasDisplay-Black"/>
        </a:defRPr>
      </a:lvl1pPr>
      <a:lvl2pPr marL="0" marR="0" indent="4572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85" baseline="0">
          <a:solidFill>
            <a:srgbClr val="1C75BA"/>
          </a:solidFill>
          <a:uFillTx/>
          <a:latin typeface="+mn-lt"/>
          <a:ea typeface="+mn-ea"/>
          <a:cs typeface="+mn-cs"/>
          <a:sym typeface="NeueHaasDisplay-Black"/>
        </a:defRPr>
      </a:lvl2pPr>
      <a:lvl3pPr marL="0" marR="0" indent="9144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85" baseline="0">
          <a:solidFill>
            <a:srgbClr val="1C75BA"/>
          </a:solidFill>
          <a:uFillTx/>
          <a:latin typeface="+mn-lt"/>
          <a:ea typeface="+mn-ea"/>
          <a:cs typeface="+mn-cs"/>
          <a:sym typeface="NeueHaasDisplay-Black"/>
        </a:defRPr>
      </a:lvl3pPr>
      <a:lvl4pPr marL="0" marR="0" indent="13716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85" baseline="0">
          <a:solidFill>
            <a:srgbClr val="1C75BA"/>
          </a:solidFill>
          <a:uFillTx/>
          <a:latin typeface="+mn-lt"/>
          <a:ea typeface="+mn-ea"/>
          <a:cs typeface="+mn-cs"/>
          <a:sym typeface="NeueHaasDisplay-Black"/>
        </a:defRPr>
      </a:lvl4pPr>
      <a:lvl5pPr marL="0" marR="0" indent="18288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85" baseline="0">
          <a:solidFill>
            <a:srgbClr val="1C75BA"/>
          </a:solidFill>
          <a:uFillTx/>
          <a:latin typeface="+mn-lt"/>
          <a:ea typeface="+mn-ea"/>
          <a:cs typeface="+mn-cs"/>
          <a:sym typeface="NeueHaasDisplay-Black"/>
        </a:defRPr>
      </a:lvl5pPr>
      <a:lvl6pPr marL="0" marR="0" indent="22860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85" baseline="0">
          <a:solidFill>
            <a:srgbClr val="1C75BA"/>
          </a:solidFill>
          <a:uFillTx/>
          <a:latin typeface="+mn-lt"/>
          <a:ea typeface="+mn-ea"/>
          <a:cs typeface="+mn-cs"/>
          <a:sym typeface="NeueHaasDisplay-Black"/>
        </a:defRPr>
      </a:lvl6pPr>
      <a:lvl7pPr marL="0" marR="0" indent="27432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85" baseline="0">
          <a:solidFill>
            <a:srgbClr val="1C75BA"/>
          </a:solidFill>
          <a:uFillTx/>
          <a:latin typeface="+mn-lt"/>
          <a:ea typeface="+mn-ea"/>
          <a:cs typeface="+mn-cs"/>
          <a:sym typeface="NeueHaasDisplay-Black"/>
        </a:defRPr>
      </a:lvl7pPr>
      <a:lvl8pPr marL="0" marR="0" indent="32004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85" baseline="0">
          <a:solidFill>
            <a:srgbClr val="1C75BA"/>
          </a:solidFill>
          <a:uFillTx/>
          <a:latin typeface="+mn-lt"/>
          <a:ea typeface="+mn-ea"/>
          <a:cs typeface="+mn-cs"/>
          <a:sym typeface="NeueHaasDisplay-Black"/>
        </a:defRPr>
      </a:lvl8pPr>
      <a:lvl9pPr marL="0" marR="0" indent="3657600" algn="l" defTabSz="24383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85" baseline="0">
          <a:solidFill>
            <a:srgbClr val="1C75BA"/>
          </a:solidFill>
          <a:uFillTx/>
          <a:latin typeface="+mn-lt"/>
          <a:ea typeface="+mn-ea"/>
          <a:cs typeface="+mn-cs"/>
          <a:sym typeface="NeueHaasDisplay-Black"/>
        </a:defRPr>
      </a:lvl9pPr>
    </p:titleStyle>
    <p:bodyStyle>
      <a:lvl1pPr marL="304800" marR="0" indent="-3048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40404"/>
          </a:solidFill>
          <a:uFillTx/>
          <a:latin typeface="Gotham Narrow Light"/>
          <a:ea typeface="Gotham Narrow Light"/>
          <a:cs typeface="Gotham Narrow Light"/>
          <a:sym typeface="Gotham Narrow Light"/>
        </a:defRPr>
      </a:lvl1pPr>
      <a:lvl2pPr marL="914400" marR="0" indent="-3048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40404"/>
          </a:solidFill>
          <a:uFillTx/>
          <a:latin typeface="Gotham Narrow Light"/>
          <a:ea typeface="Gotham Narrow Light"/>
          <a:cs typeface="Gotham Narrow Light"/>
          <a:sym typeface="Gotham Narrow Light"/>
        </a:defRPr>
      </a:lvl2pPr>
      <a:lvl3pPr marL="1524000" marR="0" indent="-3048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40404"/>
          </a:solidFill>
          <a:uFillTx/>
          <a:latin typeface="Gotham Narrow Light"/>
          <a:ea typeface="Gotham Narrow Light"/>
          <a:cs typeface="Gotham Narrow Light"/>
          <a:sym typeface="Gotham Narrow Light"/>
        </a:defRPr>
      </a:lvl3pPr>
      <a:lvl4pPr marL="2133600" marR="0" indent="-3048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40404"/>
          </a:solidFill>
          <a:uFillTx/>
          <a:latin typeface="Gotham Narrow Light"/>
          <a:ea typeface="Gotham Narrow Light"/>
          <a:cs typeface="Gotham Narrow Light"/>
          <a:sym typeface="Gotham Narrow Light"/>
        </a:defRPr>
      </a:lvl4pPr>
      <a:lvl5pPr marL="2743200" marR="0" indent="-3048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40404"/>
          </a:solidFill>
          <a:uFillTx/>
          <a:latin typeface="Gotham Narrow Light"/>
          <a:ea typeface="Gotham Narrow Light"/>
          <a:cs typeface="Gotham Narrow Light"/>
          <a:sym typeface="Gotham Narrow Light"/>
        </a:defRPr>
      </a:lvl5pPr>
      <a:lvl6pPr marL="3352800" marR="0" indent="-3048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40404"/>
          </a:solidFill>
          <a:uFillTx/>
          <a:latin typeface="Gotham Narrow Light"/>
          <a:ea typeface="Gotham Narrow Light"/>
          <a:cs typeface="Gotham Narrow Light"/>
          <a:sym typeface="Gotham Narrow Light"/>
        </a:defRPr>
      </a:lvl6pPr>
      <a:lvl7pPr marL="3962400" marR="0" indent="-3048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40404"/>
          </a:solidFill>
          <a:uFillTx/>
          <a:latin typeface="Gotham Narrow Light"/>
          <a:ea typeface="Gotham Narrow Light"/>
          <a:cs typeface="Gotham Narrow Light"/>
          <a:sym typeface="Gotham Narrow Light"/>
        </a:defRPr>
      </a:lvl7pPr>
      <a:lvl8pPr marL="4572000" marR="0" indent="-3048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40404"/>
          </a:solidFill>
          <a:uFillTx/>
          <a:latin typeface="Gotham Narrow Light"/>
          <a:ea typeface="Gotham Narrow Light"/>
          <a:cs typeface="Gotham Narrow Light"/>
          <a:sym typeface="Gotham Narrow Light"/>
        </a:defRPr>
      </a:lvl8pPr>
      <a:lvl9pPr marL="5181600" marR="0" indent="-3048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40404"/>
          </a:solidFill>
          <a:uFillTx/>
          <a:latin typeface="Gotham Narrow Light"/>
          <a:ea typeface="Gotham Narrow Light"/>
          <a:cs typeface="Gotham Narrow Light"/>
          <a:sym typeface="Gotham Narrow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nion Pro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nion Pro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nion Pro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nion Pro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nion Pro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nion Pro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nion Pro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nion Pro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inion Pr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emf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em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rima_ppt_cover_2.jpg" descr="prima_ppt_cover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61" y="370416"/>
            <a:ext cx="20320001" cy="1355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633" y="41564"/>
            <a:ext cx="24442633" cy="13941199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First title line"/>
          <p:cNvSpPr txBox="1">
            <a:spLocks noGrp="1"/>
          </p:cNvSpPr>
          <p:nvPr>
            <p:ph type="subTitle" sz="quarter" idx="1"/>
          </p:nvPr>
        </p:nvSpPr>
        <p:spPr>
          <a:xfrm>
            <a:off x="10324861" y="802762"/>
            <a:ext cx="13791878" cy="2272487"/>
          </a:xfrm>
          <a:prstGeom prst="rect">
            <a:avLst/>
          </a:prstGeom>
        </p:spPr>
        <p:txBody>
          <a:bodyPr>
            <a:noAutofit/>
          </a:bodyPr>
          <a:lstStyle>
            <a:lvl1pPr defTabSz="2438338">
              <a:lnSpc>
                <a:spcPct val="80000"/>
              </a:lnSpc>
              <a:defRPr sz="8800">
                <a:latin typeface="+mj-lt"/>
                <a:ea typeface="+mj-ea"/>
                <a:cs typeface="+mj-cs"/>
                <a:sym typeface="Gotham Black"/>
              </a:defRPr>
            </a:lvl1pPr>
          </a:lstStyle>
          <a:p>
            <a:pPr marL="25400" indent="0" algn="ctr">
              <a:buNone/>
            </a:pPr>
            <a:r>
              <a:rPr lang="en-GB" sz="8000" b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Emoji" panose="020B0502040204020203" pitchFamily="34" charset="0"/>
                <a:ea typeface="Segoe UI Emoji" panose="020B0502040204020203" pitchFamily="34" charset="0"/>
              </a:rPr>
              <a:t>Submission and evaluation of proposals Practical aspects</a:t>
            </a:r>
          </a:p>
          <a:p>
            <a:pPr>
              <a:lnSpc>
                <a:spcPct val="100000"/>
              </a:lnSpc>
            </a:pPr>
            <a:endParaRPr lang="es-E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4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8134" y="10098087"/>
            <a:ext cx="6926716" cy="213347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The PRIMA programme is an Art. 185 initiative supported and founded under Horizon 2020, the European Union’s  Framework Programme for Research and Innovation"/>
          <p:cNvSpPr txBox="1"/>
          <p:nvPr/>
        </p:nvSpPr>
        <p:spPr>
          <a:xfrm>
            <a:off x="18720359" y="12539220"/>
            <a:ext cx="3806569" cy="989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The PRIMA programme is an Art. 185 initiative supported and founded under Horizon 2020, the European Union’s  Framework Programme for Research and Innovation</a:t>
            </a:r>
          </a:p>
        </p:txBody>
      </p:sp>
      <p:sp>
        <p:nvSpPr>
          <p:cNvPr id="156" name="Second title line"/>
          <p:cNvSpPr txBox="1"/>
          <p:nvPr/>
        </p:nvSpPr>
        <p:spPr>
          <a:xfrm>
            <a:off x="11960441" y="3585105"/>
            <a:ext cx="9966215" cy="2664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defTabSz="825500">
              <a:defRPr sz="5500">
                <a:solidFill>
                  <a:srgbClr val="FFFFFF"/>
                </a:solidFill>
                <a:latin typeface="Gotham Book"/>
                <a:ea typeface="Gotham Book"/>
                <a:cs typeface="Gotham Book"/>
                <a:sym typeface="Gotham Book"/>
              </a:defRPr>
            </a:lvl1pPr>
          </a:lstStyle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OMAR AMAWI,</a:t>
            </a:r>
          </a:p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DEPUTY DIRECTOR</a:t>
            </a:r>
          </a:p>
          <a:p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@PRIMAPROGRAM #PRIMAInfoday  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7" name="Rectángulo"/>
          <p:cNvSpPr/>
          <p:nvPr/>
        </p:nvSpPr>
        <p:spPr>
          <a:xfrm>
            <a:off x="17530578" y="12470813"/>
            <a:ext cx="1063352" cy="7396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58" name="Imagen" descr="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6657" y="12511547"/>
            <a:ext cx="991193" cy="65813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CE3BB94-6B75-4593-80DC-0289B494600B}"/>
              </a:ext>
            </a:extLst>
          </p:cNvPr>
          <p:cNvSpPr txBox="1"/>
          <p:nvPr/>
        </p:nvSpPr>
        <p:spPr>
          <a:xfrm>
            <a:off x="9680173" y="12853984"/>
            <a:ext cx="546977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NeueHaasDisplay-Roman"/>
                <a:ea typeface="NeueHaasDisplay-Roman"/>
                <a:cs typeface="NeueHaasDisplay-Roman"/>
                <a:sym typeface="NeueHaasDisplay-Roman"/>
              </a:rPr>
              <a:t>Info</a:t>
            </a:r>
            <a:r>
              <a:rPr kumimoji="0" lang="es-ES" sz="28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NeueHaasDisplay-Roman"/>
                <a:ea typeface="NeueHaasDisplay-Roman"/>
                <a:cs typeface="NeueHaasDisplay-Roman"/>
                <a:sym typeface="NeueHaasDisplay-Roman"/>
              </a:rPr>
              <a:t> </a:t>
            </a:r>
            <a:r>
              <a:rPr kumimoji="0" lang="es-ES" sz="28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NeueHaasDisplay-Roman"/>
                <a:ea typeface="NeueHaasDisplay-Roman"/>
                <a:cs typeface="NeueHaasDisplay-Roman"/>
                <a:sym typeface="NeueHaasDisplay-Roman"/>
              </a:rPr>
              <a:t>day</a:t>
            </a:r>
            <a:r>
              <a:rPr kumimoji="0" lang="es-ES" sz="28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NeueHaasDisplay-Roman"/>
                <a:ea typeface="NeueHaasDisplay-Roman"/>
                <a:cs typeface="NeueHaasDisplay-Roman"/>
                <a:sym typeface="NeueHaasDisplay-Roman"/>
              </a:rPr>
              <a:t> </a:t>
            </a:r>
            <a:r>
              <a:rPr kumimoji="0" lang="es-ES" sz="28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NeueHaasDisplay-Roman"/>
                <a:ea typeface="NeueHaasDisplay-Roman"/>
                <a:cs typeface="NeueHaasDisplay-Roman"/>
                <a:sym typeface="NeueHaasDisplay-Roman"/>
              </a:rPr>
              <a:t>Germany</a:t>
            </a:r>
            <a:r>
              <a:rPr kumimoji="0" lang="es-ES" sz="28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NeueHaasDisplay-Roman"/>
                <a:ea typeface="NeueHaasDisplay-Roman"/>
                <a:cs typeface="NeueHaasDisplay-Roman"/>
                <a:sym typeface="NeueHaasDisplay-Roman"/>
              </a:rPr>
              <a:t> 15 </a:t>
            </a:r>
            <a:r>
              <a:rPr kumimoji="0" lang="es-ES" sz="2800" b="1" i="0" u="none" strike="noStrike" cap="none" spc="0" normalizeH="0" baseline="0" dirty="0" err="1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NeueHaasDisplay-Roman"/>
                <a:ea typeface="NeueHaasDisplay-Roman"/>
                <a:cs typeface="NeueHaasDisplay-Roman"/>
                <a:sym typeface="NeueHaasDisplay-Roman"/>
              </a:rPr>
              <a:t>February</a:t>
            </a:r>
            <a:r>
              <a:rPr kumimoji="0" lang="es-ES" sz="28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NeueHaasDisplay-Roman"/>
                <a:ea typeface="NeueHaasDisplay-Roman"/>
                <a:cs typeface="NeueHaasDisplay-Roman"/>
                <a:sym typeface="NeueHaasDisplay-Roman"/>
              </a:rPr>
              <a:t> 2022</a:t>
            </a:r>
            <a:endParaRPr kumimoji="0" lang="en-GB" sz="2800" b="1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NeueHaasDisplay-Roman"/>
              <a:ea typeface="NeueHaasDisplay-Roman"/>
              <a:cs typeface="NeueHaasDisplay-Roman"/>
              <a:sym typeface="NeueHaasDisplay-Roman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22313872" y="225553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pic>
        <p:nvPicPr>
          <p:cNvPr id="66" name="Imagen" descr="Imagen">
            <a:extLst>
              <a:ext uri="{FF2B5EF4-FFF2-40B4-BE49-F238E27FC236}">
                <a16:creationId xmlns:a16="http://schemas.microsoft.com/office/drawing/2014/main" id="{DDE5C6C2-181F-4407-A215-9A749AC16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9466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n" descr="Imagen">
            <a:extLst>
              <a:ext uri="{FF2B5EF4-FFF2-40B4-BE49-F238E27FC236}">
                <a16:creationId xmlns:a16="http://schemas.microsoft.com/office/drawing/2014/main" id="{1787496A-B98B-4990-BA1A-3F3FDA94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Groupe 4">
            <a:extLst>
              <a:ext uri="{FF2B5EF4-FFF2-40B4-BE49-F238E27FC236}">
                <a16:creationId xmlns:a16="http://schemas.microsoft.com/office/drawing/2014/main" id="{219279DE-404F-412A-86FF-8D553F0D2168}"/>
              </a:ext>
            </a:extLst>
          </p:cNvPr>
          <p:cNvGrpSpPr/>
          <p:nvPr/>
        </p:nvGrpSpPr>
        <p:grpSpPr>
          <a:xfrm>
            <a:off x="609600" y="115909"/>
            <a:ext cx="22122809" cy="11178669"/>
            <a:chOff x="0" y="0"/>
            <a:chExt cx="6326010" cy="2847704"/>
          </a:xfrm>
        </p:grpSpPr>
        <p:pic>
          <p:nvPicPr>
            <p:cNvPr id="14" name="Image 5">
              <a:extLst>
                <a:ext uri="{FF2B5EF4-FFF2-40B4-BE49-F238E27FC236}">
                  <a16:creationId xmlns:a16="http://schemas.microsoft.com/office/drawing/2014/main" id="{D65F0001-246A-42B9-BFBC-6A68BF06A1C6}"/>
                </a:ext>
              </a:extLst>
            </p:cNvPr>
            <p:cNvPicPr/>
            <p:nvPr/>
          </p:nvPicPr>
          <p:blipFill rotWithShape="1">
            <a:blip r:embed="rId5"/>
            <a:srcRect l="45466" t="23063" r="3792" b="23840"/>
            <a:stretch/>
          </p:blipFill>
          <p:spPr bwMode="auto">
            <a:xfrm>
              <a:off x="0" y="0"/>
              <a:ext cx="6326010" cy="284770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ZoneTexte 5">
              <a:extLst>
                <a:ext uri="{FF2B5EF4-FFF2-40B4-BE49-F238E27FC236}">
                  <a16:creationId xmlns:a16="http://schemas.microsoft.com/office/drawing/2014/main" id="{5DCD928A-93B8-4F69-87AB-7778AABC32E1}"/>
                </a:ext>
              </a:extLst>
            </p:cNvPr>
            <p:cNvSpPr txBox="1"/>
            <p:nvPr/>
          </p:nvSpPr>
          <p:spPr>
            <a:xfrm>
              <a:off x="853989" y="2630805"/>
              <a:ext cx="1901190" cy="19989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4400" kern="1200" dirty="0">
                  <a:solidFill>
                    <a:srgbClr val="00B0F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Click here to ADD partners</a:t>
              </a:r>
              <a:endParaRPr lang="es-E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Connecteur droit avec flèche 7">
              <a:extLst>
                <a:ext uri="{FF2B5EF4-FFF2-40B4-BE49-F238E27FC236}">
                  <a16:creationId xmlns:a16="http://schemas.microsoft.com/office/drawing/2014/main" id="{90E932E3-CAF2-4398-BE5D-56415F32DFB1}"/>
                </a:ext>
              </a:extLst>
            </p:cNvPr>
            <p:cNvCxnSpPr/>
            <p:nvPr/>
          </p:nvCxnSpPr>
          <p:spPr>
            <a:xfrm flipH="1" flipV="1">
              <a:off x="368833" y="2511570"/>
              <a:ext cx="485422" cy="23223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</p:grpSp>
      <p:pic>
        <p:nvPicPr>
          <p:cNvPr id="17" name="Picture 5">
            <a:extLst>
              <a:ext uri="{FF2B5EF4-FFF2-40B4-BE49-F238E27FC236}">
                <a16:creationId xmlns:a16="http://schemas.microsoft.com/office/drawing/2014/main" id="{BE9B987A-407B-4277-8BC3-CD49CABAE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80382">
            <a:off x="12393534" y="1630624"/>
            <a:ext cx="4904633" cy="66507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525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22313872" y="225553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pic>
        <p:nvPicPr>
          <p:cNvPr id="66" name="Imagen" descr="Imagen">
            <a:extLst>
              <a:ext uri="{FF2B5EF4-FFF2-40B4-BE49-F238E27FC236}">
                <a16:creationId xmlns:a16="http://schemas.microsoft.com/office/drawing/2014/main" id="{DDE5C6C2-181F-4407-A215-9A749AC16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9466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n" descr="Imagen">
            <a:extLst>
              <a:ext uri="{FF2B5EF4-FFF2-40B4-BE49-F238E27FC236}">
                <a16:creationId xmlns:a16="http://schemas.microsoft.com/office/drawing/2014/main" id="{1787496A-B98B-4990-BA1A-3F3FDA94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6EF4F40-1640-4D33-88CF-7A0853B36340}"/>
              </a:ext>
            </a:extLst>
          </p:cNvPr>
          <p:cNvSpPr txBox="1"/>
          <p:nvPr/>
        </p:nvSpPr>
        <p:spPr>
          <a:xfrm>
            <a:off x="644237" y="835155"/>
            <a:ext cx="23739763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Guidelines, call text, national regulations, templates…. are also available in the section Reference documents of the PRIMA website</a:t>
            </a:r>
            <a:endParaRPr lang="es-ES" sz="6000" b="1" dirty="0">
              <a:solidFill>
                <a:srgbClr val="0070C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3EE2CA-BEB5-4924-8D6A-90B273BF04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55" b="12119"/>
          <a:stretch/>
        </p:blipFill>
        <p:spPr>
          <a:xfrm>
            <a:off x="2320636" y="3391550"/>
            <a:ext cx="18288000" cy="781051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795541D-81D3-43FE-9563-0ED7FE646425}"/>
              </a:ext>
            </a:extLst>
          </p:cNvPr>
          <p:cNvSpPr/>
          <p:nvPr/>
        </p:nvSpPr>
        <p:spPr>
          <a:xfrm>
            <a:off x="10868891" y="7874969"/>
            <a:ext cx="4010891" cy="936522"/>
          </a:xfrm>
          <a:prstGeom prst="rect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126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22313872" y="225553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pic>
        <p:nvPicPr>
          <p:cNvPr id="66" name="Imagen" descr="Imagen">
            <a:extLst>
              <a:ext uri="{FF2B5EF4-FFF2-40B4-BE49-F238E27FC236}">
                <a16:creationId xmlns:a16="http://schemas.microsoft.com/office/drawing/2014/main" id="{DDE5C6C2-181F-4407-A215-9A749AC16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9466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n" descr="Imagen">
            <a:extLst>
              <a:ext uri="{FF2B5EF4-FFF2-40B4-BE49-F238E27FC236}">
                <a16:creationId xmlns:a16="http://schemas.microsoft.com/office/drawing/2014/main" id="{1787496A-B98B-4990-BA1A-3F3FDA94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FA5C8F9-42AF-4969-8427-728E01DD9C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16" r="11565" b="7586"/>
          <a:stretch/>
        </p:blipFill>
        <p:spPr>
          <a:xfrm>
            <a:off x="369423" y="530354"/>
            <a:ext cx="16172904" cy="82088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FABE570-DA68-4F59-9AFF-969D82890D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447" t="36927" r="8712" b="11558"/>
          <a:stretch/>
        </p:blipFill>
        <p:spPr>
          <a:xfrm>
            <a:off x="16732199" y="2620574"/>
            <a:ext cx="7834745" cy="52993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9EF35E0-EC42-4E64-8B4C-6DD260B733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448" t="36464" r="9832" b="20505"/>
          <a:stretch/>
        </p:blipFill>
        <p:spPr>
          <a:xfrm>
            <a:off x="9102437" y="7065818"/>
            <a:ext cx="7629762" cy="442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22313872" y="225553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pic>
        <p:nvPicPr>
          <p:cNvPr id="66" name="Imagen" descr="Imagen">
            <a:extLst>
              <a:ext uri="{FF2B5EF4-FFF2-40B4-BE49-F238E27FC236}">
                <a16:creationId xmlns:a16="http://schemas.microsoft.com/office/drawing/2014/main" id="{DDE5C6C2-181F-4407-A215-9A749AC16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9466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n" descr="Imagen">
            <a:extLst>
              <a:ext uri="{FF2B5EF4-FFF2-40B4-BE49-F238E27FC236}">
                <a16:creationId xmlns:a16="http://schemas.microsoft.com/office/drawing/2014/main" id="{1787496A-B98B-4990-BA1A-3F3FDA94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ECTION OR DOCUMENT TITLE">
            <a:extLst>
              <a:ext uri="{FF2B5EF4-FFF2-40B4-BE49-F238E27FC236}">
                <a16:creationId xmlns:a16="http://schemas.microsoft.com/office/drawing/2014/main" id="{E0F91CDB-C631-4CAD-A1B8-A5BEAF8E4798}"/>
              </a:ext>
            </a:extLst>
          </p:cNvPr>
          <p:cNvSpPr txBox="1"/>
          <p:nvPr/>
        </p:nvSpPr>
        <p:spPr>
          <a:xfrm>
            <a:off x="19614092" y="12424075"/>
            <a:ext cx="27603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 defTabSz="584200">
              <a:defRPr sz="1800"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rPr lang="en-US" dirty="0"/>
              <a:t>TITLE OF THE PRESNTATION </a:t>
            </a:r>
            <a:endParaRPr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8EAC63B-4A21-4F86-AB5B-7FC47E4D847A}"/>
              </a:ext>
            </a:extLst>
          </p:cNvPr>
          <p:cNvSpPr txBox="1">
            <a:spLocks/>
          </p:cNvSpPr>
          <p:nvPr/>
        </p:nvSpPr>
        <p:spPr>
          <a:xfrm>
            <a:off x="767738" y="2437749"/>
            <a:ext cx="8229600" cy="5566145"/>
          </a:xfrm>
          <a:prstGeom prst="rect">
            <a:avLst/>
          </a:prstGeom>
        </p:spPr>
        <p:txBody>
          <a:bodyPr>
            <a:noAutofit/>
          </a:bodyPr>
          <a:lstStyle>
            <a:lvl1pPr marL="3048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1pPr>
            <a:lvl2pPr marL="9144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2pPr>
            <a:lvl3pPr marL="15240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3pPr>
            <a:lvl4pPr marL="21336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4pPr>
            <a:lvl5pPr marL="27432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5pPr>
            <a:lvl6pPr marL="33528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6pPr>
            <a:lvl7pPr marL="39624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7pPr>
            <a:lvl8pPr marL="45720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8pPr>
            <a:lvl9pPr marL="51816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9pPr>
          </a:lstStyle>
          <a:p>
            <a:pPr hangingPunct="1"/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Have an eligible consortium &amp; fulfill all the admin data on the submission platform</a:t>
            </a:r>
          </a:p>
          <a:p>
            <a:pPr hangingPunct="1"/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Submit all the required documents:</a:t>
            </a:r>
          </a:p>
          <a:p>
            <a:pPr lvl="1" hangingPunct="1"/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Part I : Administrative data</a:t>
            </a:r>
          </a:p>
          <a:p>
            <a:pPr lvl="1" hangingPunct="1"/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Part II. Technical annex</a:t>
            </a:r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 marL="508000" lvl="1" indent="0" hangingPunct="1">
              <a:buFontTx/>
              <a:buNone/>
            </a:pPr>
            <a:endParaRPr lang="en-US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45733A86-A1E3-4AC1-9B31-9DB813448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88" y="-196586"/>
            <a:ext cx="23920512" cy="206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79976" tIns="93588" rIns="179976" bIns="93588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sz="8000" b="1" dirty="0">
                <a:solidFill>
                  <a:srgbClr val="0070C0"/>
                </a:solidFill>
              </a:rPr>
              <a:t>Checklist to submit your proposal</a:t>
            </a:r>
          </a:p>
        </p:txBody>
      </p:sp>
      <p:pic>
        <p:nvPicPr>
          <p:cNvPr id="33" name="Picture 12">
            <a:extLst>
              <a:ext uri="{FF2B5EF4-FFF2-40B4-BE49-F238E27FC236}">
                <a16:creationId xmlns:a16="http://schemas.microsoft.com/office/drawing/2014/main" id="{6232DA24-FD4D-4928-8080-31A80FFDB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2307" y="2478087"/>
            <a:ext cx="7286589" cy="4526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Image 13">
            <a:extLst>
              <a:ext uri="{FF2B5EF4-FFF2-40B4-BE49-F238E27FC236}">
                <a16:creationId xmlns:a16="http://schemas.microsoft.com/office/drawing/2014/main" id="{A296D55E-001A-410E-92F8-96ED859DD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6082" y="1500017"/>
            <a:ext cx="5956236" cy="7110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Image 14">
            <a:extLst>
              <a:ext uri="{FF2B5EF4-FFF2-40B4-BE49-F238E27FC236}">
                <a16:creationId xmlns:a16="http://schemas.microsoft.com/office/drawing/2014/main" id="{DE54BB27-8780-4136-AED7-AD35D6EF90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042" y="9998778"/>
            <a:ext cx="8444442" cy="34893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Image 15">
            <a:extLst>
              <a:ext uri="{FF2B5EF4-FFF2-40B4-BE49-F238E27FC236}">
                <a16:creationId xmlns:a16="http://schemas.microsoft.com/office/drawing/2014/main" id="{A284BC14-E5DF-4416-BF2F-75EC952D45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b="22931"/>
          <a:stretch/>
        </p:blipFill>
        <p:spPr>
          <a:xfrm>
            <a:off x="12583510" y="9588183"/>
            <a:ext cx="9634443" cy="389996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29F6A23-7860-4065-A598-26D3FEC36B01}"/>
              </a:ext>
            </a:extLst>
          </p:cNvPr>
          <p:cNvSpPr txBox="1"/>
          <p:nvPr/>
        </p:nvSpPr>
        <p:spPr>
          <a:xfrm>
            <a:off x="13652118" y="8907772"/>
            <a:ext cx="800792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Detailed stage 2 Excel file</a:t>
            </a:r>
            <a:endParaRPr kumimoji="0" lang="es-E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eueHaasDisplay-Roman"/>
              <a:ea typeface="NeueHaasDisplay-Roman"/>
              <a:cs typeface="NeueHaasDisplay-Roman"/>
              <a:sym typeface="NeueHaasDisplay-Roman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AF8131F-53A6-4DA5-BE72-DCACAD3BAB80}"/>
              </a:ext>
            </a:extLst>
          </p:cNvPr>
          <p:cNvSpPr txBox="1"/>
          <p:nvPr/>
        </p:nvSpPr>
        <p:spPr>
          <a:xfrm>
            <a:off x="1350052" y="8872495"/>
            <a:ext cx="800792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Budget: global &amp; online stage 1</a:t>
            </a:r>
            <a:endParaRPr kumimoji="0" lang="es-E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eueHaasDisplay-Roman"/>
              <a:ea typeface="NeueHaasDisplay-Roman"/>
              <a:cs typeface="NeueHaasDisplay-Roman"/>
              <a:sym typeface="NeueHaasDisplay-Roman"/>
            </a:endParaRPr>
          </a:p>
        </p:txBody>
      </p:sp>
    </p:spTree>
    <p:extLst>
      <p:ext uri="{BB962C8B-B14F-4D97-AF65-F5344CB8AC3E}">
        <p14:creationId xmlns:p14="http://schemas.microsoft.com/office/powerpoint/2010/main" val="41156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38;p25"/>
          <p:cNvSpPr/>
          <p:nvPr/>
        </p:nvSpPr>
        <p:spPr>
          <a:xfrm>
            <a:off x="17698753" y="12339770"/>
            <a:ext cx="2852950" cy="9388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5684" y="1914281"/>
            <a:ext cx="16698556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The pre-proposal must be submitted online on the evaluation system (ANR)</a:t>
            </a:r>
          </a:p>
          <a:p>
            <a:r>
              <a:rPr lang="en-US" sz="28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The link will be announced on the PRIMA website in the corresponding section of the calls and will be open </a:t>
            </a:r>
            <a:r>
              <a:rPr lang="en-US" sz="2800" dirty="0">
                <a:solidFill>
                  <a:srgbClr val="FF0000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1 month before the deadline for submission</a:t>
            </a:r>
          </a:p>
          <a:p>
            <a:endParaRPr lang="en-US" sz="2800" dirty="0">
              <a:latin typeface="Segoe UI" panose="020B0502040204020203" pitchFamily="34" charset="0"/>
              <a:ea typeface="Cambria" panose="02040503050406030204" pitchFamily="18" charset="0"/>
              <a:cs typeface="Segoe UI" panose="020B0502040204020203" pitchFamily="34" charset="0"/>
            </a:endParaRPr>
          </a:p>
          <a:p>
            <a:r>
              <a:rPr lang="en-US" sz="28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Main administrative data have to be fill directly online (details in Annex of the guidelines for applicants: how to use the website with screenshots….)</a:t>
            </a:r>
          </a:p>
          <a:p>
            <a:r>
              <a:rPr lang="en-US" sz="28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Submit the pdf of the pre proposal following the template (available on prima website)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993" y="5344671"/>
            <a:ext cx="10832150" cy="6729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Google Shape;441;p25"/>
          <p:cNvSpPr txBox="1"/>
          <p:nvPr/>
        </p:nvSpPr>
        <p:spPr>
          <a:xfrm>
            <a:off x="1205344" y="184567"/>
            <a:ext cx="18038619" cy="1168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600" rIns="0" bIns="0" anchor="t" anchorCtr="0">
            <a:noAutofit/>
          </a:bodyPr>
          <a:lstStyle/>
          <a:p>
            <a:pPr marL="21720" marR="8688">
              <a:lnSpc>
                <a:spcPct val="100600"/>
              </a:lnSpc>
            </a:pPr>
            <a:r>
              <a:rPr lang="en-US" sz="8000" b="1" dirty="0">
                <a:solidFill>
                  <a:srgbClr val="0070C0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Cambria"/>
              </a:rPr>
              <a:t>Content and structure of the pre-proposal</a:t>
            </a:r>
          </a:p>
        </p:txBody>
      </p:sp>
      <p:grpSp>
        <p:nvGrpSpPr>
          <p:cNvPr id="7" name="Gruppo 13">
            <a:extLst>
              <a:ext uri="{FF2B5EF4-FFF2-40B4-BE49-F238E27FC236}">
                <a16:creationId xmlns:a16="http://schemas.microsoft.com/office/drawing/2014/main" id="{C371B6A8-C1CA-4D92-AF5B-340225D95C5C}"/>
              </a:ext>
            </a:extLst>
          </p:cNvPr>
          <p:cNvGrpSpPr/>
          <p:nvPr/>
        </p:nvGrpSpPr>
        <p:grpSpPr>
          <a:xfrm>
            <a:off x="0" y="12073996"/>
            <a:ext cx="24384000" cy="1642004"/>
            <a:chOff x="0" y="5680031"/>
            <a:chExt cx="12192000" cy="1177968"/>
          </a:xfrm>
        </p:grpSpPr>
        <p:sp>
          <p:nvSpPr>
            <p:cNvPr id="10" name="Rettangolo 10">
              <a:extLst>
                <a:ext uri="{FF2B5EF4-FFF2-40B4-BE49-F238E27FC236}">
                  <a16:creationId xmlns:a16="http://schemas.microsoft.com/office/drawing/2014/main" id="{D81587A0-6886-4C29-8299-CE5552C3F7E3}"/>
                </a:ext>
              </a:extLst>
            </p:cNvPr>
            <p:cNvSpPr/>
            <p:nvPr/>
          </p:nvSpPr>
          <p:spPr>
            <a:xfrm>
              <a:off x="0" y="6701216"/>
              <a:ext cx="12192000" cy="156783"/>
            </a:xfrm>
            <a:prstGeom prst="rect">
              <a:avLst/>
            </a:prstGeom>
            <a:solidFill>
              <a:srgbClr val="FBBB38"/>
            </a:solidFill>
            <a:ln w="12700" cap="flat" cmpd="sng" algn="ctr">
              <a:solidFill>
                <a:srgbClr val="FFC000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sz="4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1" name="Immagine 3">
              <a:extLst>
                <a:ext uri="{FF2B5EF4-FFF2-40B4-BE49-F238E27FC236}">
                  <a16:creationId xmlns:a16="http://schemas.microsoft.com/office/drawing/2014/main" id="{C50E4670-7971-49C6-B9B0-9ED1673D7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1" t="7072" r="21197" b="8570"/>
            <a:stretch/>
          </p:blipFill>
          <p:spPr>
            <a:xfrm>
              <a:off x="11354463" y="5680031"/>
              <a:ext cx="571290" cy="1021184"/>
            </a:xfrm>
            <a:prstGeom prst="rect">
              <a:avLst/>
            </a:prstGeom>
          </p:spPr>
        </p:pic>
      </p:grpSp>
      <p:pic>
        <p:nvPicPr>
          <p:cNvPr id="15" name="Imagen" descr="Imagen">
            <a:extLst>
              <a:ext uri="{FF2B5EF4-FFF2-40B4-BE49-F238E27FC236}">
                <a16:creationId xmlns:a16="http://schemas.microsoft.com/office/drawing/2014/main" id="{2A3BDD0F-AB58-433A-B30A-0CC8560A9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819466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n" descr="Imagen">
            <a:extLst>
              <a:ext uri="{FF2B5EF4-FFF2-40B4-BE49-F238E27FC236}">
                <a16:creationId xmlns:a16="http://schemas.microsoft.com/office/drawing/2014/main" id="{C456DB01-48AE-451D-9200-7D0665A6C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4208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752152" y="1971046"/>
          <a:ext cx="16398348" cy="6301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9100">
                  <a:extLst>
                    <a:ext uri="{9D8B030D-6E8A-4147-A177-3AD203B41FA5}">
                      <a16:colId xmlns:a16="http://schemas.microsoft.com/office/drawing/2014/main" val="2442520230"/>
                    </a:ext>
                  </a:extLst>
                </a:gridCol>
                <a:gridCol w="11719248">
                  <a:extLst>
                    <a:ext uri="{9D8B030D-6E8A-4147-A177-3AD203B41FA5}">
                      <a16:colId xmlns:a16="http://schemas.microsoft.com/office/drawing/2014/main" val="3732676778"/>
                    </a:ext>
                  </a:extLst>
                </a:gridCol>
              </a:tblGrid>
              <a:tr h="334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Section:</a:t>
                      </a:r>
                      <a:endParaRPr lang="en-US" sz="2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286" marR="117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286" marR="117286" marT="0" marB="0"/>
                </a:tc>
                <a:extLst>
                  <a:ext uri="{0D108BD9-81ED-4DB2-BD59-A6C34878D82A}">
                    <a16:rowId xmlns:a16="http://schemas.microsoft.com/office/drawing/2014/main" val="3749128729"/>
                  </a:ext>
                </a:extLst>
              </a:tr>
              <a:tr h="334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Call:</a:t>
                      </a:r>
                      <a:endParaRPr lang="en-US" sz="2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286" marR="117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286" marR="117286" marT="0" marB="0"/>
                </a:tc>
                <a:extLst>
                  <a:ext uri="{0D108BD9-81ED-4DB2-BD59-A6C34878D82A}">
                    <a16:rowId xmlns:a16="http://schemas.microsoft.com/office/drawing/2014/main" val="302230502"/>
                  </a:ext>
                </a:extLst>
              </a:tr>
              <a:tr h="334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Topic:</a:t>
                      </a:r>
                      <a:endParaRPr lang="en-US" sz="2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286" marR="117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286" marR="117286" marT="0" marB="0"/>
                </a:tc>
                <a:extLst>
                  <a:ext uri="{0D108BD9-81ED-4DB2-BD59-A6C34878D82A}">
                    <a16:rowId xmlns:a16="http://schemas.microsoft.com/office/drawing/2014/main" val="180332223"/>
                  </a:ext>
                </a:extLst>
              </a:tr>
              <a:tr h="334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Type of action:</a:t>
                      </a:r>
                      <a:endParaRPr lang="en-US" sz="2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286" marR="117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286" marR="117286" marT="0" marB="0"/>
                </a:tc>
                <a:extLst>
                  <a:ext uri="{0D108BD9-81ED-4DB2-BD59-A6C34878D82A}">
                    <a16:rowId xmlns:a16="http://schemas.microsoft.com/office/drawing/2014/main" val="638721916"/>
                  </a:ext>
                </a:extLst>
              </a:tr>
              <a:tr h="334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Duration in months:</a:t>
                      </a:r>
                      <a:endParaRPr lang="en-US" sz="2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286" marR="117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286" marR="117286" marT="0" marB="0"/>
                </a:tc>
                <a:extLst>
                  <a:ext uri="{0D108BD9-81ED-4DB2-BD59-A6C34878D82A}">
                    <a16:rowId xmlns:a16="http://schemas.microsoft.com/office/drawing/2014/main" val="515710000"/>
                  </a:ext>
                </a:extLst>
              </a:tr>
              <a:tr h="86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Free keywords</a:t>
                      </a:r>
                      <a:endParaRPr lang="en-US" sz="2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286" marR="1172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Enter any words you think give extra detail of the scope of your proposal (max 200 characters)</a:t>
                      </a:r>
                      <a:endParaRPr lang="en-US" sz="2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286" marR="117286" marT="0" marB="0"/>
                </a:tc>
                <a:extLst>
                  <a:ext uri="{0D108BD9-81ED-4DB2-BD59-A6C34878D82A}">
                    <a16:rowId xmlns:a16="http://schemas.microsoft.com/office/drawing/2014/main" val="3474309297"/>
                  </a:ext>
                </a:extLst>
              </a:tr>
              <a:tr h="37627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Abstract:</a:t>
                      </a:r>
                      <a:endParaRPr lang="en-US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286" marR="11728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Short summary to clearly explain:</a:t>
                      </a:r>
                      <a:endParaRPr lang="en-US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• the objectives of the proposal</a:t>
                      </a:r>
                      <a:endParaRPr lang="en-US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• how they will be achieved</a:t>
                      </a:r>
                      <a:endParaRPr lang="en-US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• their relevance to the specific call and topic against which the proposal is submitted </a:t>
                      </a:r>
                      <a:endParaRPr lang="en-US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Will be used as the short description of the proposal in the evaluation process and in communications with the programme management committees and other interested parties</a:t>
                      </a:r>
                      <a:endParaRPr lang="en-US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• Do not include any confidential information.</a:t>
                      </a:r>
                      <a:endParaRPr lang="en-US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• Use plain typed text, avoiding formulae and other special characters.</a:t>
                      </a:r>
                      <a:endParaRPr lang="en-US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7286" marR="117286" marT="0" marB="0"/>
                </a:tc>
                <a:extLst>
                  <a:ext uri="{0D108BD9-81ED-4DB2-BD59-A6C34878D82A}">
                    <a16:rowId xmlns:a16="http://schemas.microsoft.com/office/drawing/2014/main" val="475525677"/>
                  </a:ext>
                </a:extLst>
              </a:tr>
            </a:tbl>
          </a:graphicData>
        </a:graphic>
      </p:graphicFrame>
      <p:sp>
        <p:nvSpPr>
          <p:cNvPr id="7" name="Google Shape;441;p25"/>
          <p:cNvSpPr txBox="1"/>
          <p:nvPr/>
        </p:nvSpPr>
        <p:spPr>
          <a:xfrm>
            <a:off x="1429296" y="357598"/>
            <a:ext cx="18075241" cy="1168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600" rIns="0" bIns="0" anchor="t" anchorCtr="0">
            <a:noAutofit/>
          </a:bodyPr>
          <a:lstStyle/>
          <a:p>
            <a:pPr marL="21720" marR="8688" algn="ctr">
              <a:lnSpc>
                <a:spcPct val="100600"/>
              </a:lnSpc>
            </a:pPr>
            <a:r>
              <a:rPr lang="en-US" sz="8000" b="1" dirty="0">
                <a:solidFill>
                  <a:srgbClr val="0070C0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Cambria"/>
              </a:rPr>
              <a:t>General information about the project</a:t>
            </a:r>
          </a:p>
        </p:txBody>
      </p:sp>
      <p:grpSp>
        <p:nvGrpSpPr>
          <p:cNvPr id="8" name="Gruppo 13">
            <a:extLst>
              <a:ext uri="{FF2B5EF4-FFF2-40B4-BE49-F238E27FC236}">
                <a16:creationId xmlns:a16="http://schemas.microsoft.com/office/drawing/2014/main" id="{9BF3D6AE-7865-4690-8036-5FCE8F708F16}"/>
              </a:ext>
            </a:extLst>
          </p:cNvPr>
          <p:cNvGrpSpPr/>
          <p:nvPr/>
        </p:nvGrpSpPr>
        <p:grpSpPr>
          <a:xfrm>
            <a:off x="0" y="11753132"/>
            <a:ext cx="24384000" cy="1962868"/>
            <a:chOff x="0" y="5211361"/>
            <a:chExt cx="12192000" cy="1646638"/>
          </a:xfrm>
        </p:grpSpPr>
        <p:sp>
          <p:nvSpPr>
            <p:cNvPr id="9" name="Rettangolo 10">
              <a:extLst>
                <a:ext uri="{FF2B5EF4-FFF2-40B4-BE49-F238E27FC236}">
                  <a16:creationId xmlns:a16="http://schemas.microsoft.com/office/drawing/2014/main" id="{51104385-311C-4233-8EB9-42A68A00F18E}"/>
                </a:ext>
              </a:extLst>
            </p:cNvPr>
            <p:cNvSpPr/>
            <p:nvPr/>
          </p:nvSpPr>
          <p:spPr>
            <a:xfrm>
              <a:off x="0" y="6701216"/>
              <a:ext cx="12192000" cy="156783"/>
            </a:xfrm>
            <a:prstGeom prst="rect">
              <a:avLst/>
            </a:prstGeom>
            <a:solidFill>
              <a:srgbClr val="FBBB38"/>
            </a:solidFill>
            <a:ln w="12700" cap="flat" cmpd="sng" algn="ctr">
              <a:solidFill>
                <a:srgbClr val="FFC000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sz="4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" name="Immagine 3">
              <a:extLst>
                <a:ext uri="{FF2B5EF4-FFF2-40B4-BE49-F238E27FC236}">
                  <a16:creationId xmlns:a16="http://schemas.microsoft.com/office/drawing/2014/main" id="{7FB2DE7F-1AD4-4788-A8C2-67ECC2E93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1" t="7072" r="21197" b="8570"/>
            <a:stretch/>
          </p:blipFill>
          <p:spPr>
            <a:xfrm>
              <a:off x="11171203" y="5211361"/>
              <a:ext cx="754551" cy="1489854"/>
            </a:xfrm>
            <a:prstGeom prst="rect">
              <a:avLst/>
            </a:prstGeom>
          </p:spPr>
        </p:pic>
      </p:grpSp>
      <p:pic>
        <p:nvPicPr>
          <p:cNvPr id="12" name="Imagen" descr="Imagen">
            <a:extLst>
              <a:ext uri="{FF2B5EF4-FFF2-40B4-BE49-F238E27FC236}">
                <a16:creationId xmlns:a16="http://schemas.microsoft.com/office/drawing/2014/main" id="{63FD8F3E-8882-460C-83C9-CCA6D8318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9466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n" descr="Imagen">
            <a:extLst>
              <a:ext uri="{FF2B5EF4-FFF2-40B4-BE49-F238E27FC236}">
                <a16:creationId xmlns:a16="http://schemas.microsoft.com/office/drawing/2014/main" id="{4A5549F2-0337-459D-B1BD-BB82C9096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/>
          <p:cNvSpPr txBox="1"/>
          <p:nvPr/>
        </p:nvSpPr>
        <p:spPr>
          <a:xfrm>
            <a:off x="532492" y="8509427"/>
            <a:ext cx="227976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Questions to be answered by the coordinator:</a:t>
            </a:r>
          </a:p>
          <a:p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Project submitted in previous EU calls?</a:t>
            </a:r>
          </a:p>
          <a:p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Verification of the financial capacity (only for private entities)</a:t>
            </a:r>
          </a:p>
          <a:p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Total budget requested to PRIMA (on the submission website </a:t>
            </a:r>
            <a:r>
              <a:rPr lang="en-US" sz="4000" b="1" dirty="0">
                <a:solidFill>
                  <a:srgbClr val="FF0000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each partner must give the total cost of the project and the requested amount to PRIMA</a:t>
            </a:r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)</a:t>
            </a:r>
          </a:p>
          <a:p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Etc….</a:t>
            </a:r>
          </a:p>
        </p:txBody>
      </p:sp>
    </p:spTree>
    <p:extLst>
      <p:ext uri="{BB962C8B-B14F-4D97-AF65-F5344CB8AC3E}">
        <p14:creationId xmlns:p14="http://schemas.microsoft.com/office/powerpoint/2010/main" val="1322030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924B103-6682-40B2-8A30-127222F2C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368" y="2376135"/>
            <a:ext cx="21859656" cy="7571830"/>
          </a:xfrm>
          <a:prstGeom prst="rect">
            <a:avLst/>
          </a:prstGeom>
        </p:spPr>
      </p:pic>
      <p:sp>
        <p:nvSpPr>
          <p:cNvPr id="5" name="Google Shape;441;p25">
            <a:extLst>
              <a:ext uri="{FF2B5EF4-FFF2-40B4-BE49-F238E27FC236}">
                <a16:creationId xmlns:a16="http://schemas.microsoft.com/office/drawing/2014/main" id="{83040150-0DB4-4E14-9268-CD4830437B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4463" y="578593"/>
            <a:ext cx="10266638" cy="920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20600" rIns="0" bIns="0" rtlCol="0" anchor="t" anchorCtr="0">
            <a:noAutofit/>
          </a:bodyPr>
          <a:lstStyle/>
          <a:p>
            <a:pPr marL="21720" marR="8688">
              <a:lnSpc>
                <a:spcPct val="100600"/>
              </a:lnSpc>
            </a:pPr>
            <a:r>
              <a:rPr lang="it-IT" sz="8000" b="1" spc="0" dirty="0">
                <a:solidFill>
                  <a:srgbClr val="0070C0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Cambria"/>
              </a:rPr>
              <a:t>Evaluation process</a:t>
            </a:r>
            <a:endParaRPr sz="8000" b="1" spc="0" dirty="0">
              <a:solidFill>
                <a:srgbClr val="0070C0"/>
              </a:solidFill>
              <a:latin typeface="Calibri" panose="020F0502020204030204" pitchFamily="34" charset="0"/>
              <a:ea typeface="Microsoft YaHei" panose="020B0503020204020204" pitchFamily="34" charset="-122"/>
              <a:sym typeface="Cambri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537405-F491-48DD-A1E5-5A2C9C0CC853}"/>
              </a:ext>
            </a:extLst>
          </p:cNvPr>
          <p:cNvSpPr/>
          <p:nvPr/>
        </p:nvSpPr>
        <p:spPr>
          <a:xfrm>
            <a:off x="3334462" y="11090425"/>
            <a:ext cx="14202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Each proposal is evaluated by 3 independent experts and ranked by</a:t>
            </a:r>
          </a:p>
          <a:p>
            <a:pPr algn="ctr"/>
            <a:r>
              <a:rPr lang="en-US" sz="32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consensus by the evaluation panel during a meeting</a:t>
            </a:r>
          </a:p>
        </p:txBody>
      </p:sp>
      <p:sp>
        <p:nvSpPr>
          <p:cNvPr id="7" name="Google Shape;438;p25">
            <a:extLst>
              <a:ext uri="{FF2B5EF4-FFF2-40B4-BE49-F238E27FC236}">
                <a16:creationId xmlns:a16="http://schemas.microsoft.com/office/drawing/2014/main" id="{9D8667FE-711A-4D29-95F7-316619151D91}"/>
              </a:ext>
            </a:extLst>
          </p:cNvPr>
          <p:cNvSpPr/>
          <p:nvPr/>
        </p:nvSpPr>
        <p:spPr>
          <a:xfrm>
            <a:off x="17698753" y="12339770"/>
            <a:ext cx="2852950" cy="93885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uppo 13">
            <a:extLst>
              <a:ext uri="{FF2B5EF4-FFF2-40B4-BE49-F238E27FC236}">
                <a16:creationId xmlns:a16="http://schemas.microsoft.com/office/drawing/2014/main" id="{F3374C37-04C3-4E5E-B5ED-A3094DE4F72C}"/>
              </a:ext>
            </a:extLst>
          </p:cNvPr>
          <p:cNvGrpSpPr/>
          <p:nvPr/>
        </p:nvGrpSpPr>
        <p:grpSpPr>
          <a:xfrm>
            <a:off x="0" y="12026280"/>
            <a:ext cx="24384000" cy="1689720"/>
            <a:chOff x="0" y="5953501"/>
            <a:chExt cx="12192000" cy="904498"/>
          </a:xfrm>
        </p:grpSpPr>
        <p:sp>
          <p:nvSpPr>
            <p:cNvPr id="9" name="Rettangolo 10">
              <a:extLst>
                <a:ext uri="{FF2B5EF4-FFF2-40B4-BE49-F238E27FC236}">
                  <a16:creationId xmlns:a16="http://schemas.microsoft.com/office/drawing/2014/main" id="{DD1CEA4A-C3AF-4B2B-9AB1-6BBF0C7515C7}"/>
                </a:ext>
              </a:extLst>
            </p:cNvPr>
            <p:cNvSpPr/>
            <p:nvPr/>
          </p:nvSpPr>
          <p:spPr>
            <a:xfrm>
              <a:off x="0" y="6701216"/>
              <a:ext cx="12192000" cy="156783"/>
            </a:xfrm>
            <a:prstGeom prst="rect">
              <a:avLst/>
            </a:prstGeom>
            <a:solidFill>
              <a:srgbClr val="FBBB38"/>
            </a:solidFill>
            <a:ln w="12700" cap="flat" cmpd="sng" algn="ctr">
              <a:solidFill>
                <a:srgbClr val="FFC000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sz="4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" name="Immagine 3">
              <a:extLst>
                <a:ext uri="{FF2B5EF4-FFF2-40B4-BE49-F238E27FC236}">
                  <a16:creationId xmlns:a16="http://schemas.microsoft.com/office/drawing/2014/main" id="{91273DC4-FB63-43B1-9305-EDF4C0F52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1" t="7072" r="21197" b="8570"/>
            <a:stretch/>
          </p:blipFill>
          <p:spPr>
            <a:xfrm>
              <a:off x="11433976" y="5953501"/>
              <a:ext cx="491778" cy="747714"/>
            </a:xfrm>
            <a:prstGeom prst="rect">
              <a:avLst/>
            </a:prstGeom>
          </p:spPr>
        </p:pic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06EF5BF7-F9B6-4A20-BB0D-5D8333075FCF}"/>
              </a:ext>
            </a:extLst>
          </p:cNvPr>
          <p:cNvSpPr/>
          <p:nvPr/>
        </p:nvSpPr>
        <p:spPr>
          <a:xfrm>
            <a:off x="2051432" y="7553753"/>
            <a:ext cx="2767052" cy="2496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800"/>
          </a:p>
        </p:txBody>
      </p:sp>
      <p:pic>
        <p:nvPicPr>
          <p:cNvPr id="12" name="Imagen" descr="Imagen">
            <a:extLst>
              <a:ext uri="{FF2B5EF4-FFF2-40B4-BE49-F238E27FC236}">
                <a16:creationId xmlns:a16="http://schemas.microsoft.com/office/drawing/2014/main" id="{65258401-3A03-4F85-9ABE-71733F12D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819466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n" descr="Imagen">
            <a:extLst>
              <a:ext uri="{FF2B5EF4-FFF2-40B4-BE49-F238E27FC236}">
                <a16:creationId xmlns:a16="http://schemas.microsoft.com/office/drawing/2014/main" id="{7707B667-9549-4241-AA0E-65A27657A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195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15636" y="2032497"/>
            <a:ext cx="21853004" cy="9543394"/>
          </a:xfrm>
        </p:spPr>
        <p:txBody>
          <a:bodyPr>
            <a:noAutofit/>
          </a:bodyPr>
          <a:lstStyle/>
          <a:p>
            <a:r>
              <a:rPr lang="en-US" sz="3600" b="1" u="sng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H2020 CRITERIA</a:t>
            </a:r>
            <a:r>
              <a:rPr lang="en-US" sz="36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:</a:t>
            </a:r>
          </a:p>
          <a:p>
            <a:pPr marL="1368330" lvl="1" indent="-586428"/>
            <a:r>
              <a:rPr lang="en-US" sz="36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EXCELLENCE / 5 points</a:t>
            </a:r>
          </a:p>
          <a:p>
            <a:pPr marL="1368330" lvl="1" indent="-586428"/>
            <a:r>
              <a:rPr lang="en-US" sz="36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IMPACT / 5 points</a:t>
            </a:r>
          </a:p>
          <a:p>
            <a:pPr marL="1368330" lvl="1" indent="-586428"/>
            <a:r>
              <a:rPr lang="en-US" sz="36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QUALITY AND EFFICIENTY OF THE IMPLEMENTATION (</a:t>
            </a:r>
            <a:r>
              <a:rPr lang="en-US" sz="3600" b="1" i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Only for step 2</a:t>
            </a:r>
            <a:r>
              <a:rPr lang="en-US" sz="36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) / 5 points</a:t>
            </a:r>
          </a:p>
          <a:p>
            <a:pPr marL="0" indent="0">
              <a:buNone/>
            </a:pPr>
            <a:r>
              <a:rPr lang="en-US" sz="3600" b="1" i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			For IA the criteria “impact” has a weight of 1.5</a:t>
            </a:r>
          </a:p>
          <a:p>
            <a:pPr marL="0" indent="0">
              <a:buNone/>
            </a:pPr>
            <a:endParaRPr lang="en-US" sz="3600" b="1" i="1" dirty="0">
              <a:latin typeface="Segoe UI" panose="020B0502040204020203" pitchFamily="34" charset="0"/>
              <a:ea typeface="Cambria" panose="02040503050406030204" pitchFamily="18" charset="0"/>
              <a:cs typeface="Segoe UI" panose="020B0502040204020203" pitchFamily="34" charset="0"/>
            </a:endParaRPr>
          </a:p>
          <a:p>
            <a:r>
              <a:rPr lang="en-US" sz="3600" b="1" u="sng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Thresholds</a:t>
            </a:r>
            <a:r>
              <a:rPr lang="en-US" sz="36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:</a:t>
            </a:r>
          </a:p>
          <a:p>
            <a:r>
              <a:rPr lang="en-US" sz="36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Step 1: 4 points for each criteria                          	Step 2: 3 points for each criteria </a:t>
            </a:r>
          </a:p>
          <a:p>
            <a:pPr marL="3048000" lvl="5" indent="0">
              <a:buNone/>
            </a:pPr>
            <a:r>
              <a:rPr lang="en-US" sz="36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				and at least 10/15 in total</a:t>
            </a:r>
          </a:p>
          <a:p>
            <a:pPr marL="0" indent="0">
              <a:buNone/>
            </a:pPr>
            <a:endParaRPr lang="en-US" sz="3600" b="1" dirty="0">
              <a:latin typeface="Segoe UI" panose="020B0502040204020203" pitchFamily="34" charset="0"/>
              <a:ea typeface="Cambria" panose="02040503050406030204" pitchFamily="18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36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36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7" name="Google Shape;441;p25"/>
          <p:cNvSpPr txBox="1"/>
          <p:nvPr/>
        </p:nvSpPr>
        <p:spPr>
          <a:xfrm>
            <a:off x="6459265" y="55782"/>
            <a:ext cx="13643738" cy="185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600" rIns="0" bIns="0" anchor="t" anchorCtr="0">
            <a:noAutofit/>
          </a:bodyPr>
          <a:lstStyle/>
          <a:p>
            <a:pPr marL="21720" marR="8688">
              <a:lnSpc>
                <a:spcPct val="100600"/>
              </a:lnSpc>
            </a:pPr>
            <a:r>
              <a:rPr lang="it-IT" sz="8000" b="1" dirty="0">
                <a:solidFill>
                  <a:srgbClr val="0070C0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Cambria"/>
              </a:rPr>
              <a:t>Evaluation Criteria</a:t>
            </a:r>
            <a:endParaRPr sz="8000" b="1" dirty="0">
              <a:solidFill>
                <a:srgbClr val="0070C0"/>
              </a:solidFill>
              <a:latin typeface="Calibri" panose="020F0502020204030204" pitchFamily="34" charset="0"/>
              <a:ea typeface="Microsoft YaHei" panose="020B0503020204020204" pitchFamily="34" charset="-122"/>
              <a:sym typeface="Cambria"/>
            </a:endParaRPr>
          </a:p>
        </p:txBody>
      </p:sp>
      <p:grpSp>
        <p:nvGrpSpPr>
          <p:cNvPr id="17" name="Gruppo 13">
            <a:extLst>
              <a:ext uri="{FF2B5EF4-FFF2-40B4-BE49-F238E27FC236}">
                <a16:creationId xmlns:a16="http://schemas.microsoft.com/office/drawing/2014/main" id="{1EA78CC3-2F1F-4286-8CD5-ABA4023BBA4D}"/>
              </a:ext>
            </a:extLst>
          </p:cNvPr>
          <p:cNvGrpSpPr/>
          <p:nvPr/>
        </p:nvGrpSpPr>
        <p:grpSpPr>
          <a:xfrm>
            <a:off x="0" y="11707422"/>
            <a:ext cx="24384000" cy="2008580"/>
            <a:chOff x="0" y="4844402"/>
            <a:chExt cx="12192000" cy="2013597"/>
          </a:xfrm>
        </p:grpSpPr>
        <p:sp>
          <p:nvSpPr>
            <p:cNvPr id="18" name="Rettangolo 10">
              <a:extLst>
                <a:ext uri="{FF2B5EF4-FFF2-40B4-BE49-F238E27FC236}">
                  <a16:creationId xmlns:a16="http://schemas.microsoft.com/office/drawing/2014/main" id="{6DAB5153-DFE7-4EC6-9BBB-571D359E8B08}"/>
                </a:ext>
              </a:extLst>
            </p:cNvPr>
            <p:cNvSpPr/>
            <p:nvPr/>
          </p:nvSpPr>
          <p:spPr>
            <a:xfrm>
              <a:off x="0" y="6701216"/>
              <a:ext cx="12192000" cy="156783"/>
            </a:xfrm>
            <a:prstGeom prst="rect">
              <a:avLst/>
            </a:prstGeom>
            <a:solidFill>
              <a:srgbClr val="FBBB38"/>
            </a:solidFill>
            <a:ln w="12700" cap="flat" cmpd="sng" algn="ctr">
              <a:solidFill>
                <a:srgbClr val="FFC000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sz="4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9" name="Immagine 3">
              <a:extLst>
                <a:ext uri="{FF2B5EF4-FFF2-40B4-BE49-F238E27FC236}">
                  <a16:creationId xmlns:a16="http://schemas.microsoft.com/office/drawing/2014/main" id="{364654B1-B675-4DD4-8297-CB5781903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1" t="7072" r="21197" b="8570"/>
            <a:stretch/>
          </p:blipFill>
          <p:spPr>
            <a:xfrm>
              <a:off x="11134320" y="4844402"/>
              <a:ext cx="791434" cy="1856814"/>
            </a:xfrm>
            <a:prstGeom prst="rect">
              <a:avLst/>
            </a:prstGeom>
          </p:spPr>
        </p:pic>
      </p:grpSp>
      <p:pic>
        <p:nvPicPr>
          <p:cNvPr id="16" name="Imagen" descr="Imagen">
            <a:extLst>
              <a:ext uri="{FF2B5EF4-FFF2-40B4-BE49-F238E27FC236}">
                <a16:creationId xmlns:a16="http://schemas.microsoft.com/office/drawing/2014/main" id="{BFF3B493-1231-4DE7-BBA8-D94B849CE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19466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n" descr="Imagen">
            <a:extLst>
              <a:ext uri="{FF2B5EF4-FFF2-40B4-BE49-F238E27FC236}">
                <a16:creationId xmlns:a16="http://schemas.microsoft.com/office/drawing/2014/main" id="{1F6EFD22-275D-4DD2-A4CC-85728BABD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0052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3261028" y="1527704"/>
          <a:ext cx="17846368" cy="114922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17542">
                  <a:extLst>
                    <a:ext uri="{9D8B030D-6E8A-4147-A177-3AD203B41FA5}">
                      <a16:colId xmlns:a16="http://schemas.microsoft.com/office/drawing/2014/main" val="3166800981"/>
                    </a:ext>
                  </a:extLst>
                </a:gridCol>
                <a:gridCol w="6201616">
                  <a:extLst>
                    <a:ext uri="{9D8B030D-6E8A-4147-A177-3AD203B41FA5}">
                      <a16:colId xmlns:a16="http://schemas.microsoft.com/office/drawing/2014/main" val="747682913"/>
                    </a:ext>
                  </a:extLst>
                </a:gridCol>
                <a:gridCol w="6027210">
                  <a:extLst>
                    <a:ext uri="{9D8B030D-6E8A-4147-A177-3AD203B41FA5}">
                      <a16:colId xmlns:a16="http://schemas.microsoft.com/office/drawing/2014/main" val="718091856"/>
                    </a:ext>
                  </a:extLst>
                </a:gridCol>
              </a:tblGrid>
              <a:tr h="1117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Ex</a:t>
                      </a:r>
                      <a:r>
                        <a:rPr lang="en-US" sz="3000" b="1" spc="-5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ce</a:t>
                      </a:r>
                      <a:r>
                        <a:rPr lang="en-US" sz="3000" b="1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l</a:t>
                      </a:r>
                      <a:r>
                        <a:rPr lang="en-US" sz="3000" b="1" spc="5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l</a:t>
                      </a:r>
                      <a:r>
                        <a:rPr lang="en-US" sz="3000" b="1" spc="-5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e</a:t>
                      </a:r>
                      <a:r>
                        <a:rPr lang="en-US" sz="3000" b="1" spc="5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n</a:t>
                      </a:r>
                      <a:r>
                        <a:rPr lang="en-US" sz="3000" b="1" spc="-5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c</a:t>
                      </a:r>
                      <a:r>
                        <a:rPr lang="en-US" sz="3000" b="1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e </a:t>
                      </a:r>
                      <a:endParaRPr lang="fr-FR" sz="3000" b="1" dirty="0">
                        <a:solidFill>
                          <a:schemeClr val="bg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27048" marR="27048" marT="27048" marB="27048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3975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I</a:t>
                      </a:r>
                      <a:r>
                        <a:rPr lang="en-US" sz="3000" b="1" spc="-15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m</a:t>
                      </a:r>
                      <a:r>
                        <a:rPr lang="en-US" sz="3000" b="1" spc="5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p</a:t>
                      </a:r>
                      <a:r>
                        <a:rPr lang="en-US" sz="3000" b="1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a</a:t>
                      </a:r>
                      <a:r>
                        <a:rPr lang="en-US" sz="3000" b="1" spc="5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c</a:t>
                      </a:r>
                      <a:r>
                        <a:rPr lang="en-US" sz="3000" b="1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t </a:t>
                      </a:r>
                      <a:endParaRPr lang="fr-FR" sz="3000" b="1" dirty="0">
                        <a:solidFill>
                          <a:schemeClr val="bg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27048" marR="55788" marT="27048" marB="27048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3975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b="1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Quality &amp;</a:t>
                      </a:r>
                      <a:r>
                        <a:rPr lang="en-US" sz="3000" b="1" baseline="0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3000" b="1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Efficiency</a:t>
                      </a:r>
                      <a:r>
                        <a:rPr lang="fr-FR" sz="3000" b="1" baseline="0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3000" b="1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of the implementation</a:t>
                      </a:r>
                    </a:p>
                  </a:txBody>
                  <a:tcPr marL="27048" marR="55788" marT="27048" marB="27048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302132"/>
                  </a:ext>
                </a:extLst>
              </a:tr>
              <a:tr h="10375186">
                <a:tc>
                  <a:txBody>
                    <a:bodyPr/>
                    <a:lstStyle/>
                    <a:p>
                      <a:pPr marL="889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GB" sz="2400" b="1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Clarity and pertinence</a:t>
                      </a:r>
                      <a:r>
                        <a:rPr kumimoji="0" lang="en-GB" sz="2400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 of the objectives; </a:t>
                      </a:r>
                      <a:endParaRPr kumimoji="0" lang="fr-FR" sz="2400" kern="12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889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GB" sz="2400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 </a:t>
                      </a:r>
                      <a:endParaRPr kumimoji="0" lang="fr-FR" sz="2400" kern="12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889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GB" sz="2400" b="1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Soundness of the concept</a:t>
                      </a:r>
                      <a:r>
                        <a:rPr kumimoji="0" lang="en-GB" sz="2400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, and </a:t>
                      </a:r>
                      <a:r>
                        <a:rPr kumimoji="0" lang="en-GB" sz="2400" b="1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credibility</a:t>
                      </a:r>
                      <a:r>
                        <a:rPr kumimoji="0" lang="en-GB" sz="2400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 of the proposed </a:t>
                      </a:r>
                      <a:r>
                        <a:rPr kumimoji="0" lang="en-GB" sz="2400" b="1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methodology</a:t>
                      </a:r>
                      <a:r>
                        <a:rPr kumimoji="0" lang="en-GB" sz="2400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; </a:t>
                      </a:r>
                      <a:endParaRPr kumimoji="0" lang="fr-FR" sz="2400" kern="12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889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GB" sz="2400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 </a:t>
                      </a:r>
                      <a:endParaRPr kumimoji="0" lang="fr-FR" sz="2400" kern="12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Fit with the scope and objectives of the PRIMA </a:t>
                      </a:r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programme and the call topic description;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 Extent that the proposed work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is beyond the state of the art,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 and demonstrates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innovation potential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(e.g. ground-breaking objectives, novel concepts and approaches, new products, services or business and organizational models) </a:t>
                      </a:r>
                      <a:endParaRPr lang="fr-FR" sz="24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24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Appropriate consideration of 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interdisciplinary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 approaches and, where relevant, use of 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stakeholder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 knowledge and 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gender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 dimension in research and innovation content. </a:t>
                      </a:r>
                      <a:endParaRPr lang="fr-FR" sz="24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889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fr-FR" sz="2200" kern="12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27048" marR="27048" marT="27048" marB="27048"/>
                </a:tc>
                <a:tc>
                  <a:txBody>
                    <a:bodyPr/>
                    <a:lstStyle/>
                    <a:p>
                      <a:pPr marL="889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The extent to which the outputs of the project would contribute to one or several of the </a:t>
                      </a:r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expected impacts mentioned</a:t>
                      </a:r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 in this document under the relevant topic.</a:t>
                      </a:r>
                      <a:endParaRPr kumimoji="0" lang="fr-FR" sz="2400" kern="12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889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 </a:t>
                      </a:r>
                      <a:endParaRPr kumimoji="0" lang="fr-FR" sz="2400" kern="12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889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Scores of the proposals will not depend on the number of expected impacts covered. </a:t>
                      </a:r>
                    </a:p>
                    <a:p>
                      <a:pPr marL="0" marR="825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Any substantial impacts,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even if not mentioned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in this document, that would enhance innovation capacity, create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new market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opportunities, strengthen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competitiveness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and growth of companies, address issues related to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climate change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or the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environment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, or bring other important benefits for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society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;</a:t>
                      </a:r>
                      <a:endParaRPr lang="fr-FR" sz="24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8255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Quality of the proposed measures to:</a:t>
                      </a:r>
                      <a:endParaRPr lang="fr-FR" sz="24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8255" lvl="0" indent="-34290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Symbol" panose="05050102010706020507" pitchFamily="18" charset="2"/>
                        <a:buChar char=""/>
                        <a:tabLst>
                          <a:tab pos="88900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Exploit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 and disseminate the project results (including management of IPR), and to manage research data where relevant.</a:t>
                      </a:r>
                      <a:endParaRPr lang="fr-FR" sz="24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8255" lvl="0" indent="-34290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Communicate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 the project activities to different target audiences.</a:t>
                      </a:r>
                      <a:endParaRPr lang="fr-FR" sz="2400" b="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889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fr-FR" sz="2200" kern="12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27048" marR="27048" marT="27048" marB="27048"/>
                </a:tc>
                <a:tc>
                  <a:txBody>
                    <a:bodyPr/>
                    <a:lstStyle/>
                    <a:p>
                      <a:pPr marL="889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Quality and effectiveness of the work plan</a:t>
                      </a:r>
                      <a:r>
                        <a:rPr lang="en-US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, including extent to which the </a:t>
                      </a:r>
                      <a:r>
                        <a:rPr lang="en-US" sz="24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resources assigned to work packages are in line </a:t>
                      </a:r>
                      <a:r>
                        <a:rPr lang="en-US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with their objectives and deliverables;</a:t>
                      </a:r>
                      <a:endParaRPr lang="fr-FR" sz="24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88900" indent="0" algn="l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 </a:t>
                      </a:r>
                      <a:endParaRPr kumimoji="0" lang="fr-FR" sz="2400" kern="12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88900" indent="0" algn="l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Appropriateness</a:t>
                      </a:r>
                      <a:r>
                        <a:rPr lang="en-US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 of the management structures and procedures, including </a:t>
                      </a:r>
                      <a:r>
                        <a:rPr lang="en-US" sz="24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risk and innovation management;</a:t>
                      </a:r>
                      <a:endParaRPr lang="fr-FR" sz="2400" b="1" dirty="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88900" indent="0" algn="l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 </a:t>
                      </a:r>
                      <a:endParaRPr kumimoji="0" lang="fr-FR" sz="2400" kern="12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889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Complementarity of the participants </a:t>
                      </a:r>
                      <a:r>
                        <a:rPr lang="en-US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and extent to which the consortium as whole brings together the necessary expertise;</a:t>
                      </a:r>
                      <a:endParaRPr lang="fr-FR" sz="24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889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 </a:t>
                      </a:r>
                      <a:endParaRPr lang="fr-FR" sz="24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  <a:p>
                      <a:pPr marL="889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Appropriateness of the </a:t>
                      </a:r>
                      <a:r>
                        <a:rPr lang="en-US" sz="24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allocation of tasks</a:t>
                      </a:r>
                      <a:r>
                        <a:rPr lang="en-US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, ensuring that </a:t>
                      </a:r>
                      <a:r>
                        <a:rPr lang="en-US" sz="24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all participants have a valid role and adequate resources</a:t>
                      </a:r>
                      <a:r>
                        <a:rPr lang="en-US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Segoe UI" panose="020B0502040204020203" pitchFamily="34" charset="0"/>
                          <a:ea typeface="Cambria" panose="02040503050406030204" pitchFamily="18" charset="0"/>
                          <a:cs typeface="Segoe UI" panose="020B0502040204020203" pitchFamily="34" charset="0"/>
                        </a:rPr>
                        <a:t> in the project to fulfil that role.</a:t>
                      </a:r>
                      <a:endParaRPr lang="fr-FR" sz="24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Segoe UI" panose="020B0502040204020203" pitchFamily="34" charset="0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27048" marR="27048" marT="27048" marB="27048"/>
                </a:tc>
                <a:extLst>
                  <a:ext uri="{0D108BD9-81ED-4DB2-BD59-A6C34878D82A}">
                    <a16:rowId xmlns:a16="http://schemas.microsoft.com/office/drawing/2014/main" val="650731571"/>
                  </a:ext>
                </a:extLst>
              </a:tr>
            </a:tbl>
          </a:graphicData>
        </a:graphic>
      </p:graphicFrame>
      <p:sp>
        <p:nvSpPr>
          <p:cNvPr id="6" name="Google Shape;869;p38"/>
          <p:cNvSpPr/>
          <p:nvPr/>
        </p:nvSpPr>
        <p:spPr>
          <a:xfrm>
            <a:off x="16322066" y="10969328"/>
            <a:ext cx="2139712" cy="70414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41;p25"/>
          <p:cNvSpPr txBox="1"/>
          <p:nvPr/>
        </p:nvSpPr>
        <p:spPr>
          <a:xfrm>
            <a:off x="3276600" y="457765"/>
            <a:ext cx="12479072" cy="730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450" rIns="0" bIns="0" anchor="t" anchorCtr="0">
            <a:noAutofit/>
          </a:bodyPr>
          <a:lstStyle/>
          <a:p>
            <a:pPr marL="21720" marR="8688">
              <a:lnSpc>
                <a:spcPct val="100600"/>
              </a:lnSpc>
            </a:pPr>
            <a:r>
              <a:rPr lang="it-IT" sz="8000" b="1" dirty="0">
                <a:solidFill>
                  <a:srgbClr val="0070C0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Cambria"/>
              </a:rPr>
              <a:t>Evaluation Criteria</a:t>
            </a:r>
            <a:endParaRPr sz="8000" b="1" dirty="0">
              <a:solidFill>
                <a:srgbClr val="0070C0"/>
              </a:solidFill>
              <a:latin typeface="Calibri" panose="020F0502020204030204" pitchFamily="34" charset="0"/>
              <a:ea typeface="Microsoft YaHei" panose="020B0503020204020204" pitchFamily="34" charset="-122"/>
              <a:sym typeface="Cambria"/>
            </a:endParaRPr>
          </a:p>
        </p:txBody>
      </p:sp>
      <p:sp>
        <p:nvSpPr>
          <p:cNvPr id="7" name="Google Shape;438;p25">
            <a:extLst>
              <a:ext uri="{FF2B5EF4-FFF2-40B4-BE49-F238E27FC236}">
                <a16:creationId xmlns:a16="http://schemas.microsoft.com/office/drawing/2014/main" id="{C56FC5E1-1FCD-4020-B625-68C7BC780D5D}"/>
              </a:ext>
            </a:extLst>
          </p:cNvPr>
          <p:cNvSpPr/>
          <p:nvPr/>
        </p:nvSpPr>
        <p:spPr>
          <a:xfrm>
            <a:off x="17698753" y="12339770"/>
            <a:ext cx="2852950" cy="9388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uppo 13">
            <a:extLst>
              <a:ext uri="{FF2B5EF4-FFF2-40B4-BE49-F238E27FC236}">
                <a16:creationId xmlns:a16="http://schemas.microsoft.com/office/drawing/2014/main" id="{7BDE75C7-4FEF-4297-AD0D-E66EC72C94D0}"/>
              </a:ext>
            </a:extLst>
          </p:cNvPr>
          <p:cNvGrpSpPr/>
          <p:nvPr/>
        </p:nvGrpSpPr>
        <p:grpSpPr>
          <a:xfrm>
            <a:off x="3048001" y="10969328"/>
            <a:ext cx="18478502" cy="2746672"/>
            <a:chOff x="0" y="4844402"/>
            <a:chExt cx="12192000" cy="2013597"/>
          </a:xfrm>
        </p:grpSpPr>
        <p:sp>
          <p:nvSpPr>
            <p:cNvPr id="10" name="Rettangolo 10">
              <a:extLst>
                <a:ext uri="{FF2B5EF4-FFF2-40B4-BE49-F238E27FC236}">
                  <a16:creationId xmlns:a16="http://schemas.microsoft.com/office/drawing/2014/main" id="{8A8D9F07-50BA-4426-9FEF-1A4E08114207}"/>
                </a:ext>
              </a:extLst>
            </p:cNvPr>
            <p:cNvSpPr/>
            <p:nvPr/>
          </p:nvSpPr>
          <p:spPr>
            <a:xfrm>
              <a:off x="0" y="6701216"/>
              <a:ext cx="12192000" cy="156783"/>
            </a:xfrm>
            <a:prstGeom prst="rect">
              <a:avLst/>
            </a:prstGeom>
            <a:solidFill>
              <a:srgbClr val="FBBB38"/>
            </a:solidFill>
            <a:ln w="12700" cap="flat" cmpd="sng" algn="ctr">
              <a:solidFill>
                <a:srgbClr val="FFC000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sz="4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1" name="Immagine 3">
              <a:extLst>
                <a:ext uri="{FF2B5EF4-FFF2-40B4-BE49-F238E27FC236}">
                  <a16:creationId xmlns:a16="http://schemas.microsoft.com/office/drawing/2014/main" id="{F8DD8EA9-3ED4-4D36-B3C2-1AF92FC6E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1" t="7072" r="21197" b="8570"/>
            <a:stretch/>
          </p:blipFill>
          <p:spPr>
            <a:xfrm>
              <a:off x="10704512" y="4844402"/>
              <a:ext cx="1221242" cy="1856814"/>
            </a:xfrm>
            <a:prstGeom prst="rect">
              <a:avLst/>
            </a:prstGeom>
          </p:spPr>
        </p:pic>
      </p:grpSp>
      <p:pic>
        <p:nvPicPr>
          <p:cNvPr id="13" name="Imagen" descr="Imagen">
            <a:extLst>
              <a:ext uri="{FF2B5EF4-FFF2-40B4-BE49-F238E27FC236}">
                <a16:creationId xmlns:a16="http://schemas.microsoft.com/office/drawing/2014/main" id="{89427EDC-A31E-4AEE-8643-BEF501095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19466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n" descr="Imagen">
            <a:extLst>
              <a:ext uri="{FF2B5EF4-FFF2-40B4-BE49-F238E27FC236}">
                <a16:creationId xmlns:a16="http://schemas.microsoft.com/office/drawing/2014/main" id="{C0A3F464-A4A8-476D-B270-DB2B1768D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0002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2EC348-666A-455B-8609-C5409EE7C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145" y="292893"/>
            <a:ext cx="21945600" cy="2286000"/>
          </a:xfrm>
        </p:spPr>
        <p:txBody>
          <a:bodyPr/>
          <a:lstStyle/>
          <a:p>
            <a:pPr marL="21720" marR="8688" algn="l" hangingPunct="0">
              <a:lnSpc>
                <a:spcPct val="100600"/>
              </a:lnSpc>
              <a:buSzTx/>
            </a:pPr>
            <a:r>
              <a:rPr lang="es-ES" sz="8000" b="1" spc="0" dirty="0" err="1">
                <a:solidFill>
                  <a:srgbClr val="0070C0"/>
                </a:solidFill>
                <a:latin typeface="Calibri" panose="020F0502020204030204" pitchFamily="34" charset="0"/>
                <a:ea typeface="Microsoft YaHei" panose="020B0503020204020204" pitchFamily="34" charset="-122"/>
                <a:sym typeface="NeueHaasDisplay-Roman"/>
              </a:rPr>
              <a:t>Recommandations</a:t>
            </a:r>
            <a:endParaRPr lang="es-ES" sz="8000" b="1" spc="0" dirty="0">
              <a:solidFill>
                <a:srgbClr val="0070C0"/>
              </a:solidFill>
              <a:latin typeface="Calibri" panose="020F0502020204030204" pitchFamily="34" charset="0"/>
              <a:ea typeface="Microsoft YaHei" panose="020B0503020204020204" pitchFamily="34" charset="-122"/>
              <a:sym typeface="NeueHaasDisplay-Roman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70C65C-3D2A-48EC-9787-99901F9CB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Don´t</a:t>
            </a:r>
            <a:r>
              <a:rPr lang="es-ES" dirty="0"/>
              <a:t> </a:t>
            </a:r>
            <a:r>
              <a:rPr lang="es-ES" dirty="0" err="1"/>
              <a:t>wait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minute. Simple </a:t>
            </a:r>
            <a:r>
              <a:rPr lang="es-ES" dirty="0" err="1"/>
              <a:t>process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takes</a:t>
            </a:r>
            <a:r>
              <a:rPr lang="es-ES" dirty="0"/>
              <a:t> time!</a:t>
            </a:r>
          </a:p>
          <a:p>
            <a:endParaRPr lang="es-ES" dirty="0"/>
          </a:p>
          <a:p>
            <a:r>
              <a:rPr lang="es-ES" dirty="0"/>
              <a:t>Be </a:t>
            </a:r>
            <a:r>
              <a:rPr lang="es-ES" dirty="0" err="1"/>
              <a:t>sure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submit</a:t>
            </a:r>
            <a:r>
              <a:rPr lang="es-ES" dirty="0"/>
              <a:t> PART I (and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requested</a:t>
            </a:r>
            <a:r>
              <a:rPr lang="es-ES" dirty="0"/>
              <a:t> </a:t>
            </a:r>
            <a:r>
              <a:rPr lang="es-ES" dirty="0" err="1"/>
              <a:t>documents</a:t>
            </a:r>
            <a:r>
              <a:rPr lang="es-ES" dirty="0"/>
              <a:t>)</a:t>
            </a:r>
          </a:p>
          <a:p>
            <a:endParaRPr lang="es-ES" dirty="0"/>
          </a:p>
          <a:p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section</a:t>
            </a:r>
            <a:r>
              <a:rPr lang="es-ES" dirty="0"/>
              <a:t> 2: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partner</a:t>
            </a:r>
            <a:r>
              <a:rPr lang="es-ES" dirty="0"/>
              <a:t> </a:t>
            </a:r>
            <a:r>
              <a:rPr lang="es-ES" dirty="0" err="1"/>
              <a:t>must</a:t>
            </a:r>
            <a:r>
              <a:rPr lang="es-ES" dirty="0"/>
              <a:t> </a:t>
            </a:r>
            <a:r>
              <a:rPr lang="es-ES" dirty="0" err="1"/>
              <a:t>check</a:t>
            </a:r>
            <a:r>
              <a:rPr lang="es-ES" dirty="0"/>
              <a:t> </a:t>
            </a:r>
            <a:r>
              <a:rPr lang="es-ES" b="1" dirty="0" err="1"/>
              <a:t>his</a:t>
            </a:r>
            <a:r>
              <a:rPr lang="es-ES" b="1" dirty="0"/>
              <a:t> </a:t>
            </a:r>
            <a:r>
              <a:rPr lang="es-ES" b="1" dirty="0" err="1"/>
              <a:t>eligibility</a:t>
            </a:r>
            <a:r>
              <a:rPr lang="es-ES" b="1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his</a:t>
            </a:r>
            <a:r>
              <a:rPr lang="es-ES" dirty="0"/>
              <a:t> NCP </a:t>
            </a:r>
            <a:r>
              <a:rPr lang="es-ES" b="1" dirty="0" err="1"/>
              <a:t>before</a:t>
            </a:r>
            <a:r>
              <a:rPr lang="es-ES" b="1" dirty="0"/>
              <a:t> </a:t>
            </a:r>
            <a:r>
              <a:rPr lang="es-ES" dirty="0" err="1"/>
              <a:t>submitting</a:t>
            </a:r>
            <a:r>
              <a:rPr lang="es-ES" dirty="0"/>
              <a:t> a </a:t>
            </a:r>
            <a:r>
              <a:rPr lang="es-ES" dirty="0" err="1"/>
              <a:t>proposal</a:t>
            </a: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grpSp>
        <p:nvGrpSpPr>
          <p:cNvPr id="4" name="Gruppo 13">
            <a:extLst>
              <a:ext uri="{FF2B5EF4-FFF2-40B4-BE49-F238E27FC236}">
                <a16:creationId xmlns:a16="http://schemas.microsoft.com/office/drawing/2014/main" id="{7437DFF9-B245-4737-A9ED-3CC031A3D93B}"/>
              </a:ext>
            </a:extLst>
          </p:cNvPr>
          <p:cNvGrpSpPr/>
          <p:nvPr/>
        </p:nvGrpSpPr>
        <p:grpSpPr>
          <a:xfrm>
            <a:off x="0" y="12026280"/>
            <a:ext cx="24384000" cy="1689720"/>
            <a:chOff x="0" y="5953501"/>
            <a:chExt cx="12192000" cy="904498"/>
          </a:xfrm>
        </p:grpSpPr>
        <p:sp>
          <p:nvSpPr>
            <p:cNvPr id="5" name="Rettangolo 10">
              <a:extLst>
                <a:ext uri="{FF2B5EF4-FFF2-40B4-BE49-F238E27FC236}">
                  <a16:creationId xmlns:a16="http://schemas.microsoft.com/office/drawing/2014/main" id="{8AC7BE51-627B-45B1-880A-20F2747C8EE9}"/>
                </a:ext>
              </a:extLst>
            </p:cNvPr>
            <p:cNvSpPr/>
            <p:nvPr/>
          </p:nvSpPr>
          <p:spPr>
            <a:xfrm>
              <a:off x="0" y="6701216"/>
              <a:ext cx="12192000" cy="156783"/>
            </a:xfrm>
            <a:prstGeom prst="rect">
              <a:avLst/>
            </a:prstGeom>
            <a:solidFill>
              <a:srgbClr val="FBBB38"/>
            </a:solidFill>
            <a:ln w="12700" cap="flat" cmpd="sng" algn="ctr">
              <a:solidFill>
                <a:srgbClr val="FFC000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it-IT" sz="48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Immagine 3">
              <a:extLst>
                <a:ext uri="{FF2B5EF4-FFF2-40B4-BE49-F238E27FC236}">
                  <a16:creationId xmlns:a16="http://schemas.microsoft.com/office/drawing/2014/main" id="{C6881B8D-0930-44A7-9AC8-E14CB79F3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1" t="7072" r="21197" b="8570"/>
            <a:stretch/>
          </p:blipFill>
          <p:spPr>
            <a:xfrm>
              <a:off x="11433976" y="5953501"/>
              <a:ext cx="491778" cy="747714"/>
            </a:xfrm>
            <a:prstGeom prst="rect">
              <a:avLst/>
            </a:prstGeom>
          </p:spPr>
        </p:pic>
      </p:grpSp>
      <p:pic>
        <p:nvPicPr>
          <p:cNvPr id="7" name="Imagen" descr="Imagen">
            <a:extLst>
              <a:ext uri="{FF2B5EF4-FFF2-40B4-BE49-F238E27FC236}">
                <a16:creationId xmlns:a16="http://schemas.microsoft.com/office/drawing/2014/main" id="{0A0502A1-EA0A-424B-8947-FB2E37DD6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9466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n" descr="Imagen">
            <a:extLst>
              <a:ext uri="{FF2B5EF4-FFF2-40B4-BE49-F238E27FC236}">
                <a16:creationId xmlns:a16="http://schemas.microsoft.com/office/drawing/2014/main" id="{C02D068C-2005-469E-87FC-FFDCBDAD4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7317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65C26A-B5F1-4043-B3A1-C339118C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2364" y="-1"/>
            <a:ext cx="6778307" cy="13716000"/>
          </a:xfrm>
          <a:prstGeom prst="rect">
            <a:avLst/>
          </a:prstGeom>
        </p:spPr>
      </p:pic>
      <p:sp>
        <p:nvSpPr>
          <p:cNvPr id="160" name="Section Title in one line"/>
          <p:cNvSpPr txBox="1">
            <a:spLocks noGrp="1"/>
          </p:cNvSpPr>
          <p:nvPr>
            <p:ph type="ctrTitle"/>
          </p:nvPr>
        </p:nvSpPr>
        <p:spPr>
          <a:xfrm>
            <a:off x="2225219" y="189334"/>
            <a:ext cx="22258812" cy="180066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rgbClr val="1825A9"/>
                </a:solidFill>
              </a:defRPr>
            </a:lvl1pPr>
          </a:lstStyle>
          <a:p>
            <a:r>
              <a:rPr lang="en-US" sz="6600" b="1" dirty="0"/>
              <a:t>Rules for participation RIA /IA</a:t>
            </a:r>
            <a:endParaRPr lang="es-ES" sz="6600" dirty="0"/>
          </a:p>
        </p:txBody>
      </p:sp>
      <p:pic>
        <p:nvPicPr>
          <p:cNvPr id="164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1" y="11762133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DB5987F-41E4-4E8E-B032-7FAAC4EBE50F}"/>
              </a:ext>
            </a:extLst>
          </p:cNvPr>
          <p:cNvSpPr txBox="1"/>
          <p:nvPr/>
        </p:nvSpPr>
        <p:spPr>
          <a:xfrm>
            <a:off x="375086" y="4945103"/>
            <a:ext cx="17330638" cy="80945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53760" marR="4344" lvl="1" indent="-342900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EXAMPLES:</a:t>
            </a:r>
          </a:p>
          <a:p>
            <a:pPr marL="353760" marR="4344" lvl="1" indent="-342900">
              <a:buFont typeface="Arial" panose="020B0604020202020204" pitchFamily="34" charset="0"/>
              <a:buChar char="•"/>
            </a:pPr>
            <a:endParaRPr lang="en-US" sz="4000" dirty="0">
              <a:latin typeface="Segoe UI" panose="020B0502040204020203" pitchFamily="34" charset="0"/>
              <a:ea typeface="Cambria" panose="02040503050406030204" pitchFamily="18" charset="0"/>
              <a:cs typeface="Segoe UI" panose="020B0502040204020203" pitchFamily="34" charset="0"/>
              <a:sym typeface="Calibri"/>
            </a:endParaRPr>
          </a:p>
          <a:p>
            <a:pPr marL="353760" marR="4344" lvl="1" indent="-3429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725A9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MALTA-GREECE</a:t>
            </a:r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-</a:t>
            </a:r>
            <a:r>
              <a:rPr lang="en-US" sz="4000" dirty="0">
                <a:solidFill>
                  <a:srgbClr val="00B050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MOROCCO-EGYPT</a:t>
            </a:r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 = </a:t>
            </a:r>
            <a:r>
              <a:rPr lang="en-US" sz="40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ELIGIBLE</a:t>
            </a:r>
          </a:p>
          <a:p>
            <a:pPr marL="353760" marR="4344" lvl="1" indent="-342900">
              <a:buFont typeface="Arial" panose="020B0604020202020204" pitchFamily="34" charset="0"/>
              <a:buChar char="•"/>
            </a:pPr>
            <a:endParaRPr lang="en-US" sz="4000" b="1" dirty="0">
              <a:latin typeface="Segoe UI" panose="020B0502040204020203" pitchFamily="34" charset="0"/>
              <a:ea typeface="Cambria" panose="02040503050406030204" pitchFamily="18" charset="0"/>
              <a:cs typeface="Segoe UI" panose="020B0502040204020203" pitchFamily="34" charset="0"/>
              <a:sym typeface="Calibri"/>
            </a:endParaRPr>
          </a:p>
          <a:p>
            <a:pPr marL="353760" marR="4344" lvl="1" indent="-3429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725A9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MALTA-GREECE</a:t>
            </a:r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-</a:t>
            </a:r>
            <a:r>
              <a:rPr lang="en-US" sz="4000" dirty="0">
                <a:solidFill>
                  <a:srgbClr val="00A33C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MOROCCO Entity 1- MOROCCO Entity 2</a:t>
            </a:r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 = </a:t>
            </a:r>
            <a:r>
              <a:rPr lang="en-US" sz="40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ELIGIBLE</a:t>
            </a:r>
          </a:p>
          <a:p>
            <a:pPr marL="353760" marR="4344" lvl="1" indent="-342900">
              <a:buFont typeface="Arial" panose="020B0604020202020204" pitchFamily="34" charset="0"/>
              <a:buChar char="•"/>
            </a:pPr>
            <a:endParaRPr lang="en-US" sz="4000" b="1" dirty="0">
              <a:latin typeface="Segoe UI" panose="020B0502040204020203" pitchFamily="34" charset="0"/>
              <a:ea typeface="Cambria" panose="02040503050406030204" pitchFamily="18" charset="0"/>
              <a:cs typeface="Segoe UI" panose="020B0502040204020203" pitchFamily="34" charset="0"/>
              <a:sym typeface="Calibri"/>
            </a:endParaRPr>
          </a:p>
          <a:p>
            <a:pPr marL="353760" marR="4344" lvl="1" indent="-3429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725A9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MALTA-GREECE-FRANCE-</a:t>
            </a:r>
            <a:r>
              <a:rPr lang="en-US" sz="4000" dirty="0">
                <a:solidFill>
                  <a:srgbClr val="00A33C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MOROCCO </a:t>
            </a:r>
            <a:r>
              <a:rPr lang="en-US" sz="4000" dirty="0">
                <a:solidFill>
                  <a:schemeClr val="tx1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=</a:t>
            </a:r>
            <a:r>
              <a:rPr lang="en-US" sz="4000" dirty="0">
                <a:solidFill>
                  <a:srgbClr val="00A33C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NOT ELIGIBLE (only 1 entity from the south)</a:t>
            </a:r>
          </a:p>
          <a:p>
            <a:pPr marL="353760" marR="4344" lvl="1" indent="-34290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FF0000"/>
              </a:solidFill>
              <a:latin typeface="Segoe UI" panose="020B0502040204020203" pitchFamily="34" charset="0"/>
              <a:ea typeface="Cambria" panose="02040503050406030204" pitchFamily="18" charset="0"/>
              <a:cs typeface="Segoe UI" panose="020B0502040204020203" pitchFamily="34" charset="0"/>
              <a:sym typeface="Calibri"/>
            </a:endParaRPr>
          </a:p>
          <a:p>
            <a:pPr marL="353760" marR="4344" lvl="1" indent="-3429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725A9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MALTA Entity 1</a:t>
            </a:r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-</a:t>
            </a:r>
            <a:r>
              <a:rPr lang="en-US" sz="4000" dirty="0">
                <a:solidFill>
                  <a:srgbClr val="1725A9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MALTA Entity 2- </a:t>
            </a:r>
            <a:r>
              <a:rPr lang="en-US" sz="4000" dirty="0">
                <a:solidFill>
                  <a:srgbClr val="00A33C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MOROCCO Entity 1- MOROCCO Entity 2</a:t>
            </a:r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=</a:t>
            </a:r>
            <a:r>
              <a:rPr lang="en-US" sz="4000" dirty="0">
                <a:solidFill>
                  <a:srgbClr val="00A33C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NOT ELIGIBLE (only 2 countries)</a:t>
            </a:r>
          </a:p>
          <a:p>
            <a:pPr marL="353760" marR="4344" lvl="1" indent="-34290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FF0000"/>
              </a:solidFill>
              <a:latin typeface="Segoe UI" panose="020B0502040204020203" pitchFamily="34" charset="0"/>
              <a:ea typeface="Cambria" panose="02040503050406030204" pitchFamily="18" charset="0"/>
              <a:cs typeface="Segoe UI" panose="020B0502040204020203" pitchFamily="34" charset="0"/>
              <a:sym typeface="Calibri"/>
            </a:endParaRPr>
          </a:p>
          <a:p>
            <a:pPr marL="353760" marR="4344" lvl="1" indent="-342900">
              <a:buFont typeface="Arial" panose="020B0604020202020204" pitchFamily="34" charset="0"/>
              <a:buChar char="•"/>
            </a:pPr>
            <a:endParaRPr lang="en-US" sz="4000" dirty="0">
              <a:latin typeface="Segoe UI" panose="020B0502040204020203" pitchFamily="34" charset="0"/>
              <a:ea typeface="Cambria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7A112FE-40D5-E91E-C11F-6B015016B09A}"/>
              </a:ext>
            </a:extLst>
          </p:cNvPr>
          <p:cNvSpPr txBox="1"/>
          <p:nvPr/>
        </p:nvSpPr>
        <p:spPr>
          <a:xfrm>
            <a:off x="707981" y="1692244"/>
            <a:ext cx="6528390" cy="2934137"/>
          </a:xfrm>
          <a:prstGeom prst="rect">
            <a:avLst/>
          </a:prstGeom>
          <a:noFill/>
          <a:ln w="190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10860" marR="4344" lvl="1" indent="0"/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ueHaasDisplay-Roman"/>
                <a:ea typeface="NeueHaasDisplay-Roman"/>
                <a:cs typeface="NeueHaasDisplay-Roman"/>
                <a:sym typeface="NeueHaasDisplay-Roman"/>
              </a:rPr>
              <a:t> </a:t>
            </a:r>
            <a:r>
              <a:rPr lang="en-US" sz="40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3 COUNTRIES MINIMUM</a:t>
            </a:r>
          </a:p>
          <a:p>
            <a:pPr marL="353760" marR="4344" lvl="2" indent="-3429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725A9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ONE PS EU</a:t>
            </a:r>
          </a:p>
          <a:p>
            <a:pPr marL="353760" marR="4344" lvl="2" indent="-3429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A33C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ONE PS NON EU</a:t>
            </a:r>
          </a:p>
          <a:p>
            <a:pPr marL="353760" marR="4344" lvl="1" indent="-342900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ONE </a:t>
            </a:r>
            <a:r>
              <a:rPr lang="en-US" sz="4000" dirty="0">
                <a:solidFill>
                  <a:srgbClr val="1725A9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PS EU </a:t>
            </a:r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OR </a:t>
            </a:r>
            <a:r>
              <a:rPr lang="en-US" sz="4000" dirty="0">
                <a:solidFill>
                  <a:srgbClr val="00A33C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PS NON EU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ueHaasDisplay-Roman"/>
                <a:ea typeface="NeueHaasDisplay-Roman"/>
                <a:cs typeface="NeueHaasDisplay-Roman"/>
                <a:sym typeface="NeueHaasDisplay-Roman"/>
              </a:rPr>
              <a:t>     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eueHaasDisplay-Roman"/>
              <a:ea typeface="NeueHaasDisplay-Roman"/>
              <a:cs typeface="NeueHaasDisplay-Roman"/>
              <a:sym typeface="NeueHaasDisplay-Roman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F26D4F-C003-F340-1545-6966A8A6ABD4}"/>
              </a:ext>
            </a:extLst>
          </p:cNvPr>
          <p:cNvSpPr txBox="1"/>
          <p:nvPr/>
        </p:nvSpPr>
        <p:spPr>
          <a:xfrm>
            <a:off x="8709640" y="1692243"/>
            <a:ext cx="7164782" cy="2934137"/>
          </a:xfrm>
          <a:prstGeom prst="rect">
            <a:avLst/>
          </a:prstGeom>
          <a:noFill/>
          <a:ln w="190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10860" marR="4344" lvl="1" indent="0"/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ueHaasDisplay-Roman"/>
                <a:ea typeface="NeueHaasDisplay-Roman"/>
                <a:cs typeface="NeueHaasDisplay-Roman"/>
                <a:sym typeface="NeueHaasDisplay-Roman"/>
              </a:rPr>
              <a:t> 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4 LEGAL ENTITIES</a:t>
            </a:r>
            <a:r>
              <a:rPr lang="en-US" sz="40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 MINIMUM</a:t>
            </a:r>
          </a:p>
          <a:p>
            <a:pPr marL="353760" marR="4344" lvl="2" indent="-3429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725A9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ONE PS EU</a:t>
            </a:r>
          </a:p>
          <a:p>
            <a:pPr marL="353760" marR="4344" lvl="2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A33C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TWO </a:t>
            </a:r>
            <a:r>
              <a:rPr lang="en-US" sz="4000" dirty="0">
                <a:solidFill>
                  <a:srgbClr val="00A33C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PS NON EU</a:t>
            </a:r>
          </a:p>
          <a:p>
            <a:pPr marL="353760" marR="4344" lvl="1" indent="-342900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ONE </a:t>
            </a:r>
            <a:r>
              <a:rPr lang="en-US" sz="4000" dirty="0">
                <a:solidFill>
                  <a:srgbClr val="1725A9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PS EU </a:t>
            </a:r>
            <a:r>
              <a:rPr lang="en-US" sz="4000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OR </a:t>
            </a:r>
            <a:r>
              <a:rPr lang="en-US" sz="4000" dirty="0">
                <a:solidFill>
                  <a:srgbClr val="00A33C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  <a:sym typeface="Calibri"/>
              </a:rPr>
              <a:t>PS NON EU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ueHaasDisplay-Roman"/>
                <a:ea typeface="NeueHaasDisplay-Roman"/>
                <a:cs typeface="NeueHaasDisplay-Roman"/>
                <a:sym typeface="NeueHaasDisplay-Roman"/>
              </a:rPr>
              <a:t>     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eueHaasDisplay-Roman"/>
              <a:ea typeface="NeueHaasDisplay-Roman"/>
              <a:cs typeface="NeueHaasDisplay-Roman"/>
              <a:sym typeface="NeueHaasDisplay-Roman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C97E8F3-A4FB-CCB7-7BC2-8AF6E8003002}"/>
              </a:ext>
            </a:extLst>
          </p:cNvPr>
          <p:cNvSpPr txBox="1"/>
          <p:nvPr/>
        </p:nvSpPr>
        <p:spPr>
          <a:xfrm>
            <a:off x="7540107" y="2368878"/>
            <a:ext cx="79709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9600" dirty="0"/>
              <a:t>&amp;</a:t>
            </a:r>
            <a:endParaRPr kumimoji="0" lang="en-GB" sz="9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eueHaasDisplay-Roman"/>
              <a:ea typeface="NeueHaasDisplay-Roman"/>
              <a:cs typeface="NeueHaasDisplay-Roman"/>
              <a:sym typeface="NeueHaasDisplay-Roman"/>
            </a:endParaRPr>
          </a:p>
        </p:txBody>
      </p:sp>
    </p:spTree>
    <p:extLst>
      <p:ext uri="{BB962C8B-B14F-4D97-AF65-F5344CB8AC3E}">
        <p14:creationId xmlns:p14="http://schemas.microsoft.com/office/powerpoint/2010/main" val="2977754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C6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hank you"/>
          <p:cNvSpPr txBox="1">
            <a:spLocks noGrp="1"/>
          </p:cNvSpPr>
          <p:nvPr>
            <p:ph type="ctrTitle"/>
          </p:nvPr>
        </p:nvSpPr>
        <p:spPr>
          <a:xfrm>
            <a:off x="3421577" y="2470360"/>
            <a:ext cx="17540846" cy="3527794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ctr">
              <a:lnSpc>
                <a:spcPct val="100000"/>
              </a:lnSpc>
              <a:defRPr sz="16800" spc="168">
                <a:solidFill>
                  <a:srgbClr val="1825A9"/>
                </a:solidFill>
                <a:latin typeface="+mn-lt"/>
                <a:ea typeface="+mn-ea"/>
                <a:cs typeface="+mn-cs"/>
                <a:sym typeface="NeueHaasDisplay-Black"/>
              </a:defRPr>
            </a:lvl1pPr>
          </a:lstStyle>
          <a:p>
            <a:r>
              <a:rPr dirty="0"/>
              <a:t>Thank you</a:t>
            </a:r>
            <a:br>
              <a:rPr lang="en-US" dirty="0"/>
            </a:br>
            <a:r>
              <a:rPr lang="en-US" sz="8000" dirty="0"/>
              <a:t>@PRIMAPROGRAM #PRIMAInfoDay</a:t>
            </a:r>
            <a:endParaRPr dirty="0"/>
          </a:p>
        </p:txBody>
      </p:sp>
      <p:pic>
        <p:nvPicPr>
          <p:cNvPr id="237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247" y="6011949"/>
            <a:ext cx="9037505" cy="278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104" y="11784595"/>
            <a:ext cx="745886" cy="745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9160" y="11784595"/>
            <a:ext cx="745886" cy="745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n" descr="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188" y="11784595"/>
            <a:ext cx="745887" cy="745886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@PRIMAInnovation"/>
          <p:cNvSpPr txBox="1"/>
          <p:nvPr/>
        </p:nvSpPr>
        <p:spPr>
          <a:xfrm>
            <a:off x="6090107" y="11980420"/>
            <a:ext cx="2692111" cy="516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@PRIMA</a:t>
            </a:r>
            <a:r>
              <a:rPr lang="en-US" dirty="0"/>
              <a:t>Program </a:t>
            </a:r>
            <a:endParaRPr dirty="0"/>
          </a:p>
        </p:txBody>
      </p:sp>
      <p:sp>
        <p:nvSpPr>
          <p:cNvPr id="242" name="Prima Programme official"/>
          <p:cNvSpPr txBox="1"/>
          <p:nvPr/>
        </p:nvSpPr>
        <p:spPr>
          <a:xfrm>
            <a:off x="10127110" y="11980420"/>
            <a:ext cx="3433995" cy="516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Prima Program</a:t>
            </a:r>
          </a:p>
        </p:txBody>
      </p:sp>
      <p:sp>
        <p:nvSpPr>
          <p:cNvPr id="243" name="Prima-med YouTube"/>
          <p:cNvSpPr txBox="1"/>
          <p:nvPr/>
        </p:nvSpPr>
        <p:spPr>
          <a:xfrm>
            <a:off x="18950768" y="11980420"/>
            <a:ext cx="2963044" cy="516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Prima-med YouTube</a:t>
            </a:r>
          </a:p>
        </p:txBody>
      </p:sp>
      <p:pic>
        <p:nvPicPr>
          <p:cNvPr id="244" name="Imagen" descr="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388" y="11790322"/>
            <a:ext cx="745886" cy="745887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PrimaProgram"/>
          <p:cNvSpPr txBox="1"/>
          <p:nvPr/>
        </p:nvSpPr>
        <p:spPr>
          <a:xfrm>
            <a:off x="2717020" y="11980420"/>
            <a:ext cx="2049113" cy="516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PrimaProgram</a:t>
            </a:r>
          </a:p>
        </p:txBody>
      </p:sp>
      <p:pic>
        <p:nvPicPr>
          <p:cNvPr id="246" name="Imagen" descr="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9538" y="9380584"/>
            <a:ext cx="1364790" cy="906198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he PRIMA programme is an Art. 185 initiative supported and founded under Horizon 2020, the European Union’s  Framework Programme for Research and Innovation"/>
          <p:cNvSpPr txBox="1"/>
          <p:nvPr/>
        </p:nvSpPr>
        <p:spPr>
          <a:xfrm>
            <a:off x="11645189" y="9380376"/>
            <a:ext cx="4268443" cy="1109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The PRIMA programme is an Art. 185 initiative supported and founded under Horizon 2020, the European Union’s  Framework Programme for Research and Innovation</a:t>
            </a:r>
          </a:p>
        </p:txBody>
      </p:sp>
      <p:pic>
        <p:nvPicPr>
          <p:cNvPr id="248" name="Imagen" descr="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96544" y="11784595"/>
            <a:ext cx="745887" cy="745886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@prima_foundation_med"/>
          <p:cNvSpPr txBox="1"/>
          <p:nvPr/>
        </p:nvSpPr>
        <p:spPr>
          <a:xfrm>
            <a:off x="14759768" y="11980420"/>
            <a:ext cx="2963044" cy="516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/>
          </a:bodyPr>
          <a:lstStyle>
            <a:lvl1pPr defTabSz="2170121">
              <a:defRPr sz="2136">
                <a:solidFill>
                  <a:srgbClr val="FFFFFF"/>
                </a:solidFill>
              </a:defRPr>
            </a:lvl1pPr>
          </a:lstStyle>
          <a:p>
            <a:r>
              <a:t>@prima_foundation_med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00F76-7CE9-4792-A1B0-1917AE72CF83}"/>
              </a:ext>
            </a:extLst>
          </p:cNvPr>
          <p:cNvSpPr txBox="1"/>
          <p:nvPr/>
        </p:nvSpPr>
        <p:spPr>
          <a:xfrm>
            <a:off x="6003990" y="12811930"/>
            <a:ext cx="1219200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8500"/>
              <a:buNone/>
            </a:pPr>
            <a:r>
              <a:rPr lang="en-US" sz="3600" b="1" dirty="0">
                <a:solidFill>
                  <a:srgbClr val="FFFFFF"/>
                </a:solidFill>
              </a:rPr>
              <a:t>https://prima-med.org/</a:t>
            </a:r>
            <a:endParaRPr lang="en-US" sz="360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4" name="AutoShape 4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615950" y="158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8" name="AutoShape 6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22313872" y="225553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pic>
        <p:nvPicPr>
          <p:cNvPr id="66" name="Imagen" descr="Imagen">
            <a:extLst>
              <a:ext uri="{FF2B5EF4-FFF2-40B4-BE49-F238E27FC236}">
                <a16:creationId xmlns:a16="http://schemas.microsoft.com/office/drawing/2014/main" id="{DDE5C6C2-181F-4407-A215-9A749AC16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9466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n" descr="Imagen">
            <a:extLst>
              <a:ext uri="{FF2B5EF4-FFF2-40B4-BE49-F238E27FC236}">
                <a16:creationId xmlns:a16="http://schemas.microsoft.com/office/drawing/2014/main" id="{1787496A-B98B-4990-BA1A-3F3FDA94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ection Title in one line">
            <a:extLst>
              <a:ext uri="{FF2B5EF4-FFF2-40B4-BE49-F238E27FC236}">
                <a16:creationId xmlns:a16="http://schemas.microsoft.com/office/drawing/2014/main" id="{DFE74622-54D7-4809-8DD1-0BBAFF1EEB01}"/>
              </a:ext>
            </a:extLst>
          </p:cNvPr>
          <p:cNvSpPr txBox="1">
            <a:spLocks/>
          </p:cNvSpPr>
          <p:nvPr/>
        </p:nvSpPr>
        <p:spPr>
          <a:xfrm>
            <a:off x="664660" y="168595"/>
            <a:ext cx="22258812" cy="1800668"/>
          </a:xfrm>
          <a:prstGeom prst="rect">
            <a:avLst/>
          </a:prstGeom>
        </p:spPr>
        <p:txBody>
          <a:bodyPr anchor="t">
            <a:normAutofit fontScale="77500" lnSpcReduction="20000"/>
          </a:bodyPr>
          <a:lstStyle>
            <a:lvl1pPr marL="0" marR="0" indent="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825A9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1pPr>
            <a:lvl2pPr marL="0" marR="0" indent="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2pPr>
            <a:lvl3pPr marL="0" marR="0" indent="9144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3pPr>
            <a:lvl4pPr marL="0" marR="0" indent="13716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4pPr>
            <a:lvl5pPr marL="0" marR="0" indent="18288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5pPr>
            <a:lvl6pPr marL="0" marR="0" indent="22860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6pPr>
            <a:lvl7pPr marL="0" marR="0" indent="2743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7pPr>
            <a:lvl8pPr marL="0" marR="0" indent="32004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8pPr>
            <a:lvl9pPr marL="0" marR="0" indent="36576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9pPr>
          </a:lstStyle>
          <a:p>
            <a:pPr algn="ctr" hangingPunct="1"/>
            <a:r>
              <a:rPr lang="en-US" b="1" dirty="0"/>
              <a:t>Where to find the information: PRIMA WEBSITE</a:t>
            </a:r>
          </a:p>
          <a:p>
            <a:pPr algn="ctr" hangingPunct="1"/>
            <a:r>
              <a:rPr lang="en-US" b="1" dirty="0"/>
              <a:t>Prima-med.org</a:t>
            </a:r>
          </a:p>
          <a:p>
            <a:pPr hangingPunct="1"/>
            <a:endParaRPr lang="en-US" b="1" dirty="0"/>
          </a:p>
          <a:p>
            <a:pPr hangingPunct="1"/>
            <a:endParaRPr lang="es-ES" dirty="0"/>
          </a:p>
        </p:txBody>
      </p:sp>
      <p:sp>
        <p:nvSpPr>
          <p:cNvPr id="44" name="Google Shape;1365;p36">
            <a:extLst>
              <a:ext uri="{FF2B5EF4-FFF2-40B4-BE49-F238E27FC236}">
                <a16:creationId xmlns:a16="http://schemas.microsoft.com/office/drawing/2014/main" id="{85059B0B-505C-4F07-818D-2FDA5DD97A9F}"/>
              </a:ext>
            </a:extLst>
          </p:cNvPr>
          <p:cNvSpPr txBox="1">
            <a:spLocks/>
          </p:cNvSpPr>
          <p:nvPr/>
        </p:nvSpPr>
        <p:spPr>
          <a:xfrm>
            <a:off x="787810" y="2590789"/>
            <a:ext cx="9249808" cy="53099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048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1pPr>
            <a:lvl2pPr marL="9144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2pPr>
            <a:lvl3pPr marL="15240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3pPr>
            <a:lvl4pPr marL="21336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4pPr>
            <a:lvl5pPr marL="27432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5pPr>
            <a:lvl6pPr marL="33528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6pPr>
            <a:lvl7pPr marL="39624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7pPr>
            <a:lvl8pPr marL="45720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8pPr>
            <a:lvl9pPr marL="51816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9pPr>
          </a:lstStyle>
          <a:p>
            <a:pPr marL="0" indent="0" hangingPunct="1">
              <a:buFontTx/>
              <a:buNone/>
            </a:pPr>
            <a:r>
              <a:rPr lang="en-GB" sz="2800" dirty="0">
                <a:latin typeface="Segoe UI" panose="020B0502040204020203" pitchFamily="34" charset="0"/>
                <a:cs typeface="Segoe UI" panose="020B0502040204020203" pitchFamily="34" charset="0"/>
              </a:rPr>
              <a:t>On the website you will find all relevant updates, documents and information on the programme, including.</a:t>
            </a:r>
          </a:p>
          <a:p>
            <a:pPr marL="25400" indent="0" hangingPunct="1">
              <a:buFontTx/>
              <a:buNone/>
            </a:pP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RESEARCH AND INNOVATION : CALL SECTION</a:t>
            </a:r>
          </a:p>
          <a:p>
            <a:pPr marL="25400" indent="0" hangingPunct="1">
              <a:buFontTx/>
              <a:buNone/>
            </a:pP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- Information and guidelines for each call</a:t>
            </a:r>
          </a:p>
          <a:p>
            <a:pPr marL="25400" indent="0" hangingPunct="1">
              <a:buFontTx/>
              <a:buNone/>
            </a:pP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- Templates</a:t>
            </a:r>
          </a:p>
          <a:p>
            <a:pPr marL="25400" indent="0" hangingPunct="1">
              <a:buFontTx/>
              <a:buNone/>
            </a:pP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- Link to submission website (one link per call)</a:t>
            </a:r>
          </a:p>
          <a:p>
            <a:pPr marL="25400" indent="0" hangingPunct="1">
              <a:buFontTx/>
              <a:buNone/>
            </a:pPr>
            <a:r>
              <a:rPr lang="en-GB" sz="2800" dirty="0">
                <a:latin typeface="Segoe UI" panose="020B0502040204020203" pitchFamily="34" charset="0"/>
                <a:cs typeface="Segoe UI" panose="020B0502040204020203" pitchFamily="34" charset="0"/>
              </a:rPr>
              <a:t>PARTNERING TOOL</a:t>
            </a:r>
          </a:p>
          <a:p>
            <a:pPr marL="25400" indent="0" hangingPunct="1">
              <a:buFontTx/>
              <a:buNone/>
            </a:pPr>
            <a:r>
              <a:rPr lang="en-GB" sz="2800" dirty="0">
                <a:latin typeface="Segoe UI" panose="020B0502040204020203" pitchFamily="34" charset="0"/>
                <a:cs typeface="Segoe UI" panose="020B0502040204020203" pitchFamily="34" charset="0"/>
              </a:rPr>
              <a:t>Applicants can post and read offers to look for partners</a:t>
            </a:r>
          </a:p>
          <a:p>
            <a:pPr marL="25400" indent="0" hangingPunct="1">
              <a:buFontTx/>
              <a:buNone/>
            </a:pPr>
            <a:r>
              <a:rPr lang="en-GB" sz="2800" dirty="0">
                <a:latin typeface="Segoe UI" panose="020B0502040204020203" pitchFamily="34" charset="0"/>
                <a:cs typeface="Segoe UI" panose="020B0502040204020203" pitchFamily="34" charset="0"/>
              </a:rPr>
              <a:t>EXPERT REGISTRATION TOOL</a:t>
            </a:r>
          </a:p>
          <a:p>
            <a:pPr marL="25400" indent="0" hangingPunct="1">
              <a:buFontTx/>
              <a:buNone/>
            </a:pPr>
            <a:r>
              <a:rPr lang="en-GB" sz="2800" dirty="0">
                <a:latin typeface="Segoe UI" panose="020B0502040204020203" pitchFamily="34" charset="0"/>
                <a:cs typeface="Segoe UI" panose="020B0502040204020203" pitchFamily="34" charset="0"/>
              </a:rPr>
              <a:t>To register as expert to take part in the evaluation of the proposals submitted to PRIMA calls</a:t>
            </a:r>
          </a:p>
          <a:p>
            <a:pPr marL="0" indent="0" hangingPunct="1">
              <a:buFontTx/>
              <a:buNone/>
            </a:pPr>
            <a:endParaRPr lang="en-GB" sz="2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hangingPunct="1">
              <a:buFontTx/>
              <a:buNone/>
            </a:pPr>
            <a:endParaRPr lang="en-GB" sz="28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00FD2B8-2B2C-4141-BAFA-FA55888C68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67" b="6970"/>
          <a:stretch/>
        </p:blipFill>
        <p:spPr>
          <a:xfrm>
            <a:off x="10037618" y="2930988"/>
            <a:ext cx="14098043" cy="819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0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4" name="AutoShape 4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615950" y="158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8" name="AutoShape 6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22313872" y="225553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pic>
        <p:nvPicPr>
          <p:cNvPr id="66" name="Imagen" descr="Imagen">
            <a:extLst>
              <a:ext uri="{FF2B5EF4-FFF2-40B4-BE49-F238E27FC236}">
                <a16:creationId xmlns:a16="http://schemas.microsoft.com/office/drawing/2014/main" id="{DDE5C6C2-181F-4407-A215-9A749AC16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9466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n" descr="Imagen">
            <a:extLst>
              <a:ext uri="{FF2B5EF4-FFF2-40B4-BE49-F238E27FC236}">
                <a16:creationId xmlns:a16="http://schemas.microsoft.com/office/drawing/2014/main" id="{1787496A-B98B-4990-BA1A-3F3FDA94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ection Title in one line">
            <a:extLst>
              <a:ext uri="{FF2B5EF4-FFF2-40B4-BE49-F238E27FC236}">
                <a16:creationId xmlns:a16="http://schemas.microsoft.com/office/drawing/2014/main" id="{DFE74622-54D7-4809-8DD1-0BBAFF1EEB01}"/>
              </a:ext>
            </a:extLst>
          </p:cNvPr>
          <p:cNvSpPr txBox="1">
            <a:spLocks/>
          </p:cNvSpPr>
          <p:nvPr/>
        </p:nvSpPr>
        <p:spPr>
          <a:xfrm>
            <a:off x="311150" y="1157191"/>
            <a:ext cx="7450094" cy="1800668"/>
          </a:xfrm>
          <a:prstGeom prst="rect">
            <a:avLst/>
          </a:prstGeom>
        </p:spPr>
        <p:txBody>
          <a:bodyPr anchor="t">
            <a:normAutofit fontScale="77500" lnSpcReduction="20000"/>
          </a:bodyPr>
          <a:lstStyle>
            <a:lvl1pPr marL="0" marR="0" indent="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825A9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1pPr>
            <a:lvl2pPr marL="0" marR="0" indent="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2pPr>
            <a:lvl3pPr marL="0" marR="0" indent="9144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3pPr>
            <a:lvl4pPr marL="0" marR="0" indent="13716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4pPr>
            <a:lvl5pPr marL="0" marR="0" indent="18288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5pPr>
            <a:lvl6pPr marL="0" marR="0" indent="22860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6pPr>
            <a:lvl7pPr marL="0" marR="0" indent="2743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7pPr>
            <a:lvl8pPr marL="0" marR="0" indent="32004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8pPr>
            <a:lvl9pPr marL="0" marR="0" indent="36576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9pPr>
          </a:lstStyle>
          <a:p>
            <a:pPr algn="ctr" hangingPunct="1"/>
            <a:r>
              <a:rPr lang="en-US" b="1" dirty="0"/>
              <a:t>How to find partners</a:t>
            </a:r>
          </a:p>
          <a:p>
            <a:pPr hangingPunct="1"/>
            <a:endParaRPr lang="es-ES" dirty="0"/>
          </a:p>
        </p:txBody>
      </p:sp>
      <p:sp>
        <p:nvSpPr>
          <p:cNvPr id="44" name="Google Shape;1365;p36">
            <a:extLst>
              <a:ext uri="{FF2B5EF4-FFF2-40B4-BE49-F238E27FC236}">
                <a16:creationId xmlns:a16="http://schemas.microsoft.com/office/drawing/2014/main" id="{85059B0B-505C-4F07-818D-2FDA5DD97A9F}"/>
              </a:ext>
            </a:extLst>
          </p:cNvPr>
          <p:cNvSpPr txBox="1">
            <a:spLocks/>
          </p:cNvSpPr>
          <p:nvPr/>
        </p:nvSpPr>
        <p:spPr>
          <a:xfrm>
            <a:off x="1603858" y="2957859"/>
            <a:ext cx="6157386" cy="53099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3048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1pPr>
            <a:lvl2pPr marL="9144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2pPr>
            <a:lvl3pPr marL="15240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3pPr>
            <a:lvl4pPr marL="21336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4pPr>
            <a:lvl5pPr marL="27432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5pPr>
            <a:lvl6pPr marL="33528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6pPr>
            <a:lvl7pPr marL="39624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7pPr>
            <a:lvl8pPr marL="45720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8pPr>
            <a:lvl9pPr marL="5181600" marR="0" indent="-3048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40404"/>
                </a:solidFill>
                <a:uFillTx/>
                <a:latin typeface="Gotham Narrow Light"/>
                <a:ea typeface="Gotham Narrow Light"/>
                <a:cs typeface="Gotham Narrow Light"/>
                <a:sym typeface="Gotham Narrow Light"/>
              </a:defRPr>
            </a:lvl9pPr>
          </a:lstStyle>
          <a:p>
            <a:pPr marL="25400" indent="0" hangingPunct="1">
              <a:buFontTx/>
              <a:buNone/>
            </a:pPr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Applicants can post and read offers to look for partners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C718499-30D4-4E8D-8DB4-6F7AE8BB7F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18" b="30351"/>
          <a:stretch/>
        </p:blipFill>
        <p:spPr>
          <a:xfrm>
            <a:off x="8603096" y="835155"/>
            <a:ext cx="15052964" cy="4896691"/>
          </a:xfrm>
          <a:prstGeom prst="rect">
            <a:avLst/>
          </a:prstGeom>
        </p:spPr>
      </p:pic>
      <p:sp>
        <p:nvSpPr>
          <p:cNvPr id="13" name="Section Title in one line">
            <a:extLst>
              <a:ext uri="{FF2B5EF4-FFF2-40B4-BE49-F238E27FC236}">
                <a16:creationId xmlns:a16="http://schemas.microsoft.com/office/drawing/2014/main" id="{7F6123B1-050B-4AC6-B6BF-AFC040B7CCC7}"/>
              </a:ext>
            </a:extLst>
          </p:cNvPr>
          <p:cNvSpPr txBox="1">
            <a:spLocks/>
          </p:cNvSpPr>
          <p:nvPr/>
        </p:nvSpPr>
        <p:spPr>
          <a:xfrm>
            <a:off x="14717402" y="8226713"/>
            <a:ext cx="8938658" cy="1800668"/>
          </a:xfrm>
          <a:prstGeom prst="rect">
            <a:avLst/>
          </a:prstGeom>
        </p:spPr>
        <p:txBody>
          <a:bodyPr anchor="t">
            <a:normAutofit fontScale="77500" lnSpcReduction="20000"/>
          </a:bodyPr>
          <a:lstStyle>
            <a:lvl1pPr marL="0" marR="0" indent="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825A9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1pPr>
            <a:lvl2pPr marL="0" marR="0" indent="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2pPr>
            <a:lvl3pPr marL="0" marR="0" indent="9144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3pPr>
            <a:lvl4pPr marL="0" marR="0" indent="13716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4pPr>
            <a:lvl5pPr marL="0" marR="0" indent="18288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5pPr>
            <a:lvl6pPr marL="0" marR="0" indent="22860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6pPr>
            <a:lvl7pPr marL="0" marR="0" indent="2743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7pPr>
            <a:lvl8pPr marL="0" marR="0" indent="32004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8pPr>
            <a:lvl9pPr marL="0" marR="0" indent="36576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9pPr>
          </a:lstStyle>
          <a:p>
            <a:pPr algn="ctr" hangingPunct="1"/>
            <a:r>
              <a:rPr lang="en-US" b="1" dirty="0"/>
              <a:t>How to become a PRIMA evaluator</a:t>
            </a:r>
          </a:p>
          <a:p>
            <a:pPr hangingPunct="1"/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C415D2C-7751-4949-B77D-C9B05D7C29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26" b="21376"/>
          <a:stretch/>
        </p:blipFill>
        <p:spPr>
          <a:xfrm>
            <a:off x="241877" y="6464093"/>
            <a:ext cx="14346382" cy="532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7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>
            <a:extLst>
              <a:ext uri="{FF2B5EF4-FFF2-40B4-BE49-F238E27FC236}">
                <a16:creationId xmlns:a16="http://schemas.microsoft.com/office/drawing/2014/main" id="{F210F6E8-4D5E-498F-885C-E5AD78912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42" y="169395"/>
            <a:ext cx="23920512" cy="206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79976" tIns="93588" rIns="179976" bIns="93588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8000" b="1" dirty="0">
                <a:solidFill>
                  <a:srgbClr val="0070C0"/>
                </a:solidFill>
              </a:rPr>
              <a:t>Call information : submit your proposal</a:t>
            </a:r>
          </a:p>
        </p:txBody>
      </p:sp>
      <p:sp>
        <p:nvSpPr>
          <p:cNvPr id="3" name="AutoShape 2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4" name="AutoShape 4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615950" y="158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8" name="AutoShape 6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22313872" y="225553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10" name="AutoShape 8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1225550" y="6254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23" name="AutoShape 10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1530350" y="9302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pic>
        <p:nvPicPr>
          <p:cNvPr id="66" name="Imagen" descr="Imagen">
            <a:extLst>
              <a:ext uri="{FF2B5EF4-FFF2-40B4-BE49-F238E27FC236}">
                <a16:creationId xmlns:a16="http://schemas.microsoft.com/office/drawing/2014/main" id="{DDE5C6C2-181F-4407-A215-9A749AC16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651" y="11606815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n" descr="Imagen">
            <a:extLst>
              <a:ext uri="{FF2B5EF4-FFF2-40B4-BE49-F238E27FC236}">
                <a16:creationId xmlns:a16="http://schemas.microsoft.com/office/drawing/2014/main" id="{1787496A-B98B-4990-BA1A-3F3FDA94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0DDFD21-10B0-407C-B58E-506C098999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31" r="1225" b="7660"/>
          <a:stretch/>
        </p:blipFill>
        <p:spPr>
          <a:xfrm>
            <a:off x="615950" y="2688957"/>
            <a:ext cx="20855406" cy="10363205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56FEB67B-B94B-4D48-9DA8-05D43344CB13}"/>
              </a:ext>
            </a:extLst>
          </p:cNvPr>
          <p:cNvSpPr/>
          <p:nvPr/>
        </p:nvSpPr>
        <p:spPr>
          <a:xfrm>
            <a:off x="10915116" y="6175886"/>
            <a:ext cx="3492000" cy="972000"/>
          </a:xfrm>
          <a:prstGeom prst="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DF0E847-52E8-433B-A4CF-D5880FAE73FE}"/>
              </a:ext>
            </a:extLst>
          </p:cNvPr>
          <p:cNvSpPr/>
          <p:nvPr/>
        </p:nvSpPr>
        <p:spPr>
          <a:xfrm>
            <a:off x="9871364" y="2386397"/>
            <a:ext cx="3429000" cy="1395894"/>
          </a:xfrm>
          <a:prstGeom prst="rect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6756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>
            <a:extLst>
              <a:ext uri="{FF2B5EF4-FFF2-40B4-BE49-F238E27FC236}">
                <a16:creationId xmlns:a16="http://schemas.microsoft.com/office/drawing/2014/main" id="{F210F6E8-4D5E-498F-885C-E5AD78912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42" y="169395"/>
            <a:ext cx="23920512" cy="206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79976" tIns="93588" rIns="179976" bIns="93588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8000" b="1" dirty="0">
                <a:solidFill>
                  <a:srgbClr val="0070C0"/>
                </a:solidFill>
              </a:rPr>
              <a:t>List of the topics and short description</a:t>
            </a:r>
          </a:p>
        </p:txBody>
      </p:sp>
      <p:sp>
        <p:nvSpPr>
          <p:cNvPr id="3" name="AutoShape 2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4" name="AutoShape 4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615950" y="158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8" name="AutoShape 6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22313872" y="225553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10" name="AutoShape 8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1225550" y="6254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23" name="AutoShape 10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1530350" y="9302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pic>
        <p:nvPicPr>
          <p:cNvPr id="65" name="Immagine 64">
            <a:extLst>
              <a:ext uri="{FF2B5EF4-FFF2-40B4-BE49-F238E27FC236}">
                <a16:creationId xmlns:a16="http://schemas.microsoft.com/office/drawing/2014/main" id="{E9AF4FAD-7E87-41DC-8B70-EA528D5589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562" y="263351"/>
            <a:ext cx="1368766" cy="1368766"/>
          </a:xfrm>
          <a:prstGeom prst="rect">
            <a:avLst/>
          </a:prstGeom>
        </p:spPr>
      </p:pic>
      <p:pic>
        <p:nvPicPr>
          <p:cNvPr id="66" name="Imagen" descr="Imagen">
            <a:extLst>
              <a:ext uri="{FF2B5EF4-FFF2-40B4-BE49-F238E27FC236}">
                <a16:creationId xmlns:a16="http://schemas.microsoft.com/office/drawing/2014/main" id="{DDE5C6C2-181F-4407-A215-9A749AC16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19466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n" descr="Imagen">
            <a:extLst>
              <a:ext uri="{FF2B5EF4-FFF2-40B4-BE49-F238E27FC236}">
                <a16:creationId xmlns:a16="http://schemas.microsoft.com/office/drawing/2014/main" id="{1787496A-B98B-4990-BA1A-3F3FDA940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ECTION OR DOCUMENT TITLE">
            <a:extLst>
              <a:ext uri="{FF2B5EF4-FFF2-40B4-BE49-F238E27FC236}">
                <a16:creationId xmlns:a16="http://schemas.microsoft.com/office/drawing/2014/main" id="{E0F91CDB-C631-4CAD-A1B8-A5BEAF8E4798}"/>
              </a:ext>
            </a:extLst>
          </p:cNvPr>
          <p:cNvSpPr txBox="1"/>
          <p:nvPr/>
        </p:nvSpPr>
        <p:spPr>
          <a:xfrm>
            <a:off x="19614092" y="12424075"/>
            <a:ext cx="27603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algn="r" defTabSz="584200">
              <a:defRPr sz="1800"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rPr lang="en-US" dirty="0"/>
              <a:t>TITLE OF THE PRESNTATION </a:t>
            </a: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0057AE-35F8-4BE2-8B1A-276ECD21D7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916" b="5555"/>
          <a:stretch/>
        </p:blipFill>
        <p:spPr>
          <a:xfrm>
            <a:off x="920750" y="2109361"/>
            <a:ext cx="22659907" cy="1064663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2935D0F5-0639-4B18-94D3-6CF7D524F2BF}"/>
              </a:ext>
            </a:extLst>
          </p:cNvPr>
          <p:cNvSpPr/>
          <p:nvPr/>
        </p:nvSpPr>
        <p:spPr>
          <a:xfrm>
            <a:off x="6712527" y="10821666"/>
            <a:ext cx="3740728" cy="1260863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5CBFF0E4-8C48-4227-8E13-1ACA1D0111E4}"/>
              </a:ext>
            </a:extLst>
          </p:cNvPr>
          <p:cNvSpPr/>
          <p:nvPr/>
        </p:nvSpPr>
        <p:spPr>
          <a:xfrm>
            <a:off x="13348858" y="11493614"/>
            <a:ext cx="3740728" cy="1260863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3536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>
            <a:extLst>
              <a:ext uri="{FF2B5EF4-FFF2-40B4-BE49-F238E27FC236}">
                <a16:creationId xmlns:a16="http://schemas.microsoft.com/office/drawing/2014/main" id="{F210F6E8-4D5E-498F-885C-E5AD78912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42" y="169395"/>
            <a:ext cx="23920512" cy="206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79976" tIns="93588" rIns="179976" bIns="93588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8000" b="1" dirty="0">
                <a:solidFill>
                  <a:srgbClr val="0070C0"/>
                </a:solidFill>
              </a:rPr>
              <a:t>Full topic description with links to the templates</a:t>
            </a:r>
          </a:p>
        </p:txBody>
      </p:sp>
      <p:sp>
        <p:nvSpPr>
          <p:cNvPr id="3" name="AutoShape 2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4" name="AutoShape 4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615950" y="158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8" name="AutoShape 6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22313872" y="225553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10" name="AutoShape 8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1225550" y="6254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23" name="AutoShape 10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1530350" y="9302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pic>
        <p:nvPicPr>
          <p:cNvPr id="66" name="Imagen" descr="Imagen">
            <a:extLst>
              <a:ext uri="{FF2B5EF4-FFF2-40B4-BE49-F238E27FC236}">
                <a16:creationId xmlns:a16="http://schemas.microsoft.com/office/drawing/2014/main" id="{DDE5C6C2-181F-4407-A215-9A749AC16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9466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n" descr="Imagen">
            <a:extLst>
              <a:ext uri="{FF2B5EF4-FFF2-40B4-BE49-F238E27FC236}">
                <a16:creationId xmlns:a16="http://schemas.microsoft.com/office/drawing/2014/main" id="{1787496A-B98B-4990-BA1A-3F3FDA94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519EBFB-AF56-4587-9B77-4BF24174B6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56" t="12761" b="8301"/>
          <a:stretch/>
        </p:blipFill>
        <p:spPr>
          <a:xfrm>
            <a:off x="615950" y="2202959"/>
            <a:ext cx="15150522" cy="81203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ACB2DEC-E2DF-4956-8582-9945DFB8CE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384" r="25076" b="18283"/>
          <a:stretch/>
        </p:blipFill>
        <p:spPr>
          <a:xfrm>
            <a:off x="289442" y="6950420"/>
            <a:ext cx="16564365" cy="6632447"/>
          </a:xfrm>
          <a:prstGeom prst="rect">
            <a:avLst/>
          </a:prstGeom>
        </p:spPr>
      </p:pic>
      <p:pic>
        <p:nvPicPr>
          <p:cNvPr id="1026" name="Picture 2" descr="Submit Button Banque d'image et photos - Alamy">
            <a:extLst>
              <a:ext uri="{FF2B5EF4-FFF2-40B4-BE49-F238E27FC236}">
                <a16:creationId xmlns:a16="http://schemas.microsoft.com/office/drawing/2014/main" id="{B58ABF35-C43C-4CCD-B977-B2202B8C2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510" y="2678537"/>
            <a:ext cx="4201435" cy="365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id="{F56FCF8B-B67C-4F0A-AC17-BB151E4D397C}"/>
              </a:ext>
            </a:extLst>
          </p:cNvPr>
          <p:cNvSpPr txBox="1"/>
          <p:nvPr/>
        </p:nvSpPr>
        <p:spPr>
          <a:xfrm>
            <a:off x="18059400" y="7313120"/>
            <a:ext cx="5708650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To access the Electronic submission website</a:t>
            </a:r>
          </a:p>
          <a:p>
            <a:pPr algn="ctr"/>
            <a:r>
              <a:rPr lang="en-US" sz="3600" b="1" dirty="0"/>
              <a:t>Active 1 month before the deadline</a:t>
            </a:r>
          </a:p>
        </p:txBody>
      </p:sp>
    </p:spTree>
    <p:extLst>
      <p:ext uri="{BB962C8B-B14F-4D97-AF65-F5344CB8AC3E}">
        <p14:creationId xmlns:p14="http://schemas.microsoft.com/office/powerpoint/2010/main" val="269478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>
            <a:extLst>
              <a:ext uri="{FF2B5EF4-FFF2-40B4-BE49-F238E27FC236}">
                <a16:creationId xmlns:a16="http://schemas.microsoft.com/office/drawing/2014/main" id="{F210F6E8-4D5E-498F-885C-E5AD78912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42" y="169395"/>
            <a:ext cx="23920512" cy="206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79976" tIns="93588" rIns="179976" bIns="93588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8000" b="1" dirty="0">
                <a:solidFill>
                  <a:srgbClr val="0070C0"/>
                </a:solidFill>
              </a:rPr>
              <a:t>Start the submission process on the ANR platform</a:t>
            </a:r>
          </a:p>
        </p:txBody>
      </p:sp>
      <p:sp>
        <p:nvSpPr>
          <p:cNvPr id="3" name="AutoShape 2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4" name="AutoShape 4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615950" y="158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8" name="AutoShape 6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22313872" y="225553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10" name="AutoShape 8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1225550" y="6254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23" name="AutoShape 10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1530350" y="9302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pic>
        <p:nvPicPr>
          <p:cNvPr id="66" name="Imagen" descr="Imagen">
            <a:extLst>
              <a:ext uri="{FF2B5EF4-FFF2-40B4-BE49-F238E27FC236}">
                <a16:creationId xmlns:a16="http://schemas.microsoft.com/office/drawing/2014/main" id="{DDE5C6C2-181F-4407-A215-9A749AC16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9466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n" descr="Imagen">
            <a:extLst>
              <a:ext uri="{FF2B5EF4-FFF2-40B4-BE49-F238E27FC236}">
                <a16:creationId xmlns:a16="http://schemas.microsoft.com/office/drawing/2014/main" id="{1787496A-B98B-4990-BA1A-3F3FDA94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ection Title in one line">
            <a:extLst>
              <a:ext uri="{FF2B5EF4-FFF2-40B4-BE49-F238E27FC236}">
                <a16:creationId xmlns:a16="http://schemas.microsoft.com/office/drawing/2014/main" id="{F3067FB3-792A-4B9D-A85C-9177CA27565A}"/>
              </a:ext>
            </a:extLst>
          </p:cNvPr>
          <p:cNvSpPr txBox="1">
            <a:spLocks/>
          </p:cNvSpPr>
          <p:nvPr/>
        </p:nvSpPr>
        <p:spPr>
          <a:xfrm>
            <a:off x="342160" y="1886272"/>
            <a:ext cx="11129406" cy="1800668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marL="0" marR="0" indent="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825A9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1pPr>
            <a:lvl2pPr marL="0" marR="0" indent="457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2pPr>
            <a:lvl3pPr marL="0" marR="0" indent="9144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3pPr>
            <a:lvl4pPr marL="0" marR="0" indent="13716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4pPr>
            <a:lvl5pPr marL="0" marR="0" indent="18288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5pPr>
            <a:lvl6pPr marL="0" marR="0" indent="22860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6pPr>
            <a:lvl7pPr marL="0" marR="0" indent="27432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7pPr>
            <a:lvl8pPr marL="0" marR="0" indent="32004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8pPr>
            <a:lvl9pPr marL="0" marR="0" indent="3657600" algn="l" defTabSz="243833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85" baseline="0">
                <a:solidFill>
                  <a:srgbClr val="1C75BA"/>
                </a:solidFill>
                <a:uFillTx/>
                <a:latin typeface="+mn-lt"/>
                <a:ea typeface="+mn-ea"/>
                <a:cs typeface="+mn-cs"/>
                <a:sym typeface="NeueHaasDisplay-Black"/>
              </a:defRPr>
            </a:lvl9pPr>
          </a:lstStyle>
          <a:p>
            <a:pPr hangingPunct="1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6D37F334-BD45-481F-B5DE-8AD83B594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948" y="2552946"/>
            <a:ext cx="16229670" cy="927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7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>
            <a:extLst>
              <a:ext uri="{FF2B5EF4-FFF2-40B4-BE49-F238E27FC236}">
                <a16:creationId xmlns:a16="http://schemas.microsoft.com/office/drawing/2014/main" id="{F210F6E8-4D5E-498F-885C-E5AD78912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42" y="169395"/>
            <a:ext cx="23920512" cy="206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79976" tIns="93588" rIns="179976" bIns="93588"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  <a:tab pos="10782300" algn="l"/>
                <a:tab pos="11231563" algn="l"/>
                <a:tab pos="1168082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8000" b="1" dirty="0">
                <a:solidFill>
                  <a:srgbClr val="0070C0"/>
                </a:solidFill>
              </a:rPr>
              <a:t>Electronic submission system and HANDBOOK</a:t>
            </a:r>
          </a:p>
        </p:txBody>
      </p:sp>
      <p:sp>
        <p:nvSpPr>
          <p:cNvPr id="3" name="AutoShape 2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4" name="AutoShape 4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615950" y="158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8" name="AutoShape 6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22313872" y="225553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10" name="AutoShape 8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1225550" y="6254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sp>
        <p:nvSpPr>
          <p:cNvPr id="23" name="AutoShape 10" descr="Image result for icon irrigation efficiency"/>
          <p:cNvSpPr>
            <a:spLocks noChangeAspect="1" noChangeArrowheads="1"/>
          </p:cNvSpPr>
          <p:nvPr/>
        </p:nvSpPr>
        <p:spPr bwMode="auto">
          <a:xfrm>
            <a:off x="1530350" y="9302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it-IT" sz="4800"/>
          </a:p>
        </p:txBody>
      </p:sp>
      <p:pic>
        <p:nvPicPr>
          <p:cNvPr id="66" name="Imagen" descr="Imagen">
            <a:extLst>
              <a:ext uri="{FF2B5EF4-FFF2-40B4-BE49-F238E27FC236}">
                <a16:creationId xmlns:a16="http://schemas.microsoft.com/office/drawing/2014/main" id="{DDE5C6C2-181F-4407-A215-9A749AC16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9466"/>
            <a:ext cx="24384000" cy="3907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n" descr="Imagen">
            <a:extLst>
              <a:ext uri="{FF2B5EF4-FFF2-40B4-BE49-F238E27FC236}">
                <a16:creationId xmlns:a16="http://schemas.microsoft.com/office/drawing/2014/main" id="{1787496A-B98B-4990-BA1A-3F3FDA940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296" y="12082529"/>
            <a:ext cx="3136468" cy="957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50A51C33-6031-4F4A-8495-647DB0E5B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42" y="2918247"/>
            <a:ext cx="19846305" cy="9617090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F9008F6D-D530-4A1B-9B5A-0F8A064DE2DD}"/>
              </a:ext>
            </a:extLst>
          </p:cNvPr>
          <p:cNvSpPr/>
          <p:nvPr/>
        </p:nvSpPr>
        <p:spPr>
          <a:xfrm>
            <a:off x="615950" y="4272921"/>
            <a:ext cx="14372430" cy="8519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8">
            <a:extLst>
              <a:ext uri="{FF2B5EF4-FFF2-40B4-BE49-F238E27FC236}">
                <a16:creationId xmlns:a16="http://schemas.microsoft.com/office/drawing/2014/main" id="{9B533F89-F088-4CD2-A33F-942081342748}"/>
              </a:ext>
            </a:extLst>
          </p:cNvPr>
          <p:cNvCxnSpPr>
            <a:cxnSpLocks/>
            <a:endCxn id="18" idx="2"/>
          </p:cNvCxnSpPr>
          <p:nvPr/>
        </p:nvCxnSpPr>
        <p:spPr>
          <a:xfrm flipV="1">
            <a:off x="7693938" y="2575119"/>
            <a:ext cx="584776" cy="16978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9">
            <a:extLst>
              <a:ext uri="{FF2B5EF4-FFF2-40B4-BE49-F238E27FC236}">
                <a16:creationId xmlns:a16="http://schemas.microsoft.com/office/drawing/2014/main" id="{290FD79F-E3E6-4A4F-AD97-6555870AE1D5}"/>
              </a:ext>
            </a:extLst>
          </p:cNvPr>
          <p:cNvSpPr txBox="1"/>
          <p:nvPr/>
        </p:nvSpPr>
        <p:spPr>
          <a:xfrm>
            <a:off x="3075344" y="1990344"/>
            <a:ext cx="1040673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Information and type of documents you have to upload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9033C105-018B-44C0-8240-0F821ACCB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80382">
            <a:off x="18414968" y="2934305"/>
            <a:ext cx="5569116" cy="75517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778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otham Black"/>
        <a:ea typeface="Gotham Black"/>
        <a:cs typeface="Gotham Black"/>
      </a:majorFont>
      <a:minorFont>
        <a:latin typeface="NeueHaasDisplay-Black"/>
        <a:ea typeface="NeueHaasDisplay-Black"/>
        <a:cs typeface="NeueHaasDisplay-Black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7150" cap="flat">
          <a:solidFill>
            <a:srgbClr val="90C74C"/>
          </a:solidFill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NeueHaasDisplay-Roman"/>
            <a:ea typeface="NeueHaasDisplay-Roman"/>
            <a:cs typeface="NeueHaasDisplay-Roman"/>
            <a:sym typeface="NeueHaasDisplay-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otham Black"/>
        <a:ea typeface="Gotham Black"/>
        <a:cs typeface="Gotham Black"/>
      </a:majorFont>
      <a:minorFont>
        <a:latin typeface="NeueHaasDisplay-Black"/>
        <a:ea typeface="NeueHaasDisplay-Black"/>
        <a:cs typeface="NeueHaasDisplay-Black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NeueHaasDisplay-Roman"/>
            <a:ea typeface="NeueHaasDisplay-Roman"/>
            <a:cs typeface="NeueHaasDisplay-Roman"/>
            <a:sym typeface="NeueHaasDisplay-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65B2074A16CC419BEA842A2E4DC049" ma:contentTypeVersion="1" ma:contentTypeDescription="Create a new document." ma:contentTypeScope="" ma:versionID="e0ece130c50844ffabd8a122937154e8">
  <xsd:schema xmlns:xsd="http://www.w3.org/2001/XMLSchema" xmlns:xs="http://www.w3.org/2001/XMLSchema" xmlns:p="http://schemas.microsoft.com/office/2006/metadata/properties" xmlns:ns2="4c854669-c37d-4e1c-9895-ff9cd39da670" targetNamespace="http://schemas.microsoft.com/office/2006/metadata/properties" ma:root="true" ma:fieldsID="56427dbfe89111d9f0ab6e557b90e7f4" ns2:_="">
    <xsd:import namespace="4c854669-c37d-4e1c-9895-ff9cd39da670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54669-c37d-4e1c-9895-ff9cd39da67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6048EDA-A9C4-48A4-860E-EC160ECC2DF8}"/>
</file>

<file path=customXml/itemProps2.xml><?xml version="1.0" encoding="utf-8"?>
<ds:datastoreItem xmlns:ds="http://schemas.openxmlformats.org/officeDocument/2006/customXml" ds:itemID="{AF9BEDB3-D709-4849-989D-D548D50749C3}"/>
</file>

<file path=customXml/itemProps3.xml><?xml version="1.0" encoding="utf-8"?>
<ds:datastoreItem xmlns:ds="http://schemas.openxmlformats.org/officeDocument/2006/customXml" ds:itemID="{81E16F93-D274-4B09-B6BE-4D9285E07213}"/>
</file>

<file path=docProps/app.xml><?xml version="1.0" encoding="utf-8"?>
<Properties xmlns="http://schemas.openxmlformats.org/officeDocument/2006/extended-properties" xmlns:vt="http://schemas.openxmlformats.org/officeDocument/2006/docPropsVTypes">
  <TotalTime>3761</TotalTime>
  <Words>1188</Words>
  <Application>Microsoft Office PowerPoint</Application>
  <PresentationFormat>Custom</PresentationFormat>
  <Paragraphs>164</Paragraphs>
  <Slides>20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21_BasicWhite</vt:lpstr>
      <vt:lpstr>PowerPoint Presentation</vt:lpstr>
      <vt:lpstr>Rules for participation RIA /IA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 process</vt:lpstr>
      <vt:lpstr>PowerPoint Presentation</vt:lpstr>
      <vt:lpstr>PowerPoint Presentation</vt:lpstr>
      <vt:lpstr>Recommandations</vt:lpstr>
      <vt:lpstr>Thank you @PRIMAPROGRAM #PRIMAInfoDay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PRIMA</dc:creator>
  <cp:lastModifiedBy>Mohamed Wageih</cp:lastModifiedBy>
  <cp:revision>97</cp:revision>
  <cp:lastPrinted>2021-06-21T10:34:44Z</cp:lastPrinted>
  <dcterms:modified xsi:type="dcterms:W3CDTF">2023-01-29T05:27:13Z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0x0101005965B2074A16CC419BEA842A2E4DC049</vt:lpwstr>
  </property>
</Properties>
</file>