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0"/>
  </p:notesMasterIdLst>
  <p:sldIdLst>
    <p:sldId id="260" r:id="rId3"/>
    <p:sldId id="257" r:id="rId4"/>
    <p:sldId id="348" r:id="rId5"/>
    <p:sldId id="259" r:id="rId6"/>
    <p:sldId id="355" r:id="rId7"/>
    <p:sldId id="356" r:id="rId8"/>
    <p:sldId id="3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12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6EACD-1DA3-4E7F-A37F-4C762A7E8B9A}" type="datetimeFigureOut">
              <a:rPr lang="fr-FR" smtClean="0"/>
              <a:t>28/01/2023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42BF6-7FF6-45EE-8582-070E11B6E7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2803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78FC6-CE17-4259-A63C-DDFC12E048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145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4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734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49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6597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064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75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09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65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396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y fecha"/>
          <p:cNvSpPr txBox="1">
            <a:spLocks noGrp="1"/>
          </p:cNvSpPr>
          <p:nvPr>
            <p:ph type="body" sz="quarter" idx="2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spcBef>
                <a:spcPts val="0"/>
              </a:spcBef>
              <a:buSzTx/>
              <a:buNone/>
              <a:defRPr sz="18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ítulo de la presentación"/>
          <p:cNvSpPr txBox="1">
            <a:spLocks noGrp="1"/>
          </p:cNvSpPr>
          <p:nvPr>
            <p:ph type="title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5800" spc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spcBef>
                <a:spcPts val="0"/>
              </a:spcBef>
              <a:buSzTx/>
              <a:buNone/>
              <a:defRPr sz="2500"/>
            </a:lvl1pPr>
            <a:lvl2pPr marL="0" indent="228600" defTabSz="412750">
              <a:spcBef>
                <a:spcPts val="0"/>
              </a:spcBef>
              <a:buSzTx/>
              <a:buNone/>
              <a:defRPr sz="2500"/>
            </a:lvl2pPr>
            <a:lvl3pPr marL="0" indent="457200" defTabSz="412750">
              <a:spcBef>
                <a:spcPts val="0"/>
              </a:spcBef>
              <a:buSzTx/>
              <a:buNone/>
              <a:defRPr sz="2500"/>
            </a:lvl3pPr>
            <a:lvl4pPr marL="0" indent="685800" defTabSz="412750">
              <a:spcBef>
                <a:spcPts val="0"/>
              </a:spcBef>
              <a:buSzTx/>
              <a:buNone/>
              <a:defRPr sz="2500"/>
            </a:lvl4pPr>
            <a:lvl5pPr marL="0" indent="914400" defTabSz="412750">
              <a:spcBef>
                <a:spcPts val="0"/>
              </a:spcBef>
              <a:buSzTx/>
              <a:buNone/>
              <a:defRPr sz="2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Número de diapositiva">
            <a:extLst>
              <a:ext uri="{FF2B5EF4-FFF2-40B4-BE49-F238E27FC236}">
                <a16:creationId xmlns:a16="http://schemas.microsoft.com/office/drawing/2014/main" id="{627F149A-107F-4A94-8C19-6EBEAD9D89EC}"/>
              </a:ext>
            </a:extLst>
          </p:cNvPr>
          <p:cNvSpPr txBox="1"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F50D08F2-EA18-4868-984E-53132006C9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27930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586F422-8A2B-4976-B09B-00A7B8EEA0CA}" type="datetime8">
              <a:rPr lang="en-US" smtClean="0"/>
              <a:pPr/>
              <a:t>1/28/2023 9:25 PM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65EEB6-E792-4B24-AB19-2A277B16D589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001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454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CF814-8FFC-460E-9831-980603659B3A}" type="datetime8">
              <a:rPr lang="en-US" smtClean="0">
                <a:solidFill>
                  <a:srgbClr val="775F55"/>
                </a:solidFill>
              </a:rPr>
              <a:pPr/>
              <a:t>1/28/2023 9:25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37305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F9E8-4B24-4D3A-A2A8-4051CFD9409B}" type="datetime8">
              <a:rPr lang="en-US" smtClean="0">
                <a:solidFill>
                  <a:srgbClr val="775F55"/>
                </a:solidFill>
              </a:rPr>
              <a:pPr/>
              <a:t>1/28/2023 9:25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442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4A9AFF2-4B1D-4C91-B049-4A8DC1CD33A9}" type="datetime8">
              <a:rPr lang="en-US" smtClean="0">
                <a:solidFill>
                  <a:srgbClr val="775F55"/>
                </a:solidFill>
              </a:rPr>
              <a:pPr/>
              <a:t>1/28/2023 9:25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21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4363AD6-4B65-47DE-83F8-9848298A2301}" type="datetime8">
              <a:rPr lang="en-US" smtClean="0">
                <a:solidFill>
                  <a:srgbClr val="775F55"/>
                </a:solidFill>
              </a:rPr>
              <a:pPr/>
              <a:t>1/28/2023 9:25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1713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32F7-BFD8-40AC-A3A4-452BB0153F63}" type="datetime8">
              <a:rPr lang="en-US" smtClean="0">
                <a:solidFill>
                  <a:srgbClr val="775F55"/>
                </a:solidFill>
              </a:rPr>
              <a:pPr/>
              <a:t>1/28/2023 9:25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88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0B60-12CA-4AAA-AA22-9650A4647826}" type="datetime8">
              <a:rPr lang="en-US" smtClean="0">
                <a:solidFill>
                  <a:srgbClr val="775F55"/>
                </a:solidFill>
              </a:rPr>
              <a:pPr/>
              <a:t>1/28/2023 9:25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65EEB6-E792-4B24-AB19-2A277B16D589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824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077-1934-43F1-829E-DDD7618EC319}" type="datetime8">
              <a:rPr lang="en-US" smtClean="0">
                <a:solidFill>
                  <a:srgbClr val="775F55"/>
                </a:solidFill>
              </a:rPr>
              <a:pPr/>
              <a:t>1/28/2023 9:25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06936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686E4E7F-2FDF-48C7-9FC5-D3839A8FB47F}" type="datetime8">
              <a:rPr lang="en-US" smtClean="0">
                <a:solidFill>
                  <a:srgbClr val="775F55"/>
                </a:solidFill>
              </a:rPr>
              <a:pPr/>
              <a:t>1/28/2023 9:25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97615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DDDC-D00E-4312-ADA7-E9FE3645BB2B}" type="datetime8">
              <a:rPr lang="en-US" smtClean="0">
                <a:solidFill>
                  <a:srgbClr val="775F55"/>
                </a:solidFill>
              </a:rPr>
              <a:pPr/>
              <a:t>1/28/2023 9:25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32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7C462070-6E8F-4412-BB23-DBB1FF3E3893}" type="datetime8">
              <a:rPr lang="en-US" smtClean="0">
                <a:solidFill>
                  <a:srgbClr val="775F55"/>
                </a:solidFill>
              </a:rPr>
              <a:pPr/>
              <a:t>1/28/2023 9:25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56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478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994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obj">
  <p:cSld name="1_Two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7667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63457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616371" y="2367362"/>
            <a:ext cx="0" cy="267180"/>
          </a:xfrm>
          <a:custGeom>
            <a:avLst/>
            <a:gdLst/>
            <a:ahLst/>
            <a:cxnLst/>
            <a:rect l="l" t="t" r="r" b="b"/>
            <a:pathLst>
              <a:path h="294639">
                <a:moveTo>
                  <a:pt x="0" y="0"/>
                </a:moveTo>
                <a:lnTo>
                  <a:pt x="0" y="294137"/>
                </a:lnTo>
              </a:path>
            </a:pathLst>
          </a:custGeom>
          <a:ln w="1016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7" name="bk object 17"/>
          <p:cNvSpPr/>
          <p:nvPr/>
        </p:nvSpPr>
        <p:spPr>
          <a:xfrm>
            <a:off x="1312703" y="2634086"/>
            <a:ext cx="9921565" cy="184262"/>
          </a:xfrm>
          <a:custGeom>
            <a:avLst/>
            <a:gdLst/>
            <a:ahLst/>
            <a:cxnLst/>
            <a:rect l="l" t="t" r="r" b="b"/>
            <a:pathLst>
              <a:path w="8702040" h="203200">
                <a:moveTo>
                  <a:pt x="0" y="203200"/>
                </a:moveTo>
                <a:lnTo>
                  <a:pt x="8701849" y="203200"/>
                </a:lnTo>
                <a:lnTo>
                  <a:pt x="8701849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8" name="bk object 18"/>
          <p:cNvSpPr/>
          <p:nvPr/>
        </p:nvSpPr>
        <p:spPr>
          <a:xfrm>
            <a:off x="1312703" y="2714701"/>
            <a:ext cx="9921565" cy="23033"/>
          </a:xfrm>
          <a:custGeom>
            <a:avLst/>
            <a:gdLst/>
            <a:ahLst/>
            <a:cxnLst/>
            <a:rect l="l" t="t" r="r" b="b"/>
            <a:pathLst>
              <a:path w="8702040" h="25400">
                <a:moveTo>
                  <a:pt x="0" y="25400"/>
                </a:moveTo>
                <a:lnTo>
                  <a:pt x="8701849" y="25400"/>
                </a:lnTo>
                <a:lnTo>
                  <a:pt x="870184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9" name="bk object 19"/>
          <p:cNvSpPr/>
          <p:nvPr/>
        </p:nvSpPr>
        <p:spPr>
          <a:xfrm>
            <a:off x="4844093" y="1315869"/>
            <a:ext cx="0" cy="1304229"/>
          </a:xfrm>
          <a:custGeom>
            <a:avLst/>
            <a:gdLst/>
            <a:ahLst/>
            <a:cxnLst/>
            <a:rect l="l" t="t" r="r" b="b"/>
            <a:pathLst>
              <a:path h="1438275">
                <a:moveTo>
                  <a:pt x="0" y="1438033"/>
                </a:moveTo>
                <a:lnTo>
                  <a:pt x="0" y="0"/>
                </a:lnTo>
              </a:path>
            </a:pathLst>
          </a:custGeom>
          <a:ln w="27990">
            <a:solidFill>
              <a:srgbClr val="6B605C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0" name="bk object 20"/>
          <p:cNvSpPr/>
          <p:nvPr/>
        </p:nvSpPr>
        <p:spPr>
          <a:xfrm>
            <a:off x="1668460" y="2726852"/>
            <a:ext cx="0" cy="2895792"/>
          </a:xfrm>
          <a:custGeom>
            <a:avLst/>
            <a:gdLst/>
            <a:ahLst/>
            <a:cxnLst/>
            <a:rect l="l" t="t" r="r" b="b"/>
            <a:pathLst>
              <a:path h="3193415">
                <a:moveTo>
                  <a:pt x="0" y="3192881"/>
                </a:moveTo>
                <a:lnTo>
                  <a:pt x="0" y="0"/>
                </a:lnTo>
              </a:path>
            </a:pathLst>
          </a:custGeom>
          <a:ln w="27990">
            <a:solidFill>
              <a:srgbClr val="6B605C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1" name="bk object 21"/>
          <p:cNvSpPr/>
          <p:nvPr/>
        </p:nvSpPr>
        <p:spPr>
          <a:xfrm>
            <a:off x="6966411" y="2786154"/>
            <a:ext cx="0" cy="778506"/>
          </a:xfrm>
          <a:custGeom>
            <a:avLst/>
            <a:gdLst/>
            <a:ahLst/>
            <a:cxnLst/>
            <a:rect l="l" t="t" r="r" b="b"/>
            <a:pathLst>
              <a:path h="858520">
                <a:moveTo>
                  <a:pt x="0" y="0"/>
                </a:moveTo>
                <a:lnTo>
                  <a:pt x="0" y="858227"/>
                </a:lnTo>
              </a:path>
            </a:pathLst>
          </a:custGeom>
          <a:ln w="27990">
            <a:solidFill>
              <a:srgbClr val="6B605C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2" name="bk object 22"/>
          <p:cNvSpPr/>
          <p:nvPr/>
        </p:nvSpPr>
        <p:spPr>
          <a:xfrm>
            <a:off x="10136073" y="1901112"/>
            <a:ext cx="0" cy="745685"/>
          </a:xfrm>
          <a:custGeom>
            <a:avLst/>
            <a:gdLst/>
            <a:ahLst/>
            <a:cxnLst/>
            <a:rect l="l" t="t" r="r" b="b"/>
            <a:pathLst>
              <a:path h="822325">
                <a:moveTo>
                  <a:pt x="0" y="822032"/>
                </a:moveTo>
                <a:lnTo>
                  <a:pt x="0" y="0"/>
                </a:lnTo>
              </a:path>
            </a:pathLst>
          </a:custGeom>
          <a:ln w="27990">
            <a:solidFill>
              <a:srgbClr val="6B605C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3" name="bk object 23"/>
          <p:cNvSpPr/>
          <p:nvPr/>
        </p:nvSpPr>
        <p:spPr>
          <a:xfrm>
            <a:off x="5902408" y="2781299"/>
            <a:ext cx="0" cy="952404"/>
          </a:xfrm>
          <a:custGeom>
            <a:avLst/>
            <a:gdLst/>
            <a:ahLst/>
            <a:cxnLst/>
            <a:rect l="l" t="t" r="r" b="b"/>
            <a:pathLst>
              <a:path h="1050289">
                <a:moveTo>
                  <a:pt x="0" y="1049680"/>
                </a:moveTo>
                <a:lnTo>
                  <a:pt x="0" y="0"/>
                </a:lnTo>
              </a:path>
            </a:pathLst>
          </a:custGeom>
          <a:ln w="27990">
            <a:solidFill>
              <a:srgbClr val="6B605C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4" name="bk object 24"/>
          <p:cNvSpPr/>
          <p:nvPr/>
        </p:nvSpPr>
        <p:spPr>
          <a:xfrm>
            <a:off x="6431567" y="1933380"/>
            <a:ext cx="0" cy="713439"/>
          </a:xfrm>
          <a:custGeom>
            <a:avLst/>
            <a:gdLst/>
            <a:ahLst/>
            <a:cxnLst/>
            <a:rect l="l" t="t" r="r" b="b"/>
            <a:pathLst>
              <a:path h="786764">
                <a:moveTo>
                  <a:pt x="0" y="786447"/>
                </a:moveTo>
                <a:lnTo>
                  <a:pt x="0" y="0"/>
                </a:lnTo>
              </a:path>
            </a:pathLst>
          </a:custGeom>
          <a:ln w="27990">
            <a:solidFill>
              <a:srgbClr val="6B605C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5" name="bk object 25"/>
          <p:cNvSpPr/>
          <p:nvPr/>
        </p:nvSpPr>
        <p:spPr>
          <a:xfrm>
            <a:off x="9077353" y="2781291"/>
            <a:ext cx="0" cy="614398"/>
          </a:xfrm>
          <a:custGeom>
            <a:avLst/>
            <a:gdLst/>
            <a:ahLst/>
            <a:cxnLst/>
            <a:rect l="l" t="t" r="r" b="b"/>
            <a:pathLst>
              <a:path h="677545">
                <a:moveTo>
                  <a:pt x="0" y="677481"/>
                </a:moveTo>
                <a:lnTo>
                  <a:pt x="0" y="0"/>
                </a:lnTo>
              </a:path>
            </a:pathLst>
          </a:custGeom>
          <a:ln w="27990">
            <a:solidFill>
              <a:srgbClr val="6B605C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6" name="bk object 26"/>
          <p:cNvSpPr/>
          <p:nvPr/>
        </p:nvSpPr>
        <p:spPr>
          <a:xfrm>
            <a:off x="0" y="6045048"/>
            <a:ext cx="12190552" cy="810753"/>
          </a:xfrm>
          <a:custGeom>
            <a:avLst/>
            <a:gdLst/>
            <a:ahLst/>
            <a:cxnLst/>
            <a:rect l="l" t="t" r="r" b="b"/>
            <a:pathLst>
              <a:path w="10692130" h="894079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6B605C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7" name="bk object 27"/>
          <p:cNvSpPr/>
          <p:nvPr/>
        </p:nvSpPr>
        <p:spPr>
          <a:xfrm>
            <a:off x="9767167" y="6169885"/>
            <a:ext cx="1901967" cy="469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8" name="bk object 28"/>
          <p:cNvSpPr/>
          <p:nvPr/>
        </p:nvSpPr>
        <p:spPr>
          <a:xfrm>
            <a:off x="2780805" y="11"/>
            <a:ext cx="619012" cy="329368"/>
          </a:xfrm>
          <a:custGeom>
            <a:avLst/>
            <a:gdLst/>
            <a:ahLst/>
            <a:cxnLst/>
            <a:rect l="l" t="t" r="r" b="b"/>
            <a:pathLst>
              <a:path w="542925" h="363220">
                <a:moveTo>
                  <a:pt x="0" y="363093"/>
                </a:moveTo>
                <a:lnTo>
                  <a:pt x="542785" y="363093"/>
                </a:lnTo>
                <a:lnTo>
                  <a:pt x="542785" y="0"/>
                </a:lnTo>
                <a:lnTo>
                  <a:pt x="0" y="0"/>
                </a:lnTo>
                <a:lnTo>
                  <a:pt x="0" y="363093"/>
                </a:lnTo>
                <a:close/>
              </a:path>
            </a:pathLst>
          </a:custGeom>
          <a:solidFill>
            <a:srgbClr val="6B605C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94" b="1" i="0">
                <a:solidFill>
                  <a:srgbClr val="6B605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97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0860">
              <a:spcBef>
                <a:spcPts val="26"/>
              </a:spcBef>
            </a:pPr>
            <a:r>
              <a:rPr lang="en-US" spc="-17"/>
              <a:t>State </a:t>
            </a:r>
            <a:r>
              <a:rPr lang="en-US" spc="-9"/>
              <a:t>of </a:t>
            </a:r>
            <a:r>
              <a:rPr lang="en-US" spc="-17"/>
              <a:t>play </a:t>
            </a:r>
            <a:r>
              <a:rPr lang="en-US" spc="-9"/>
              <a:t>of </a:t>
            </a:r>
            <a:r>
              <a:rPr lang="en-US" spc="-13"/>
              <a:t>the </a:t>
            </a:r>
            <a:r>
              <a:rPr lang="en-US" spc="13"/>
              <a:t>PRIMA </a:t>
            </a:r>
            <a:r>
              <a:rPr lang="en-US" spc="-21"/>
              <a:t>Programme, </a:t>
            </a:r>
            <a:r>
              <a:rPr lang="en-US" spc="-17"/>
              <a:t>Roadmap </a:t>
            </a:r>
            <a:r>
              <a:rPr lang="en-US"/>
              <a:t>&amp; </a:t>
            </a:r>
            <a:r>
              <a:rPr lang="en-US" spc="-9"/>
              <a:t>first</a:t>
            </a:r>
            <a:r>
              <a:rPr lang="en-US" spc="-120"/>
              <a:t> </a:t>
            </a:r>
            <a:r>
              <a:rPr lang="en-US" spc="-13"/>
              <a:t>Calls</a:t>
            </a:r>
            <a:endParaRPr lang="en-US" spc="-13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992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9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569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6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68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15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64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605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93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554098-FFF9-4EBC-9C33-247BA7BAC575}" type="datetime8">
              <a:rPr lang="en-US" smtClean="0">
                <a:solidFill>
                  <a:srgbClr val="775F55"/>
                </a:solidFill>
              </a:rPr>
              <a:pPr/>
              <a:t>1/28/2023 9:25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2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12192000" cy="449988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500447" y="2580622"/>
            <a:ext cx="9192682" cy="1873616"/>
          </a:xfrm>
        </p:spPr>
        <p:txBody>
          <a:bodyPr>
            <a:noAutofit/>
          </a:bodyPr>
          <a:lstStyle/>
          <a:p>
            <a:pPr algn="ctr"/>
            <a:r>
              <a:rPr lang="en-US" b="1" cap="none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COMPETITIVE RESEARCH PROPOSAL FOR PRIMA PROGRAMME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EEB6-E792-4B24-AB19-2A277B16D589}" type="slidenum">
              <a:rPr lang="en-US">
                <a:solidFill>
                  <a:srgbClr val="EBDDC3"/>
                </a:solidFill>
                <a:latin typeface="Tw Cen MT"/>
              </a:rPr>
              <a:pPr/>
              <a:t>1</a:t>
            </a:fld>
            <a:endParaRPr lang="en-US">
              <a:solidFill>
                <a:srgbClr val="EBDDC3"/>
              </a:solidFill>
              <a:latin typeface="Tw Cen M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248401" y="6023886"/>
            <a:ext cx="594359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400" dirty="0">
                <a:solidFill>
                  <a:prstClr val="white"/>
                </a:solidFill>
                <a:latin typeface="Tw Cen MT"/>
              </a:rPr>
              <a:t>The PRIMA programme is an Art.185 initiative supported and funded under Horizon 2020, the European Union’s Framework Programme for Research and Innovation.</a:t>
            </a:r>
            <a:endParaRPr lang="en-GB" sz="1400" dirty="0">
              <a:solidFill>
                <a:prstClr val="white"/>
              </a:solidFill>
              <a:latin typeface="Tw Cen MT"/>
            </a:endParaRPr>
          </a:p>
        </p:txBody>
      </p:sp>
      <p:pic>
        <p:nvPicPr>
          <p:cNvPr id="2049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60" y="6106887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" t="21437" r="1" b="15967"/>
          <a:stretch/>
        </p:blipFill>
        <p:spPr>
          <a:xfrm>
            <a:off x="294291" y="265238"/>
            <a:ext cx="2133600" cy="798778"/>
          </a:xfrm>
          <a:prstGeom prst="rect">
            <a:avLst/>
          </a:prstGeom>
        </p:spPr>
      </p:pic>
      <p:sp>
        <p:nvSpPr>
          <p:cNvPr id="21" name="Rettangolo 2"/>
          <p:cNvSpPr/>
          <p:nvPr/>
        </p:nvSpPr>
        <p:spPr>
          <a:xfrm>
            <a:off x="3123993" y="1589038"/>
            <a:ext cx="5945593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2400" b="1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egoe UI Emoji" panose="020B0502040204020203" pitchFamily="34" charset="0"/>
              </a:rPr>
              <a:t>PRIMA-JORDAN Capacity Building Workshop</a:t>
            </a:r>
          </a:p>
        </p:txBody>
      </p:sp>
      <p:sp>
        <p:nvSpPr>
          <p:cNvPr id="22" name="Rettangolo 2"/>
          <p:cNvSpPr/>
          <p:nvPr/>
        </p:nvSpPr>
        <p:spPr>
          <a:xfrm>
            <a:off x="3259508" y="4650897"/>
            <a:ext cx="5945593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2400" b="1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Emoji" panose="020B0502040204020203" pitchFamily="34" charset="0"/>
              </a:rPr>
              <a:t>January 2023</a:t>
            </a:r>
          </a:p>
        </p:txBody>
      </p:sp>
      <p:pic>
        <p:nvPicPr>
          <p:cNvPr id="12" name="Picture 2" descr="قواعد &quot;معرفة&quot;الرقمية متاحه بشكل مجاني ولمدة ستة شهور :: الأنباط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358" y="95301"/>
            <a:ext cx="1299513" cy="118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096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7709" y="1170277"/>
            <a:ext cx="25667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latin typeface="Century Gothic" panose="020B0502020202020204"/>
              </a:rPr>
              <a:t>2,400</a:t>
            </a:r>
            <a:r>
              <a:rPr kumimoji="0" lang="en-US" sz="32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+</a:t>
            </a:r>
            <a:endParaRPr kumimoji="0" lang="en-US" sz="6600" b="1" i="0" u="none" strike="noStrike" kern="1200" cap="none" spc="0" normalizeH="0" baseline="0" noProof="0" dirty="0">
              <a:ln w="6600">
                <a:solidFill>
                  <a:srgbClr val="EA631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A6312"/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766" y="2185940"/>
            <a:ext cx="268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# of total eligible submissions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66903" y="2997473"/>
            <a:ext cx="1009627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9046" y="4887670"/>
            <a:ext cx="1009627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285382" y="1523660"/>
            <a:ext cx="0" cy="1476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285382" y="3367469"/>
            <a:ext cx="0" cy="1476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285382" y="5211278"/>
            <a:ext cx="0" cy="1476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903" y="6687278"/>
            <a:ext cx="1009627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113610" y="1523660"/>
            <a:ext cx="0" cy="1476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113610" y="3367469"/>
            <a:ext cx="0" cy="1476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113610" y="5211278"/>
            <a:ext cx="0" cy="1476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932182" y="1521473"/>
            <a:ext cx="0" cy="1476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922588" y="3365282"/>
            <a:ext cx="0" cy="1476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922588" y="5209091"/>
            <a:ext cx="0" cy="1476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9482079" y="1130951"/>
            <a:ext cx="16081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202</a:t>
            </a:r>
            <a:endParaRPr kumimoji="0" lang="en-US" sz="6600" b="0" i="0" u="none" strike="noStrike" kern="1200" cap="none" spc="0" normalizeH="0" baseline="0" noProof="0" dirty="0">
              <a:ln w="6600">
                <a:solidFill>
                  <a:srgbClr val="EA6312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41838" y="2244017"/>
            <a:ext cx="268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# of funded projects (16 MPC coordinators)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62869" y="6006548"/>
            <a:ext cx="2837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# of Funded Projects -Farming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740484" y="1170277"/>
            <a:ext cx="15552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ALL</a:t>
            </a:r>
            <a:endParaRPr kumimoji="0" lang="en-US" sz="3600" b="1" i="0" u="none" strike="noStrike" kern="1200" cap="none" spc="0" normalizeH="0" baseline="0" noProof="0" dirty="0">
              <a:ln w="6600">
                <a:solidFill>
                  <a:srgbClr val="EA631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A6312"/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73791" y="2208368"/>
            <a:ext cx="268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PRIMA PS received funds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63664" y="4980002"/>
            <a:ext cx="113364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86</a:t>
            </a:r>
            <a:endParaRPr kumimoji="0" lang="en-US" sz="6600" b="0" i="0" u="none" strike="noStrike" kern="1200" cap="none" spc="0" normalizeH="0" baseline="0" noProof="0" dirty="0">
              <a:ln w="6600">
                <a:solidFill>
                  <a:srgbClr val="EA6312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711514" y="1154152"/>
            <a:ext cx="190468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21K</a:t>
            </a:r>
            <a:r>
              <a:rPr kumimoji="0" lang="en-US" sz="32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+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393058" y="2204992"/>
            <a:ext cx="268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# of participating entities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1114820" y="-14475"/>
            <a:ext cx="9404723" cy="516123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 ACHIEVEMENTS BOARD </a:t>
            </a:r>
            <a:b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(2018-2022)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50628" y="3120903"/>
            <a:ext cx="22621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286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M€</a:t>
            </a:r>
            <a:endParaRPr kumimoji="0" lang="en-US" sz="6600" b="1" i="0" u="none" strike="noStrike" kern="1200" cap="none" spc="0" normalizeH="0" baseline="0" noProof="0" dirty="0">
              <a:ln w="6600">
                <a:solidFill>
                  <a:srgbClr val="EA631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A6312"/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7168" y="4075994"/>
            <a:ext cx="268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Total Budget Allocated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383884" y="4961140"/>
            <a:ext cx="113364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49</a:t>
            </a:r>
            <a:endParaRPr kumimoji="0" lang="en-US" sz="6600" b="0" i="0" u="none" strike="noStrike" kern="1200" cap="none" spc="0" normalizeH="0" baseline="0" noProof="0" dirty="0">
              <a:ln w="6600">
                <a:solidFill>
                  <a:srgbClr val="EA6312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6412" y="5959325"/>
            <a:ext cx="268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# of Funded Projects -Water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575799" y="3067210"/>
            <a:ext cx="257314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28.5%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350697" y="4082873"/>
            <a:ext cx="2762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MPC Total Budget Share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620285" y="3004210"/>
            <a:ext cx="186140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20%</a:t>
            </a:r>
            <a:endParaRPr kumimoji="0" lang="en-US" sz="6600" b="0" i="0" u="none" strike="noStrike" kern="1200" cap="none" spc="0" normalizeH="0" baseline="0" noProof="0" dirty="0">
              <a:ln w="6600">
                <a:solidFill>
                  <a:srgbClr val="EA6312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79958" y="4112206"/>
            <a:ext cx="2878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Budget Share of Private Sector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131894" y="2997997"/>
            <a:ext cx="256672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1,900</a:t>
            </a:r>
            <a:r>
              <a:rPr kumimoji="0" lang="en-US" sz="32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+</a:t>
            </a:r>
            <a:endParaRPr kumimoji="0" lang="en-US" sz="6600" b="0" i="0" u="none" strike="noStrike" kern="1200" cap="none" spc="0" normalizeH="0" baseline="0" noProof="0" dirty="0">
              <a:ln w="6600">
                <a:solidFill>
                  <a:srgbClr val="EA6312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862438" y="4123087"/>
            <a:ext cx="3284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# of Total Beneficiaries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9696408" y="4931367"/>
            <a:ext cx="113364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latin typeface="Century Gothic" panose="020B0502020202020204"/>
              </a:rPr>
              <a:t>10</a:t>
            </a:r>
            <a:endParaRPr kumimoji="0" lang="en-US" sz="6600" b="0" i="0" u="none" strike="noStrike" kern="1200" cap="none" spc="0" normalizeH="0" baseline="0" noProof="0" dirty="0">
              <a:ln w="6600">
                <a:solidFill>
                  <a:srgbClr val="EA6312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945702" y="6039363"/>
            <a:ext cx="2782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# of Funded Projects -Nexus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007791" y="4931367"/>
            <a:ext cx="113364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57</a:t>
            </a:r>
            <a:endParaRPr kumimoji="0" lang="en-US" sz="6600" b="0" i="0" u="none" strike="noStrike" kern="1200" cap="none" spc="0" normalizeH="0" baseline="0" noProof="0" dirty="0">
              <a:ln w="6600">
                <a:solidFill>
                  <a:srgbClr val="EA6312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230302" y="6039363"/>
            <a:ext cx="268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# of Funded Projects –Agro Food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3" name="Immagine 3">
            <a:extLst>
              <a:ext uri="{FF2B5EF4-FFF2-40B4-BE49-F238E27FC236}">
                <a16:creationId xmlns:a16="http://schemas.microsoft.com/office/drawing/2014/main" id="{F97AF90F-2DCD-4E2E-873B-04B6906B0C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1" t="7072" r="21197" b="8570"/>
          <a:stretch/>
        </p:blipFill>
        <p:spPr>
          <a:xfrm>
            <a:off x="41670" y="63389"/>
            <a:ext cx="796530" cy="1011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404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phic 10">
            <a:extLst>
              <a:ext uri="{FF2B5EF4-FFF2-40B4-BE49-F238E27FC236}">
                <a16:creationId xmlns:a16="http://schemas.microsoft.com/office/drawing/2014/main" id="{296F3805-53C9-453A-A89D-FB1141D66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088" y="87313"/>
            <a:ext cx="1763712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Imagen" descr="Imagen">
            <a:extLst>
              <a:ext uri="{FF2B5EF4-FFF2-40B4-BE49-F238E27FC236}">
                <a16:creationId xmlns:a16="http://schemas.microsoft.com/office/drawing/2014/main" id="{2EB4E976-47AD-443B-872D-90AF08096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822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D2C5BF8-479E-4B7D-9B94-4E094E29F6FA}"/>
              </a:ext>
            </a:extLst>
          </p:cNvPr>
          <p:cNvSpPr txBox="1">
            <a:spLocks/>
          </p:cNvSpPr>
          <p:nvPr/>
        </p:nvSpPr>
        <p:spPr>
          <a:xfrm rot="16200000">
            <a:off x="-2310607" y="2313782"/>
            <a:ext cx="5446713" cy="6223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spc="-2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Achievements</a:t>
            </a:r>
            <a:endParaRPr lang="en-US" sz="2000" spc="-2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CEC66E-7840-4440-BE15-286667D5016C}"/>
              </a:ext>
            </a:extLst>
          </p:cNvPr>
          <p:cNvSpPr txBox="1"/>
          <p:nvPr/>
        </p:nvSpPr>
        <p:spPr>
          <a:xfrm>
            <a:off x="4003920" y="408041"/>
            <a:ext cx="4184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PRIMA OVER THE YEARS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474615-8CA9-85DC-11BB-07CA7DD0B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303722"/>
            <a:ext cx="9337040" cy="5015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7706912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37007" y="1170277"/>
            <a:ext cx="16081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500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6766" y="2185940"/>
            <a:ext cx="268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# of total eligible submissions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66903" y="2997473"/>
            <a:ext cx="1009627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9046" y="4887670"/>
            <a:ext cx="1009627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285382" y="1523660"/>
            <a:ext cx="0" cy="1476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285382" y="3367469"/>
            <a:ext cx="0" cy="1476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491" y="6687278"/>
            <a:ext cx="12096000" cy="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113610" y="1523660"/>
            <a:ext cx="0" cy="1476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113610" y="3367469"/>
            <a:ext cx="0" cy="1476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308138" y="5211278"/>
            <a:ext cx="0" cy="1476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932182" y="1521473"/>
            <a:ext cx="0" cy="1476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922588" y="3365282"/>
            <a:ext cx="0" cy="1476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168585" y="5209091"/>
            <a:ext cx="0" cy="1476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9719324" y="1130951"/>
            <a:ext cx="113364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26</a:t>
            </a:r>
            <a:endParaRPr kumimoji="0" lang="en-US" sz="6600" b="0" i="0" u="none" strike="noStrike" kern="1200" cap="none" spc="0" normalizeH="0" baseline="0" noProof="0" dirty="0">
              <a:ln w="6600">
                <a:solidFill>
                  <a:srgbClr val="EA6312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41838" y="2244017"/>
            <a:ext cx="268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# of Jordan  Beneficiaries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4938" y="6006548"/>
            <a:ext cx="2837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# of Funded Projects -Water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951278" y="1170277"/>
            <a:ext cx="113364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21</a:t>
            </a:r>
            <a:endParaRPr kumimoji="0" lang="en-US" sz="3600" b="1" i="0" u="none" strike="noStrike" kern="1200" cap="none" spc="0" normalizeH="0" baseline="0" noProof="0" dirty="0">
              <a:ln w="6600">
                <a:solidFill>
                  <a:srgbClr val="EA631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A6312"/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73791" y="2208368"/>
            <a:ext cx="268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# of Funded Projects (</a:t>
            </a:r>
            <a:r>
              <a:rPr lang="en-GB" dirty="0">
                <a:solidFill>
                  <a:prstClr val="white"/>
                </a:solidFill>
                <a:latin typeface="Century Gothic" panose="020B0502020202020204"/>
              </a:rPr>
              <a:t>out of 202 funded)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64182" y="4980002"/>
            <a:ext cx="6591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latin typeface="Century Gothic" panose="020B0502020202020204"/>
              </a:rPr>
              <a:t>6</a:t>
            </a:r>
            <a:endParaRPr kumimoji="0" lang="en-US" sz="6600" b="0" i="0" u="none" strike="noStrike" kern="1200" cap="none" spc="0" normalizeH="0" baseline="0" noProof="0" dirty="0">
              <a:ln w="6600">
                <a:solidFill>
                  <a:srgbClr val="EA6312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859792" y="1154152"/>
            <a:ext cx="16081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665</a:t>
            </a:r>
            <a:endParaRPr kumimoji="0" lang="en-US" sz="3200" b="1" i="0" u="none" strike="noStrike" kern="1200" cap="none" spc="0" normalizeH="0" baseline="0" noProof="0" dirty="0">
              <a:ln w="6600">
                <a:solidFill>
                  <a:srgbClr val="EA631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A6312"/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93058" y="2204992"/>
            <a:ext cx="268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# of participating entities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1114820" y="-14475"/>
            <a:ext cx="9404723" cy="516123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JORDAN ACHIEVEMENTS BOARD </a:t>
            </a:r>
            <a:b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(2018-2022)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9251" y="3120903"/>
            <a:ext cx="202491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3.9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M€</a:t>
            </a:r>
            <a:endParaRPr kumimoji="0" lang="en-US" sz="6600" b="1" i="0" u="none" strike="noStrike" kern="1200" cap="none" spc="0" normalizeH="0" baseline="0" noProof="0" dirty="0">
              <a:ln w="6600">
                <a:solidFill>
                  <a:srgbClr val="EA631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A6312"/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7696" y="4075994"/>
            <a:ext cx="2908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Total Allocated Budget – Jordan Beneficiaries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728084" y="3067210"/>
            <a:ext cx="22685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150 </a:t>
            </a:r>
            <a:r>
              <a:rPr kumimoji="0" lang="en-US" sz="28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K€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350697" y="4082873"/>
            <a:ext cx="2762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Average Allocated Budget/ JO Entity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510478" y="3054145"/>
            <a:ext cx="196560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4.2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%</a:t>
            </a:r>
            <a:endParaRPr kumimoji="0" lang="en-US" sz="6600" b="0" i="0" u="none" strike="noStrike" kern="1200" cap="none" spc="0" normalizeH="0" baseline="0" noProof="0" dirty="0">
              <a:ln w="6600">
                <a:solidFill>
                  <a:srgbClr val="EA6312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79958" y="4112206"/>
            <a:ext cx="2878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Jordan Success Rate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508527" y="3149621"/>
            <a:ext cx="1555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23%</a:t>
            </a:r>
            <a:endParaRPr kumimoji="0" lang="en-US" sz="6600" b="0" i="0" u="none" strike="noStrike" kern="1200" cap="none" spc="0" normalizeH="0" baseline="0" noProof="0" dirty="0">
              <a:ln w="6600">
                <a:solidFill>
                  <a:srgbClr val="EA6312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872948" y="4123087"/>
            <a:ext cx="3284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Budget Share of JO Private Sector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141759" y="4931367"/>
            <a:ext cx="65915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3</a:t>
            </a:r>
            <a:endParaRPr kumimoji="0" lang="en-US" sz="6600" b="0" i="0" u="none" strike="noStrike" kern="1200" cap="none" spc="0" normalizeH="0" baseline="0" noProof="0" dirty="0">
              <a:ln w="6600">
                <a:solidFill>
                  <a:srgbClr val="EA6312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143299" y="6039363"/>
            <a:ext cx="2782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# of Funded Projects –Agro Food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322871" y="4931367"/>
            <a:ext cx="65915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7</a:t>
            </a:r>
            <a:endParaRPr kumimoji="0" lang="en-US" sz="6600" b="0" i="0" u="none" strike="noStrike" kern="1200" cap="none" spc="0" normalizeH="0" baseline="0" noProof="0" dirty="0">
              <a:ln w="6600">
                <a:solidFill>
                  <a:srgbClr val="EA6312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308138" y="6039363"/>
            <a:ext cx="2688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# of Funded Projects –Farming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8955755" y="5205608"/>
            <a:ext cx="0" cy="1476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9680310" y="4960403"/>
            <a:ext cx="65915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5</a:t>
            </a:r>
            <a:endParaRPr kumimoji="0" lang="en-US" sz="6600" b="0" i="0" u="none" strike="noStrike" kern="1200" cap="none" spc="0" normalizeH="0" baseline="0" noProof="0" dirty="0">
              <a:ln w="6600">
                <a:solidFill>
                  <a:srgbClr val="EA6312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986343" y="6035880"/>
            <a:ext cx="2047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# of Funded Projects – Nexus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8" name="Picture 4" descr="Circle, flags, flag, round, jordan icon - Download on Iconfin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6" y="25260"/>
            <a:ext cx="1418820" cy="141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294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phic 10">
            <a:extLst>
              <a:ext uri="{FF2B5EF4-FFF2-40B4-BE49-F238E27FC236}">
                <a16:creationId xmlns:a16="http://schemas.microsoft.com/office/drawing/2014/main" id="{296F3805-53C9-453A-A89D-FB1141D66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088" y="87313"/>
            <a:ext cx="1763712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Imagen" descr="Imagen">
            <a:extLst>
              <a:ext uri="{FF2B5EF4-FFF2-40B4-BE49-F238E27FC236}">
                <a16:creationId xmlns:a16="http://schemas.microsoft.com/office/drawing/2014/main" id="{2EB4E976-47AD-443B-872D-90AF08096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822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D2C5BF8-479E-4B7D-9B94-4E094E29F6FA}"/>
              </a:ext>
            </a:extLst>
          </p:cNvPr>
          <p:cNvSpPr txBox="1">
            <a:spLocks/>
          </p:cNvSpPr>
          <p:nvPr/>
        </p:nvSpPr>
        <p:spPr>
          <a:xfrm rot="16200000">
            <a:off x="-2310607" y="2313782"/>
            <a:ext cx="5446713" cy="6223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spc="-2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Achievements</a:t>
            </a:r>
            <a:endParaRPr lang="en-US" sz="2000" spc="-2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CEC66E-7840-4440-BE15-286667D5016C}"/>
              </a:ext>
            </a:extLst>
          </p:cNvPr>
          <p:cNvSpPr txBox="1"/>
          <p:nvPr/>
        </p:nvSpPr>
        <p:spPr>
          <a:xfrm>
            <a:off x="2624392" y="250127"/>
            <a:ext cx="6511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JORDAN Overall Achievements (2018-2022)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D9F246-EA01-4452-A726-A96C9A9AE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083" y="87313"/>
            <a:ext cx="1070725" cy="12797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8CEE69-F3F3-DDED-810F-288EFEEF5D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786" y="1483697"/>
            <a:ext cx="8884107" cy="4978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5882239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phic 10">
            <a:extLst>
              <a:ext uri="{FF2B5EF4-FFF2-40B4-BE49-F238E27FC236}">
                <a16:creationId xmlns:a16="http://schemas.microsoft.com/office/drawing/2014/main" id="{296F3805-53C9-453A-A89D-FB1141D66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088" y="87313"/>
            <a:ext cx="1763712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Imagen" descr="Imagen">
            <a:extLst>
              <a:ext uri="{FF2B5EF4-FFF2-40B4-BE49-F238E27FC236}">
                <a16:creationId xmlns:a16="http://schemas.microsoft.com/office/drawing/2014/main" id="{2EB4E976-47AD-443B-872D-90AF08096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822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D2C5BF8-479E-4B7D-9B94-4E094E29F6FA}"/>
              </a:ext>
            </a:extLst>
          </p:cNvPr>
          <p:cNvSpPr txBox="1">
            <a:spLocks/>
          </p:cNvSpPr>
          <p:nvPr/>
        </p:nvSpPr>
        <p:spPr>
          <a:xfrm rot="16200000">
            <a:off x="-2310607" y="2313782"/>
            <a:ext cx="5446713" cy="6223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spc="-2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Achievements</a:t>
            </a:r>
            <a:endParaRPr lang="en-US" sz="2000" spc="-2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CEC66E-7840-4440-BE15-286667D5016C}"/>
              </a:ext>
            </a:extLst>
          </p:cNvPr>
          <p:cNvSpPr txBox="1"/>
          <p:nvPr/>
        </p:nvSpPr>
        <p:spPr>
          <a:xfrm>
            <a:off x="4379840" y="297190"/>
            <a:ext cx="270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JORDAN -2022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6C859F-2446-DA8C-A5C3-2DA15EF93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123" y="1244472"/>
            <a:ext cx="8826954" cy="4978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7246493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phic 10">
            <a:extLst>
              <a:ext uri="{FF2B5EF4-FFF2-40B4-BE49-F238E27FC236}">
                <a16:creationId xmlns:a16="http://schemas.microsoft.com/office/drawing/2014/main" id="{296F3805-53C9-453A-A89D-FB1141D66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088" y="87313"/>
            <a:ext cx="1763712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Imagen" descr="Imagen">
            <a:extLst>
              <a:ext uri="{FF2B5EF4-FFF2-40B4-BE49-F238E27FC236}">
                <a16:creationId xmlns:a16="http://schemas.microsoft.com/office/drawing/2014/main" id="{2EB4E976-47AD-443B-872D-90AF08096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822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D2C5BF8-479E-4B7D-9B94-4E094E29F6FA}"/>
              </a:ext>
            </a:extLst>
          </p:cNvPr>
          <p:cNvSpPr txBox="1">
            <a:spLocks/>
          </p:cNvSpPr>
          <p:nvPr/>
        </p:nvSpPr>
        <p:spPr>
          <a:xfrm rot="16200000">
            <a:off x="-2310607" y="2313782"/>
            <a:ext cx="5446713" cy="6223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spc="-2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Achievements</a:t>
            </a:r>
            <a:endParaRPr lang="en-US" sz="2000" spc="-2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CEC66E-7840-4440-BE15-286667D5016C}"/>
              </a:ext>
            </a:extLst>
          </p:cNvPr>
          <p:cNvSpPr txBox="1"/>
          <p:nvPr/>
        </p:nvSpPr>
        <p:spPr>
          <a:xfrm>
            <a:off x="3147116" y="297190"/>
            <a:ext cx="6163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JORDAN –OVERALL PERFORMANCE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E42DCC-8EEA-A6A5-5FE6-7E04113E2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695" y="1219735"/>
            <a:ext cx="5243676" cy="2621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7E23C6-DDE4-9A46-4832-63A047B5DD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3845" y="1219733"/>
            <a:ext cx="5243676" cy="2621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7A99A8-25F4-EC7C-72F1-336878F2F0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0533" y="4236720"/>
            <a:ext cx="5243676" cy="2621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5B133E-FA08-2A9B-244A-44E1544945E0}"/>
              </a:ext>
            </a:extLst>
          </p:cNvPr>
          <p:cNvSpPr txBox="1"/>
          <p:nvPr/>
        </p:nvSpPr>
        <p:spPr>
          <a:xfrm>
            <a:off x="1838197" y="5079069"/>
            <a:ext cx="21838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SECTION 1-JORDAN-BUDGET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715981-AE58-267D-3F17-C8D0D8F39B15}"/>
              </a:ext>
            </a:extLst>
          </p:cNvPr>
          <p:cNvSpPr txBox="1"/>
          <p:nvPr/>
        </p:nvSpPr>
        <p:spPr>
          <a:xfrm>
            <a:off x="3741770" y="1216115"/>
            <a:ext cx="2615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21 PROJECTS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B4DB85-ECF0-A6D5-2B0E-9C14C6DCC5C8}"/>
              </a:ext>
            </a:extLst>
          </p:cNvPr>
          <p:cNvSpPr txBox="1"/>
          <p:nvPr/>
        </p:nvSpPr>
        <p:spPr>
          <a:xfrm>
            <a:off x="6695660" y="1216115"/>
            <a:ext cx="2615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3.9 M€</a:t>
            </a:r>
          </a:p>
        </p:txBody>
      </p:sp>
    </p:spTree>
    <p:extLst>
      <p:ext uri="{BB962C8B-B14F-4D97-AF65-F5344CB8AC3E}">
        <p14:creationId xmlns:p14="http://schemas.microsoft.com/office/powerpoint/2010/main" val="457234927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65B2074A16CC419BEA842A2E4DC049" ma:contentTypeVersion="1" ma:contentTypeDescription="Create a new document." ma:contentTypeScope="" ma:versionID="e0ece130c50844ffabd8a122937154e8">
  <xsd:schema xmlns:xsd="http://www.w3.org/2001/XMLSchema" xmlns:xs="http://www.w3.org/2001/XMLSchema" xmlns:p="http://schemas.microsoft.com/office/2006/metadata/properties" xmlns:ns2="4c854669-c37d-4e1c-9895-ff9cd39da670" targetNamespace="http://schemas.microsoft.com/office/2006/metadata/properties" ma:root="true" ma:fieldsID="56427dbfe89111d9f0ab6e557b90e7f4" ns2:_="">
    <xsd:import namespace="4c854669-c37d-4e1c-9895-ff9cd39da670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54669-c37d-4e1c-9895-ff9cd39da67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E7FEC7-1D36-46FE-9BA1-FFA18B966569}"/>
</file>

<file path=customXml/itemProps2.xml><?xml version="1.0" encoding="utf-8"?>
<ds:datastoreItem xmlns:ds="http://schemas.openxmlformats.org/officeDocument/2006/customXml" ds:itemID="{EF4E3E1E-5B7B-4654-8FC8-F169A9F25DE3}"/>
</file>

<file path=customXml/itemProps3.xml><?xml version="1.0" encoding="utf-8"?>
<ds:datastoreItem xmlns:ds="http://schemas.openxmlformats.org/officeDocument/2006/customXml" ds:itemID="{CD444A26-0EA9-48DA-B972-AA1AC21EDD8C}"/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251</Words>
  <Application>Microsoft Office PowerPoint</Application>
  <PresentationFormat>Widescreen</PresentationFormat>
  <Paragraphs>67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Ion</vt:lpstr>
      <vt:lpstr>1_Median</vt:lpstr>
      <vt:lpstr>COMPETITIVE RESEARCH PROPOSAL FOR PRIMA PROGRAMME</vt:lpstr>
      <vt:lpstr>PRIMA ACHIEVEMENTS BOARD  (2018-2022)</vt:lpstr>
      <vt:lpstr>PowerPoint Presentation</vt:lpstr>
      <vt:lpstr>JORDAN ACHIEVEMENTS BOARD  (2018-2022)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 ACHIEVEMENTS BOARD  (2018-2019)</dc:title>
  <dc:creator>Mohamed Wageih</dc:creator>
  <cp:lastModifiedBy>Mohamed Wageih</cp:lastModifiedBy>
  <cp:revision>16</cp:revision>
  <dcterms:created xsi:type="dcterms:W3CDTF">2020-02-24T09:48:05Z</dcterms:created>
  <dcterms:modified xsi:type="dcterms:W3CDTF">2023-01-29T05:25:56Z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0x0101005965B2074A16CC419BEA842A2E4DC049</vt:lpwstr>
  </property>
</Properties>
</file>